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4" r:id="rId4"/>
    <p:sldId id="259" r:id="rId5"/>
    <p:sldId id="263" r:id="rId6"/>
    <p:sldId id="262" r:id="rId7"/>
    <p:sldId id="269" r:id="rId8"/>
    <p:sldId id="270" r:id="rId9"/>
    <p:sldId id="258" r:id="rId10"/>
    <p:sldId id="266" r:id="rId11"/>
    <p:sldId id="260" r:id="rId12"/>
    <p:sldId id="265" r:id="rId13"/>
    <p:sldId id="267" r:id="rId14"/>
    <p:sldId id="257" r:id="rId15"/>
    <p:sldId id="26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990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156476D4-6188-4A55-A0D4-CF941ACB34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/>
              <a:t>Ромските общности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="" xmlns:a16="http://schemas.microsoft.com/office/drawing/2014/main" id="{5F4DFC05-D509-489D-A890-26BF40B07A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bg-BG" dirty="0"/>
              <a:t>Ролята на училищния медиатор за приобщаването на ромските родители към училищната общност и равния достъп на ромските деца до образование 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="" xmlns:a16="http://schemas.microsoft.com/office/drawing/2014/main" id="{4AE42C35-C1CF-4C9C-9E8F-DCC6EDC1A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6" y="349242"/>
            <a:ext cx="9798424" cy="14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5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="" xmlns:a16="http://schemas.microsoft.com/office/drawing/2014/main" id="{07B5D60E-4191-45AB-A3A0-B9A6864C9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72"/>
          <a:stretch/>
        </p:blipFill>
        <p:spPr>
          <a:xfrm>
            <a:off x="6952340" y="944286"/>
            <a:ext cx="4874556" cy="4229847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="" xmlns:a16="http://schemas.microsoft.com/office/drawing/2014/main" id="{9FC3E1A3-2544-4943-AEF8-2F37DBC75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4" t="-58" r="7335" b="58"/>
          <a:stretch/>
        </p:blipFill>
        <p:spPr>
          <a:xfrm>
            <a:off x="505975" y="602182"/>
            <a:ext cx="4969449" cy="3996764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="" xmlns:a16="http://schemas.microsoft.com/office/drawing/2014/main" id="{E62C6CB7-8EEB-4FD3-809B-C676A5075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044289" y="3438482"/>
            <a:ext cx="4103422" cy="27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7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ов контейнер 6">
            <a:extLst>
              <a:ext uri="{FF2B5EF4-FFF2-40B4-BE49-F238E27FC236}">
                <a16:creationId xmlns="" xmlns:a16="http://schemas.microsoft.com/office/drawing/2014/main" id="{C8511AFD-F72A-4903-BD65-C172A6182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="" xmlns:a16="http://schemas.microsoft.com/office/drawing/2014/main" id="{8540A674-3D0F-4B13-803A-61DB3511AF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8044" y="324962"/>
            <a:ext cx="3533237" cy="4710983"/>
          </a:xfrm>
        </p:spPr>
      </p:pic>
      <p:pic>
        <p:nvPicPr>
          <p:cNvPr id="11" name="Контейнер за съдържание 10">
            <a:extLst>
              <a:ext uri="{FF2B5EF4-FFF2-40B4-BE49-F238E27FC236}">
                <a16:creationId xmlns="" xmlns:a16="http://schemas.microsoft.com/office/drawing/2014/main" id="{DCBE4434-DDF4-4DA2-9DE5-EFCA8D025F2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134915" y="909497"/>
            <a:ext cx="3779254" cy="5039005"/>
          </a:xfrm>
        </p:spPr>
      </p:pic>
      <p:pic>
        <p:nvPicPr>
          <p:cNvPr id="3" name="Картина 2">
            <a:extLst>
              <a:ext uri="{FF2B5EF4-FFF2-40B4-BE49-F238E27FC236}">
                <a16:creationId xmlns="" xmlns:a16="http://schemas.microsoft.com/office/drawing/2014/main" id="{278D85D5-081C-4E40-B8B7-775711B74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763" y="2680454"/>
            <a:ext cx="5150214" cy="38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9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="" xmlns:a16="http://schemas.microsoft.com/office/drawing/2014/main" id="{BF090A10-F020-4AA4-AF23-6F641839D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998" y="1156447"/>
            <a:ext cx="5978465" cy="4483849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="" xmlns:a16="http://schemas.microsoft.com/office/drawing/2014/main" id="{D5029DF9-31C3-40BC-A136-69DC0180C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290" y="255494"/>
            <a:ext cx="4170828" cy="6602506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="" xmlns:a16="http://schemas.microsoft.com/office/drawing/2014/main" id="{59C15B96-437B-400A-9DD6-6E94DEAD6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46" y="3307976"/>
            <a:ext cx="2662518" cy="35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0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="" xmlns:a16="http://schemas.microsoft.com/office/drawing/2014/main" id="{3863B0F8-BCF6-4D5D-B1BD-F9D1E8452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274" y="900953"/>
            <a:ext cx="3974726" cy="5957047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="" xmlns:a16="http://schemas.microsoft.com/office/drawing/2014/main" id="{E210093B-E9DC-479C-A434-9D2883806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47" y="201706"/>
            <a:ext cx="4749054" cy="6656294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="" xmlns:a16="http://schemas.microsoft.com/office/drawing/2014/main" id="{9561EA7F-5EC4-4A99-9CF0-ED40CD21A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0577"/>
            <a:ext cx="3721474" cy="56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0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Контейнер за съдържание 12">
            <a:extLst>
              <a:ext uri="{FF2B5EF4-FFF2-40B4-BE49-F238E27FC236}">
                <a16:creationId xmlns="" xmlns:a16="http://schemas.microsoft.com/office/drawing/2014/main" id="{80F5D844-481D-4C8F-B516-D322A57DB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9887" y="764373"/>
            <a:ext cx="3572225" cy="4762968"/>
          </a:xfrm>
        </p:spPr>
      </p:pic>
      <p:pic>
        <p:nvPicPr>
          <p:cNvPr id="15" name="Картина 14">
            <a:extLst>
              <a:ext uri="{FF2B5EF4-FFF2-40B4-BE49-F238E27FC236}">
                <a16:creationId xmlns="" xmlns:a16="http://schemas.microsoft.com/office/drawing/2014/main" id="{954E672D-9E16-4E6A-A897-9F64FF03F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19" y="1455270"/>
            <a:ext cx="3384177" cy="4512236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="" xmlns:a16="http://schemas.microsoft.com/office/drawing/2014/main" id="{6511F271-47BF-49A9-9914-856D557F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857" y="1410887"/>
            <a:ext cx="3512055" cy="46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6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>
            <a:extLst>
              <a:ext uri="{FF2B5EF4-FFF2-40B4-BE49-F238E27FC236}">
                <a16:creationId xmlns="" xmlns:a16="http://schemas.microsoft.com/office/drawing/2014/main" id="{B99F9CA2-CBB0-4BF4-896B-93392444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297" y="3244103"/>
            <a:ext cx="4572000" cy="3429000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="" xmlns:a16="http://schemas.microsoft.com/office/drawing/2014/main" id="{D3913B26-7990-41D0-906E-EB6E0741E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21"/>
          <a:stretch/>
        </p:blipFill>
        <p:spPr>
          <a:xfrm>
            <a:off x="1290917" y="3613896"/>
            <a:ext cx="4957482" cy="3059207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="" xmlns:a16="http://schemas.microsoft.com/office/drawing/2014/main" id="{29E487A6-1382-47AB-B67C-8396A6CEE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671" y="0"/>
            <a:ext cx="5504329" cy="4128247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="" xmlns:a16="http://schemas.microsoft.com/office/drawing/2014/main" id="{9C4AB0E5-CA2F-4C55-BE9B-7A545F195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248399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1E0EA36C-4801-4238-B636-8A4F62AC5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160059"/>
            <a:ext cx="9448800" cy="1949823"/>
          </a:xfrm>
        </p:spPr>
        <p:txBody>
          <a:bodyPr>
            <a:normAutofit/>
          </a:bodyPr>
          <a:lstStyle/>
          <a:p>
            <a:pPr algn="ctr"/>
            <a:r>
              <a:rPr lang="bg-BG" dirty="0"/>
              <a:t>БЛАГОДАРИМ ЗА ВНИМАНИЕТО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="" xmlns:a16="http://schemas.microsoft.com/office/drawing/2014/main" id="{F554974A-B737-4657-84B4-DD186642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486399"/>
            <a:ext cx="9448800" cy="699247"/>
          </a:xfrm>
        </p:spPr>
        <p:txBody>
          <a:bodyPr/>
          <a:lstStyle/>
          <a:p>
            <a:pPr algn="ctr"/>
            <a:r>
              <a:rPr lang="bg-BG" b="1" dirty="0"/>
              <a:t>Надяваме се да сме били полезни!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="" xmlns:a16="http://schemas.microsoft.com/office/drawing/2014/main" id="{DB809907-7157-4E30-AA85-5E662E09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632" y="672354"/>
            <a:ext cx="92392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>
            <a:extLst>
              <a:ext uri="{FF2B5EF4-FFF2-40B4-BE49-F238E27FC236}">
                <a16:creationId xmlns="" xmlns:a16="http://schemas.microsoft.com/office/drawing/2014/main" id="{718929E3-B3FD-4CA5-90C8-BD8B3C4CA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4063" y="255494"/>
            <a:ext cx="2529834" cy="5645376"/>
          </a:xfrm>
        </p:spPr>
      </p:pic>
      <p:pic>
        <p:nvPicPr>
          <p:cNvPr id="7" name="Картина 6">
            <a:extLst>
              <a:ext uri="{FF2B5EF4-FFF2-40B4-BE49-F238E27FC236}">
                <a16:creationId xmlns="" xmlns:a16="http://schemas.microsoft.com/office/drawing/2014/main" id="{3103F8FE-1E73-43F7-A637-F74A41C29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13" y="808158"/>
            <a:ext cx="2500357" cy="5579598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="" xmlns:a16="http://schemas.microsoft.com/office/drawing/2014/main" id="{D0AE8E68-A6DD-40AC-855F-3F8E1DCA2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09109" y="808159"/>
            <a:ext cx="2259737" cy="5579597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="" xmlns:a16="http://schemas.microsoft.com/office/drawing/2014/main" id="{BB5EBE0A-67C9-4C42-86E0-8B004A215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90" y="255494"/>
            <a:ext cx="2529834" cy="564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5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="" xmlns:a16="http://schemas.microsoft.com/office/drawing/2014/main" id="{0540D761-1560-41AA-AD36-CC14E119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072" y="161365"/>
            <a:ext cx="4800600" cy="640080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="" xmlns:a16="http://schemas.microsoft.com/office/drawing/2014/main" id="{53CC8966-29B7-4A3B-94EA-3D54A71E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32" y="140448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>
            <a:extLst>
              <a:ext uri="{FF2B5EF4-FFF2-40B4-BE49-F238E27FC236}">
                <a16:creationId xmlns="" xmlns:a16="http://schemas.microsoft.com/office/drawing/2014/main" id="{94F6E958-2B1C-49DD-BF78-D6AF7794B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3199418"/>
            <a:ext cx="4451852" cy="3338889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="" xmlns:a16="http://schemas.microsoft.com/office/drawing/2014/main" id="{AB7DF3C1-8448-4D2F-B566-77B74870E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830" y="168836"/>
            <a:ext cx="6312272" cy="4208181"/>
          </a:xfrm>
          <a:prstGeom prst="rect">
            <a:avLst/>
          </a:prstGeom>
        </p:spPr>
      </p:pic>
      <p:pic>
        <p:nvPicPr>
          <p:cNvPr id="5" name="Контейнер за съдържание 4">
            <a:extLst>
              <a:ext uri="{FF2B5EF4-FFF2-40B4-BE49-F238E27FC236}">
                <a16:creationId xmlns="" xmlns:a16="http://schemas.microsoft.com/office/drawing/2014/main" id="{98E42B35-242E-4CA1-96B2-DBC4B95F2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71208" y="3719202"/>
            <a:ext cx="4214287" cy="2809525"/>
          </a:xfrm>
        </p:spPr>
      </p:pic>
    </p:spTree>
    <p:extLst>
      <p:ext uri="{BB962C8B-B14F-4D97-AF65-F5344CB8AC3E}">
        <p14:creationId xmlns:p14="http://schemas.microsoft.com/office/powerpoint/2010/main" val="97323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="" xmlns:a16="http://schemas.microsoft.com/office/drawing/2014/main" id="{BE58CD78-4904-45DC-B2E6-76406CAFD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2" y="40340"/>
            <a:ext cx="6167717" cy="4625788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="" xmlns:a16="http://schemas.microsoft.com/office/drawing/2014/main" id="{C216713F-A860-467E-B47A-88CA325A1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12" y="2272550"/>
            <a:ext cx="5844988" cy="43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>
            <a:extLst>
              <a:ext uri="{FF2B5EF4-FFF2-40B4-BE49-F238E27FC236}">
                <a16:creationId xmlns="" xmlns:a16="http://schemas.microsoft.com/office/drawing/2014/main" id="{2BD8BE7C-8330-477A-9662-1FC355857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05" y="45244"/>
            <a:ext cx="5365750" cy="4024313"/>
          </a:xfrm>
        </p:spPr>
      </p:pic>
      <p:pic>
        <p:nvPicPr>
          <p:cNvPr id="7" name="Картина 6">
            <a:extLst>
              <a:ext uri="{FF2B5EF4-FFF2-40B4-BE49-F238E27FC236}">
                <a16:creationId xmlns="" xmlns:a16="http://schemas.microsoft.com/office/drawing/2014/main" id="{125891DF-0FCB-49EA-9515-97C05B958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250" y="45244"/>
            <a:ext cx="5365750" cy="4024313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="" xmlns:a16="http://schemas.microsoft.com/office/drawing/2014/main" id="{79DA4D0D-58D8-4753-8A84-2247E796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669" y="3550304"/>
            <a:ext cx="4410261" cy="3307696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="" xmlns:a16="http://schemas.microsoft.com/office/drawing/2014/main" id="{F6130697-D8B4-46DD-A761-0B57F3050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272" y="3458711"/>
            <a:ext cx="2515534" cy="33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0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="" xmlns:a16="http://schemas.microsoft.com/office/drawing/2014/main" id="{5847E027-1513-4DD5-BA55-723D9776C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965" y="820270"/>
            <a:ext cx="6251035" cy="6037729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="" xmlns:a16="http://schemas.microsoft.com/office/drawing/2014/main" id="{0C048399-FE1A-4DF8-9ADE-05389343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08812" cy="536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="" xmlns:a16="http://schemas.microsoft.com/office/drawing/2014/main" id="{AD5F1E7F-3E92-46C8-834B-3DC73442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07623" cy="5405717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="" xmlns:a16="http://schemas.microsoft.com/office/drawing/2014/main" id="{6339AFC8-D8E6-4D99-B696-083BD1B14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952" y="2675964"/>
            <a:ext cx="5576047" cy="41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3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>
            <a:extLst>
              <a:ext uri="{FF2B5EF4-FFF2-40B4-BE49-F238E27FC236}">
                <a16:creationId xmlns="" xmlns:a16="http://schemas.microsoft.com/office/drawing/2014/main" id="{37AAA530-D0DA-4E25-A6BC-F1E3CD971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3" t="23560" r="-2103" b="22266"/>
          <a:stretch/>
        </p:blipFill>
        <p:spPr>
          <a:xfrm>
            <a:off x="3358894" y="3775541"/>
            <a:ext cx="3956166" cy="2857612"/>
          </a:xfrm>
        </p:spPr>
      </p:pic>
      <p:pic>
        <p:nvPicPr>
          <p:cNvPr id="7" name="Картина 6">
            <a:extLst>
              <a:ext uri="{FF2B5EF4-FFF2-40B4-BE49-F238E27FC236}">
                <a16:creationId xmlns="" xmlns:a16="http://schemas.microsoft.com/office/drawing/2014/main" id="{5C3D2952-F3A3-49F6-B105-CB86DE7F3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75" r="15028"/>
          <a:stretch/>
        </p:blipFill>
        <p:spPr>
          <a:xfrm>
            <a:off x="7091415" y="1117756"/>
            <a:ext cx="2322679" cy="4622487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="" xmlns:a16="http://schemas.microsoft.com/office/drawing/2014/main" id="{02D6B569-067A-40C8-9553-15D5D562B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24"/>
          <a:stretch/>
        </p:blipFill>
        <p:spPr>
          <a:xfrm>
            <a:off x="9414094" y="174921"/>
            <a:ext cx="2531201" cy="4235823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="" xmlns:a16="http://schemas.microsoft.com/office/drawing/2014/main" id="{6E3397AF-E05A-45E3-8C70-4D5494FBD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34" y="361304"/>
            <a:ext cx="5150745" cy="38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леда от самолет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TM04033937[[fn=Следа от самолет]]</Template>
  <TotalTime>186</TotalTime>
  <Words>32</Words>
  <Application>Microsoft Office PowerPoint</Application>
  <PresentationFormat>По избор</PresentationFormat>
  <Paragraphs>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17" baseType="lpstr">
      <vt:lpstr>Следа от самолет</vt:lpstr>
      <vt:lpstr>Ромските общности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БЛАГОДАРИМ ЗА ВНИМАНИЕТО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Ромските общности</dc:title>
  <dc:creator>Емилия Риджакова</dc:creator>
  <cp:lastModifiedBy>Потребител на Windows</cp:lastModifiedBy>
  <cp:revision>13</cp:revision>
  <dcterms:created xsi:type="dcterms:W3CDTF">2022-06-01T20:02:49Z</dcterms:created>
  <dcterms:modified xsi:type="dcterms:W3CDTF">2022-06-14T11:02:04Z</dcterms:modified>
</cp:coreProperties>
</file>