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82" r:id="rId10"/>
    <p:sldId id="281" r:id="rId11"/>
    <p:sldId id="291" r:id="rId12"/>
    <p:sldId id="284" r:id="rId13"/>
    <p:sldId id="283" r:id="rId14"/>
    <p:sldId id="280" r:id="rId15"/>
    <p:sldId id="288" r:id="rId16"/>
    <p:sldId id="287" r:id="rId17"/>
    <p:sldId id="286" r:id="rId18"/>
    <p:sldId id="289" r:id="rId19"/>
    <p:sldId id="285" r:id="rId20"/>
    <p:sldId id="290" r:id="rId21"/>
    <p:sldId id="26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June 6, 2022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84963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June 6, 2022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1597770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June 6, 2022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7700018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June 6, 2022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267223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разд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June 6, 2022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17178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June 6, 2022</a:t>
            </a:fld>
            <a:endParaRPr lang="en-US" cap="al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3656149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June 6, 2022</a:t>
            </a:fld>
            <a:endParaRPr lang="en-US" cap="al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617981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June 6, 2022</a:t>
            </a:fld>
            <a:endParaRPr lang="en-US" cap="al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6820824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June 6, 2022</a:t>
            </a:fld>
            <a:endParaRPr lang="en-US" cap="al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8172956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E0C963C-C1DB-4AFD-9DDC-0691666BF49B}" type="datetime2">
              <a:rPr lang="en-US" smtClean="0"/>
              <a:pPr/>
              <a:t>Monday, June 6, 2022</a:t>
            </a:fld>
            <a:endParaRPr lang="en-US" cap="al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601109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June 6, 2022</a:t>
            </a:fld>
            <a:endParaRPr lang="en-US" cap="al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37626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Monday, June 6, 2022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60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prism dir="u" isInverted="1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7.png"/><Relationship Id="rId7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3D art">
            <a:extLst>
              <a:ext uri="{FF2B5EF4-FFF2-40B4-BE49-F238E27FC236}">
                <a16:creationId xmlns:a16="http://schemas.microsoft.com/office/drawing/2014/main" xmlns="" id="{67C73B6E-3AC7-46A3-600E-E6BC3AD8C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53" b="24131"/>
          <a:stretch/>
        </p:blipFill>
        <p:spPr>
          <a:xfrm>
            <a:off x="-3" y="16211"/>
            <a:ext cx="12192002" cy="4461036"/>
          </a:xfrm>
          <a:prstGeom prst="rect">
            <a:avLst/>
          </a:prstGeom>
        </p:spPr>
      </p:pic>
      <p:pic>
        <p:nvPicPr>
          <p:cNvPr id="12" name="Картина 11">
            <a:extLst>
              <a:ext uri="{FF2B5EF4-FFF2-40B4-BE49-F238E27FC236}">
                <a16:creationId xmlns:a16="http://schemas.microsoft.com/office/drawing/2014/main" xmlns="" id="{B9B28A69-7F08-D2C5-2C34-5E8A17BB5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06" y="228870"/>
            <a:ext cx="2417495" cy="512761"/>
          </a:xfrm>
          <a:prstGeom prst="rect">
            <a:avLst/>
          </a:prstGeom>
        </p:spPr>
      </p:pic>
      <p:pic>
        <p:nvPicPr>
          <p:cNvPr id="16" name="Контейнер за съдържание 4" descr="Картина, която съдържа текст, устройство, калибър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ECE3A8A3-3114-733C-176C-B3748183E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48" y="159485"/>
            <a:ext cx="2195701" cy="651530"/>
          </a:xfrm>
          <a:prstGeom prst="rect">
            <a:avLst/>
          </a:prstGeom>
        </p:spPr>
      </p:pic>
      <p:pic>
        <p:nvPicPr>
          <p:cNvPr id="7" name="Картина 6" descr="Картина, която съдържа сграда, открито, жълт, небе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8255E8DA-6332-5FBA-43D6-DC3A86987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59" y="1142940"/>
            <a:ext cx="5884840" cy="2974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xmlns="" id="{41C945AF-AA25-00F7-E3C2-21AC8B5B3739}"/>
              </a:ext>
            </a:extLst>
          </p:cNvPr>
          <p:cNvSpPr/>
          <p:nvPr/>
        </p:nvSpPr>
        <p:spPr>
          <a:xfrm>
            <a:off x="507349" y="4496210"/>
            <a:ext cx="115445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IV </a:t>
            </a:r>
            <a:r>
              <a:rPr lang="bg-BG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Основно училище „Христо Ботев“ – гр. Лом</a:t>
            </a:r>
            <a:endParaRPr lang="bg-BG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18E33B8A-4A28-6D32-BA35-45587BEBF5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371" y="5058548"/>
            <a:ext cx="11321253" cy="1920755"/>
          </a:xfrm>
          <a:prstGeom prst="rect">
            <a:avLst/>
          </a:prstGeom>
        </p:spPr>
      </p:pic>
      <p:pic>
        <p:nvPicPr>
          <p:cNvPr id="18" name="Картина 17" descr="Картина, която съдържа текст, лек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633890BB-8374-1600-33DC-7B1A868319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159" y="131379"/>
            <a:ext cx="679453" cy="651530"/>
          </a:xfrm>
          <a:prstGeom prst="rect">
            <a:avLst/>
          </a:prstGeom>
        </p:spPr>
      </p:pic>
      <p:sp>
        <p:nvSpPr>
          <p:cNvPr id="20" name="Текстово поле 19">
            <a:extLst>
              <a:ext uri="{FF2B5EF4-FFF2-40B4-BE49-F238E27FC236}">
                <a16:creationId xmlns:a16="http://schemas.microsoft.com/office/drawing/2014/main" xmlns="" id="{A5BC3598-E131-D3A8-7850-844560A534B3}"/>
              </a:ext>
            </a:extLst>
          </p:cNvPr>
          <p:cNvSpPr txBox="1"/>
          <p:nvPr/>
        </p:nvSpPr>
        <p:spPr>
          <a:xfrm>
            <a:off x="5199535" y="767272"/>
            <a:ext cx="26010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1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 </a:t>
            </a:r>
            <a:endParaRPr lang="bg-BG" sz="1100" b="1" dirty="0"/>
          </a:p>
        </p:txBody>
      </p:sp>
    </p:spTree>
    <p:extLst>
      <p:ext uri="{BB962C8B-B14F-4D97-AF65-F5344CB8AC3E}">
        <p14:creationId xmlns:p14="http://schemas.microsoft.com/office/powerpoint/2010/main" val="112711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CF74E4A-A356-3807-6C07-7613254D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574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b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ПОДКРЕПА ЗА УСПЕХ  </a:t>
            </a:r>
          </a:p>
        </p:txBody>
      </p:sp>
      <p:pic>
        <p:nvPicPr>
          <p:cNvPr id="5" name="Контейнер за съдържание 4" descr="Картина, която съдържа текст, устройство, калибър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5F1CEB18-9DAA-B08A-E95E-52FA91BC6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990" y="128382"/>
            <a:ext cx="1522207" cy="576831"/>
          </a:xfrm>
        </p:spPr>
      </p:pic>
      <p:pic>
        <p:nvPicPr>
          <p:cNvPr id="7" name="Картина 6" descr="Картина, която съдържа текст, лек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8D0F3A8D-4CA9-F5F4-4C94-2AF73B4C5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03" y="97244"/>
            <a:ext cx="679453" cy="651530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73BC2048-AC97-217E-F7DB-7BC09E7CD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61" y="295433"/>
            <a:ext cx="2051623" cy="373993"/>
          </a:xfrm>
          <a:prstGeom prst="rect">
            <a:avLst/>
          </a:prstGeom>
        </p:spPr>
      </p:pic>
      <p:sp>
        <p:nvSpPr>
          <p:cNvPr id="11" name="Заглавие 1">
            <a:extLst>
              <a:ext uri="{FF2B5EF4-FFF2-40B4-BE49-F238E27FC236}">
                <a16:creationId xmlns:a16="http://schemas.microsoft.com/office/drawing/2014/main" xmlns="" id="{52266A48-3230-2804-0C6D-33DA2F03886C}"/>
              </a:ext>
            </a:extLst>
          </p:cNvPr>
          <p:cNvSpPr txBox="1">
            <a:spLocks/>
          </p:cNvSpPr>
          <p:nvPr/>
        </p:nvSpPr>
        <p:spPr>
          <a:xfrm>
            <a:off x="414669" y="5900567"/>
            <a:ext cx="11219725" cy="957432"/>
          </a:xfrm>
          <a:prstGeom prst="rect">
            <a:avLst/>
          </a:prstGeom>
        </p:spPr>
        <p:txBody>
          <a:bodyPr vert="horz" lIns="0" tIns="0" rIns="0" bIns="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sz="120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sz="11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en-US" sz="11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BG05M2OP001-2.011-0001 </a:t>
            </a:r>
            <a:r>
              <a:rPr lang="ru-RU" sz="11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</a:t>
            </a:r>
            <a:r>
              <a:rPr lang="ru-RU" sz="11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ОП „Наука и образование за </a:t>
            </a:r>
            <a:r>
              <a:rPr lang="ru-RU" sz="11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интелигентен</a:t>
            </a:r>
            <a:r>
              <a:rPr lang="ru-RU" sz="11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растеж</a:t>
            </a:r>
            <a:r>
              <a:rPr lang="ru-RU" sz="11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1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1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2014 - 2020 г. </a:t>
            </a:r>
            <a:r>
              <a:rPr lang="ru-RU" sz="11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Съфинансиран</a:t>
            </a:r>
            <a:r>
              <a:rPr lang="ru-RU" sz="11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от </a:t>
            </a:r>
            <a:r>
              <a:rPr lang="ru-RU" sz="11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</a:t>
            </a:r>
            <a:r>
              <a:rPr lang="ru-RU" sz="11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съюз</a:t>
            </a:r>
            <a:r>
              <a:rPr lang="ru-RU" sz="11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11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европейскит</a:t>
            </a:r>
            <a:r>
              <a:rPr lang="ru-RU" sz="11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</a:t>
            </a:r>
            <a:r>
              <a:rPr lang="ru-RU" sz="11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1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инвстиционни</a:t>
            </a:r>
            <a:r>
              <a:rPr lang="ru-RU" sz="11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фондове</a:t>
            </a:r>
            <a:r>
              <a:rPr lang="ru-RU" sz="11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10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xmlns="" id="{0A117410-1C0F-7763-6396-40D164C3A0ED}"/>
              </a:ext>
            </a:extLst>
          </p:cNvPr>
          <p:cNvSpPr txBox="1"/>
          <p:nvPr/>
        </p:nvSpPr>
        <p:spPr>
          <a:xfrm>
            <a:off x="654852" y="1895259"/>
            <a:ext cx="1106423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6. Решаване на конфликти в училище.</a:t>
            </a:r>
          </a:p>
          <a:p>
            <a:pPr algn="just"/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Често тези конфликти възникват между ученици в училище, но след това прерастват в семейни и дори родови конфликти. </a:t>
            </a:r>
          </a:p>
          <a:p>
            <a:pPr algn="just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Оказана бе помощ при преодоляване на конфликт между ученици на училището и такива ученици, които вече са в гимназиална степен на обучение и учат в друго училище, но живеят в същия квартал.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Направена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консултация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баща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чиято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малолетна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дъщеря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ученичка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училището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изоставена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майката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дадени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родителските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при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прекратяване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брака,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относно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получаване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родителските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Проведана</a:t>
            </a:r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 консултация на роднините на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извършител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противообществени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прояви, за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родителите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полагат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грижи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е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оставено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отглеждане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близките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си.</a:t>
            </a:r>
            <a:endParaRPr lang="bg-BG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bg-BG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4988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CF74E4A-A356-3807-6C07-7613254D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574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b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ПОДКРЕПА ЗА УСПЕХ  </a:t>
            </a:r>
          </a:p>
        </p:txBody>
      </p:sp>
      <p:pic>
        <p:nvPicPr>
          <p:cNvPr id="5" name="Контейнер за съдържание 4" descr="Картина, която съдържа текст, устройство, калибър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5F1CEB18-9DAA-B08A-E95E-52FA91BC6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990" y="128382"/>
            <a:ext cx="1522207" cy="576831"/>
          </a:xfrm>
        </p:spPr>
      </p:pic>
      <p:pic>
        <p:nvPicPr>
          <p:cNvPr id="7" name="Картина 6" descr="Картина, която съдържа текст, лек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8D0F3A8D-4CA9-F5F4-4C94-2AF73B4C5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03" y="97244"/>
            <a:ext cx="679453" cy="651530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73BC2048-AC97-217E-F7DB-7BC09E7CD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61" y="295433"/>
            <a:ext cx="2051623" cy="373993"/>
          </a:xfrm>
          <a:prstGeom prst="rect">
            <a:avLst/>
          </a:prstGeom>
        </p:spPr>
      </p:pic>
      <p:sp>
        <p:nvSpPr>
          <p:cNvPr id="11" name="Заглавие 1">
            <a:extLst>
              <a:ext uri="{FF2B5EF4-FFF2-40B4-BE49-F238E27FC236}">
                <a16:creationId xmlns:a16="http://schemas.microsoft.com/office/drawing/2014/main" xmlns="" id="{52266A48-3230-2804-0C6D-33DA2F03886C}"/>
              </a:ext>
            </a:extLst>
          </p:cNvPr>
          <p:cNvSpPr txBox="1">
            <a:spLocks/>
          </p:cNvSpPr>
          <p:nvPr/>
        </p:nvSpPr>
        <p:spPr>
          <a:xfrm>
            <a:off x="414669" y="5900567"/>
            <a:ext cx="11219725" cy="957432"/>
          </a:xfrm>
          <a:prstGeom prst="rect">
            <a:avLst/>
          </a:prstGeom>
        </p:spPr>
        <p:txBody>
          <a:bodyPr vert="horz" lIns="0" tIns="0" rIns="0" bIns="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sz="120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sz="11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en-US" sz="11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BG05M2OP001-2.011-0001 </a:t>
            </a:r>
            <a:r>
              <a:rPr lang="ru-RU" sz="11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</a:t>
            </a:r>
            <a:r>
              <a:rPr lang="ru-RU" sz="11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ОП „Наука и образование за </a:t>
            </a:r>
            <a:r>
              <a:rPr lang="ru-RU" sz="11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интелигентен</a:t>
            </a:r>
            <a:r>
              <a:rPr lang="ru-RU" sz="11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растеж</a:t>
            </a:r>
            <a:r>
              <a:rPr lang="ru-RU" sz="11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1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1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2014 - 2020 г. </a:t>
            </a:r>
            <a:r>
              <a:rPr lang="ru-RU" sz="11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Съфинансиран</a:t>
            </a:r>
            <a:r>
              <a:rPr lang="ru-RU" sz="11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от </a:t>
            </a:r>
            <a:r>
              <a:rPr lang="ru-RU" sz="11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</a:t>
            </a:r>
            <a:r>
              <a:rPr lang="ru-RU" sz="11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съюз</a:t>
            </a:r>
            <a:r>
              <a:rPr lang="ru-RU" sz="11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11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европейскит</a:t>
            </a:r>
            <a:r>
              <a:rPr lang="ru-RU" sz="11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</a:t>
            </a:r>
            <a:r>
              <a:rPr lang="ru-RU" sz="11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1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инвстиционни</a:t>
            </a:r>
            <a:r>
              <a:rPr lang="ru-RU" sz="11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фондове</a:t>
            </a:r>
            <a:r>
              <a:rPr lang="ru-RU" sz="11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10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xmlns="" id="{57400EF3-4312-C541-BC49-45556203DA75}"/>
              </a:ext>
            </a:extLst>
          </p:cNvPr>
          <p:cNvSpPr txBox="1"/>
          <p:nvPr/>
        </p:nvSpPr>
        <p:spPr>
          <a:xfrm>
            <a:off x="934278" y="1959002"/>
            <a:ext cx="1032344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За разрешаване на конфликтите бяха организирани индивидуални и общи срещи в училището в „Стаята на семейството“, индивидуални срещи с учениците, родителите и учителите и стигнахме до мирно решаване на конфликта и споразумения.</a:t>
            </a:r>
          </a:p>
          <a:p>
            <a:pPr algn="just"/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По време на работата на терен бяха провеждани разговори с децата и техните родители с цел мотивация към избягване на контакти с конфликтни по-големи деца.</a:t>
            </a:r>
          </a:p>
        </p:txBody>
      </p:sp>
    </p:spTree>
    <p:extLst>
      <p:ext uri="{BB962C8B-B14F-4D97-AF65-F5344CB8AC3E}">
        <p14:creationId xmlns:p14="http://schemas.microsoft.com/office/powerpoint/2010/main" val="50927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CF74E4A-A356-3807-6C07-7613254D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574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b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ПОДКРЕПА ЗА УСПЕХ  </a:t>
            </a:r>
          </a:p>
        </p:txBody>
      </p:sp>
      <p:pic>
        <p:nvPicPr>
          <p:cNvPr id="5" name="Контейнер за съдържание 4" descr="Картина, която съдържа текст, устройство, калибър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5F1CEB18-9DAA-B08A-E95E-52FA91BC6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990" y="128382"/>
            <a:ext cx="1522207" cy="576831"/>
          </a:xfrm>
        </p:spPr>
      </p:pic>
      <p:pic>
        <p:nvPicPr>
          <p:cNvPr id="7" name="Картина 6" descr="Картина, която съдържа текст, лек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8D0F3A8D-4CA9-F5F4-4C94-2AF73B4C5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03" y="97244"/>
            <a:ext cx="679453" cy="651530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73BC2048-AC97-217E-F7DB-7BC09E7CD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61" y="295433"/>
            <a:ext cx="2051623" cy="373993"/>
          </a:xfrm>
          <a:prstGeom prst="rect">
            <a:avLst/>
          </a:prstGeom>
        </p:spPr>
      </p:pic>
      <p:sp>
        <p:nvSpPr>
          <p:cNvPr id="11" name="Заглавие 1">
            <a:extLst>
              <a:ext uri="{FF2B5EF4-FFF2-40B4-BE49-F238E27FC236}">
                <a16:creationId xmlns:a16="http://schemas.microsoft.com/office/drawing/2014/main" xmlns="" id="{52266A48-3230-2804-0C6D-33DA2F03886C}"/>
              </a:ext>
            </a:extLst>
          </p:cNvPr>
          <p:cNvSpPr txBox="1">
            <a:spLocks/>
          </p:cNvSpPr>
          <p:nvPr/>
        </p:nvSpPr>
        <p:spPr>
          <a:xfrm>
            <a:off x="317351" y="5416473"/>
            <a:ext cx="11317044" cy="1441526"/>
          </a:xfrm>
          <a:prstGeom prst="rect">
            <a:avLst/>
          </a:prstGeom>
        </p:spPr>
        <p:txBody>
          <a:bodyPr vert="horz" lIns="0" tIns="0" rIns="0" bIns="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BG05M2OP001-2.011-0001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ОП „Наука и образование за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интелигентен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растеж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2014 - 2020 г.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от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съюз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европейскит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инвстиционни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фондове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20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xmlns="" id="{715CFB86-C9D9-5958-A82B-32C8265E5DD5}"/>
              </a:ext>
            </a:extLst>
          </p:cNvPr>
          <p:cNvSpPr txBox="1"/>
          <p:nvPr/>
        </p:nvSpPr>
        <p:spPr>
          <a:xfrm>
            <a:off x="836352" y="2197893"/>
            <a:ext cx="1053215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7. Разнасяне на учебни материали по време на пандемията от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-19.</a:t>
            </a:r>
          </a:p>
          <a:p>
            <a:pPr algn="just"/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Оказване съдействие на педагогическия персонал при снабдяването на ученици, които нямаха възможност да се включат онлайн в обучението, с учебни материали на хартиен носител. Заради ограничителните мерки заради пандемията, срещите бяха преустановени, но ние редовно осъществявахме контакти по телефона и по този начин учениците запазиха положителното си отношение към образователния процес и не се чувстваха неглижирани. </a:t>
            </a:r>
          </a:p>
        </p:txBody>
      </p:sp>
    </p:spTree>
    <p:extLst>
      <p:ext uri="{BB962C8B-B14F-4D97-AF65-F5344CB8AC3E}">
        <p14:creationId xmlns:p14="http://schemas.microsoft.com/office/powerpoint/2010/main" val="378611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CF74E4A-A356-3807-6C07-7613254D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574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b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ПОДКРЕПА ЗА УСПЕХ  </a:t>
            </a:r>
          </a:p>
        </p:txBody>
      </p:sp>
      <p:pic>
        <p:nvPicPr>
          <p:cNvPr id="5" name="Контейнер за съдържание 4" descr="Картина, която съдържа текст, устройство, калибър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5F1CEB18-9DAA-B08A-E95E-52FA91BC6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990" y="128382"/>
            <a:ext cx="1522207" cy="576831"/>
          </a:xfrm>
        </p:spPr>
      </p:pic>
      <p:pic>
        <p:nvPicPr>
          <p:cNvPr id="7" name="Картина 6" descr="Картина, която съдържа текст, лек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8D0F3A8D-4CA9-F5F4-4C94-2AF73B4C5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03" y="97244"/>
            <a:ext cx="679453" cy="651530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73BC2048-AC97-217E-F7DB-7BC09E7CD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61" y="295433"/>
            <a:ext cx="2051623" cy="373993"/>
          </a:xfrm>
          <a:prstGeom prst="rect">
            <a:avLst/>
          </a:prstGeom>
        </p:spPr>
      </p:pic>
      <p:sp>
        <p:nvSpPr>
          <p:cNvPr id="11" name="Заглавие 1">
            <a:extLst>
              <a:ext uri="{FF2B5EF4-FFF2-40B4-BE49-F238E27FC236}">
                <a16:creationId xmlns:a16="http://schemas.microsoft.com/office/drawing/2014/main" xmlns="" id="{52266A48-3230-2804-0C6D-33DA2F03886C}"/>
              </a:ext>
            </a:extLst>
          </p:cNvPr>
          <p:cNvSpPr txBox="1">
            <a:spLocks/>
          </p:cNvSpPr>
          <p:nvPr/>
        </p:nvSpPr>
        <p:spPr>
          <a:xfrm>
            <a:off x="317351" y="5416473"/>
            <a:ext cx="11317044" cy="1441526"/>
          </a:xfrm>
          <a:prstGeom prst="rect">
            <a:avLst/>
          </a:prstGeom>
        </p:spPr>
        <p:txBody>
          <a:bodyPr vert="horz" lIns="0" tIns="0" rIns="0" bIns="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BG05M2OP001-2.011-0001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ОП „Наука и образование за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интелигентен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растеж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2014 - 2020 г.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от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съюз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европейскит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инвстиционни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фондове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20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Отваряне на снимката">
            <a:extLst>
              <a:ext uri="{FF2B5EF4-FFF2-40B4-BE49-F238E27FC236}">
                <a16:creationId xmlns:a16="http://schemas.microsoft.com/office/drawing/2014/main" xmlns="" id="{502987B3-72EE-4E5C-C50C-7AAC88C5A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90361">
            <a:off x="305618" y="2683365"/>
            <a:ext cx="2455817" cy="3236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6" descr="https://scontent.xx.fbcdn.net/v/t1.15752-9/164707809_1154031115056882_955022314022832767_n.jpg?stp=dst-jpg_s206x206&amp;_nc_cat=102&amp;ccb=1-7&amp;_nc_sid=aee45a&amp;_nc_ohc=tfrwTeiGp7cAX-5sCMa&amp;_nc_ad=z-m&amp;_nc_cid=0&amp;_nc_ht=scontent.xx&amp;oh=03_AVJj8XCxuCuTWW9hHRaBdrZ63mBcupr1Id_-1wV8nnj4Bg&amp;oe=62C04746">
            <a:extLst>
              <a:ext uri="{FF2B5EF4-FFF2-40B4-BE49-F238E27FC236}">
                <a16:creationId xmlns:a16="http://schemas.microsoft.com/office/drawing/2014/main" xmlns="" id="{E7FC28E4-B923-A2F6-FFCF-4C7E9E7BB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210384">
            <a:off x="5937721" y="2928534"/>
            <a:ext cx="2492790" cy="3236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4" descr="https://scontent.xx.fbcdn.net/v/t1.15752-9/254813918_413782007005776_7842518236335818329_n.jpg?stp=dst-jpg_s206x206&amp;_nc_cat=105&amp;ccb=1-7&amp;_nc_sid=aee45a&amp;_nc_ohc=6ZnAsnzhawEAX_8oSlO&amp;_nc_ad=z-m&amp;_nc_cid=0&amp;_nc_ht=scontent.xx&amp;oh=03_AVLBQA3CMFyYagGK36cY5dGahbEwoyxru_pir18JcQhhpQ&amp;oe=62C11B9E">
            <a:extLst>
              <a:ext uri="{FF2B5EF4-FFF2-40B4-BE49-F238E27FC236}">
                <a16:creationId xmlns:a16="http://schemas.microsoft.com/office/drawing/2014/main" xmlns="" id="{E18136B9-16FA-EE97-79F3-52942C8F3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301618">
            <a:off x="3135395" y="1780494"/>
            <a:ext cx="2455817" cy="3236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0" descr="https://scontent.xx.fbcdn.net/v/t1.15752-9/164818421_502096510812142_7188849632839230536_n.jpg?stp=dst-jpg_p206x206&amp;_nc_cat=102&amp;ccb=1-7&amp;_nc_sid=aee45a&amp;_nc_ohc=wizdMBpBH5IAX-oOd8i&amp;_nc_ad=z-m&amp;_nc_cid=0&amp;_nc_ht=scontent.xx&amp;oh=03_AVJrMv8DhocFGQq2EKKaTZzru8aPXY4jIZoM9tmyk742jA&amp;oe=62BF7978">
            <a:extLst>
              <a:ext uri="{FF2B5EF4-FFF2-40B4-BE49-F238E27FC236}">
                <a16:creationId xmlns:a16="http://schemas.microsoft.com/office/drawing/2014/main" xmlns="" id="{EF7466FA-C160-C2A3-1AFB-6B608948B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559622">
            <a:off x="8213491" y="1811059"/>
            <a:ext cx="4093533" cy="2709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31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CF74E4A-A356-3807-6C07-7613254D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574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b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ПОДКРЕПА ЗА УСПЕХ  </a:t>
            </a:r>
          </a:p>
        </p:txBody>
      </p:sp>
      <p:pic>
        <p:nvPicPr>
          <p:cNvPr id="5" name="Контейнер за съдържание 4" descr="Картина, която съдържа текст, устройство, калибър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5F1CEB18-9DAA-B08A-E95E-52FA91BC6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990" y="128382"/>
            <a:ext cx="1522207" cy="576831"/>
          </a:xfrm>
        </p:spPr>
      </p:pic>
      <p:pic>
        <p:nvPicPr>
          <p:cNvPr id="7" name="Картина 6" descr="Картина, която съдържа текст, лек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8D0F3A8D-4CA9-F5F4-4C94-2AF73B4C5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03" y="97244"/>
            <a:ext cx="679453" cy="651530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73BC2048-AC97-217E-F7DB-7BC09E7CD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61" y="295433"/>
            <a:ext cx="2051623" cy="373993"/>
          </a:xfrm>
          <a:prstGeom prst="rect">
            <a:avLst/>
          </a:prstGeom>
        </p:spPr>
      </p:pic>
      <p:sp>
        <p:nvSpPr>
          <p:cNvPr id="11" name="Заглавие 1">
            <a:extLst>
              <a:ext uri="{FF2B5EF4-FFF2-40B4-BE49-F238E27FC236}">
                <a16:creationId xmlns:a16="http://schemas.microsoft.com/office/drawing/2014/main" xmlns="" id="{52266A48-3230-2804-0C6D-33DA2F03886C}"/>
              </a:ext>
            </a:extLst>
          </p:cNvPr>
          <p:cNvSpPr txBox="1">
            <a:spLocks/>
          </p:cNvSpPr>
          <p:nvPr/>
        </p:nvSpPr>
        <p:spPr>
          <a:xfrm>
            <a:off x="317351" y="5416473"/>
            <a:ext cx="11317044" cy="1441526"/>
          </a:xfrm>
          <a:prstGeom prst="rect">
            <a:avLst/>
          </a:prstGeom>
        </p:spPr>
        <p:txBody>
          <a:bodyPr vert="horz" lIns="0" tIns="0" rIns="0" bIns="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BG05M2OP001-2.011-0001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ОП „Наука и образование за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интелигентен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растеж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2014 - 2020 г.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от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съюз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европейскит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инвстиционни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фондове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20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xmlns="" id="{72E88A7C-A087-DF25-2217-D192B1163B1D}"/>
              </a:ext>
            </a:extLst>
          </p:cNvPr>
          <p:cNvSpPr txBox="1"/>
          <p:nvPr/>
        </p:nvSpPr>
        <p:spPr>
          <a:xfrm>
            <a:off x="1094494" y="2275368"/>
            <a:ext cx="1001586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8. Привличане на нови ученици в училище. </a:t>
            </a:r>
          </a:p>
          <a:p>
            <a:pPr algn="just"/>
            <a:endParaRPr lang="bg-BG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През  учебната 2021/2022 год. съдействахме за записването на шест ученици за първи клас през учебната 2022/2023 год. и на един ученик за настоящата учебна година.</a:t>
            </a:r>
          </a:p>
          <a:p>
            <a:pPr algn="just"/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На родителите помогнахме с попълването на заявления и другите необходими документи.</a:t>
            </a:r>
          </a:p>
        </p:txBody>
      </p:sp>
    </p:spTree>
    <p:extLst>
      <p:ext uri="{BB962C8B-B14F-4D97-AF65-F5344CB8AC3E}">
        <p14:creationId xmlns:p14="http://schemas.microsoft.com/office/powerpoint/2010/main" val="107319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CF74E4A-A356-3807-6C07-7613254D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574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b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ПОДКРЕПА ЗА УСПЕХ  </a:t>
            </a:r>
          </a:p>
        </p:txBody>
      </p:sp>
      <p:pic>
        <p:nvPicPr>
          <p:cNvPr id="5" name="Контейнер за съдържание 4" descr="Картина, която съдържа текст, устройство, калибър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5F1CEB18-9DAA-B08A-E95E-52FA91BC6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990" y="128382"/>
            <a:ext cx="1522207" cy="576831"/>
          </a:xfrm>
        </p:spPr>
      </p:pic>
      <p:pic>
        <p:nvPicPr>
          <p:cNvPr id="7" name="Картина 6" descr="Картина, която съдържа текст, лек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8D0F3A8D-4CA9-F5F4-4C94-2AF73B4C5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03" y="97244"/>
            <a:ext cx="679453" cy="651530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73BC2048-AC97-217E-F7DB-7BC09E7CD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61" y="295433"/>
            <a:ext cx="2051623" cy="373993"/>
          </a:xfrm>
          <a:prstGeom prst="rect">
            <a:avLst/>
          </a:prstGeom>
        </p:spPr>
      </p:pic>
      <p:sp>
        <p:nvSpPr>
          <p:cNvPr id="11" name="Заглавие 1">
            <a:extLst>
              <a:ext uri="{FF2B5EF4-FFF2-40B4-BE49-F238E27FC236}">
                <a16:creationId xmlns:a16="http://schemas.microsoft.com/office/drawing/2014/main" xmlns="" id="{52266A48-3230-2804-0C6D-33DA2F03886C}"/>
              </a:ext>
            </a:extLst>
          </p:cNvPr>
          <p:cNvSpPr txBox="1">
            <a:spLocks/>
          </p:cNvSpPr>
          <p:nvPr/>
        </p:nvSpPr>
        <p:spPr>
          <a:xfrm>
            <a:off x="317351" y="5416473"/>
            <a:ext cx="11317044" cy="1441526"/>
          </a:xfrm>
          <a:prstGeom prst="rect">
            <a:avLst/>
          </a:prstGeom>
        </p:spPr>
        <p:txBody>
          <a:bodyPr vert="horz" lIns="0" tIns="0" rIns="0" bIns="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BG05M2OP001-2.011-0001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ОП „Наука и образование за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интелигентен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растеж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2014 - 2020 г.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от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съюз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европейскит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инвстиционни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фондове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20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xmlns="" id="{10B53403-5CA0-BB6D-D0DE-76A1A3657383}"/>
              </a:ext>
            </a:extLst>
          </p:cNvPr>
          <p:cNvSpPr txBox="1"/>
          <p:nvPr/>
        </p:nvSpPr>
        <p:spPr>
          <a:xfrm>
            <a:off x="838226" y="2429703"/>
            <a:ext cx="1051554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g-BG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Случаят  на Петър.</a:t>
            </a:r>
          </a:p>
          <a:p>
            <a:pPr algn="just"/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Петър е на 16 години, </a:t>
            </a:r>
            <a:r>
              <a:rPr lang="bg-B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необхванат</a:t>
            </a:r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образователната система, с ДЦП, но без никакви документи: лична карта, документ от ТЕЛК и други необходими. Живее със семейството си в крайно бедни битови условия - във фургон. С много посещения и разговори убедихме родителите да го запишат в училище, като  заедно с учителя за деца със СОП, организирахме посещения при психиатър, клиничен психиатър, личен лекар, Агенцията за социално подпомагане и набавихме необходимите документи за удостоверяване на заболяването и включването му в социалната система. </a:t>
            </a:r>
          </a:p>
          <a:p>
            <a:pPr algn="just"/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момента Петър е записан в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ОУ „Христо Ботев“, ориентиран е към ЦСОП, предстои издаване на решение от ТЕЛК.</a:t>
            </a:r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xmlns="" id="{E1D69CDE-435A-11A8-D0AC-A5D4CE2458BE}"/>
              </a:ext>
            </a:extLst>
          </p:cNvPr>
          <p:cNvSpPr txBox="1"/>
          <p:nvPr/>
        </p:nvSpPr>
        <p:spPr>
          <a:xfrm>
            <a:off x="2009553" y="1821220"/>
            <a:ext cx="7719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 случаи на оказана подкрепа на семействата: </a:t>
            </a:r>
          </a:p>
        </p:txBody>
      </p:sp>
    </p:spTree>
    <p:extLst>
      <p:ext uri="{BB962C8B-B14F-4D97-AF65-F5344CB8AC3E}">
        <p14:creationId xmlns:p14="http://schemas.microsoft.com/office/powerpoint/2010/main" val="392359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CF74E4A-A356-3807-6C07-7613254D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574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b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ПОДКРЕПА ЗА УСПЕХ  </a:t>
            </a:r>
          </a:p>
        </p:txBody>
      </p:sp>
      <p:pic>
        <p:nvPicPr>
          <p:cNvPr id="5" name="Контейнер за съдържание 4" descr="Картина, която съдържа текст, устройство, калибър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5F1CEB18-9DAA-B08A-E95E-52FA91BC6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990" y="128382"/>
            <a:ext cx="1522207" cy="576831"/>
          </a:xfrm>
        </p:spPr>
      </p:pic>
      <p:pic>
        <p:nvPicPr>
          <p:cNvPr id="7" name="Картина 6" descr="Картина, която съдържа текст, лек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8D0F3A8D-4CA9-F5F4-4C94-2AF73B4C5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03" y="97244"/>
            <a:ext cx="679453" cy="651530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73BC2048-AC97-217E-F7DB-7BC09E7CD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61" y="295433"/>
            <a:ext cx="2051623" cy="373993"/>
          </a:xfrm>
          <a:prstGeom prst="rect">
            <a:avLst/>
          </a:prstGeom>
        </p:spPr>
      </p:pic>
      <p:sp>
        <p:nvSpPr>
          <p:cNvPr id="11" name="Заглавие 1">
            <a:extLst>
              <a:ext uri="{FF2B5EF4-FFF2-40B4-BE49-F238E27FC236}">
                <a16:creationId xmlns:a16="http://schemas.microsoft.com/office/drawing/2014/main" xmlns="" id="{52266A48-3230-2804-0C6D-33DA2F03886C}"/>
              </a:ext>
            </a:extLst>
          </p:cNvPr>
          <p:cNvSpPr txBox="1">
            <a:spLocks/>
          </p:cNvSpPr>
          <p:nvPr/>
        </p:nvSpPr>
        <p:spPr>
          <a:xfrm>
            <a:off x="317351" y="5416473"/>
            <a:ext cx="11317044" cy="1441526"/>
          </a:xfrm>
          <a:prstGeom prst="rect">
            <a:avLst/>
          </a:prstGeom>
        </p:spPr>
        <p:txBody>
          <a:bodyPr vert="horz" lIns="0" tIns="0" rIns="0" bIns="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BG05M2OP001-2.011-0001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ОП „Наука и образование за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интелигентен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растеж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2014 - 2020 г.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от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съюз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европейскит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инвстиционни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фондове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20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scontent.xx.fbcdn.net/v/t1.15752-9/279409845_1043016953285040_8907801852059619811_n.jpg?stp=dst-jpg_p206x206&amp;_nc_cat=109&amp;ccb=1-7&amp;_nc_sid=aee45a&amp;_nc_ohc=5H_s2ifv2-UAX9o4tZJ&amp;_nc_ad=z-m&amp;_nc_cid=0&amp;_nc_ht=scontent.xx&amp;oh=03_AVLjUM_32YHPh1cjn_S21VPU15SyO0o20bXDxjXF2fq9vg&amp;oe=62C10030">
            <a:extLst>
              <a:ext uri="{FF2B5EF4-FFF2-40B4-BE49-F238E27FC236}">
                <a16:creationId xmlns:a16="http://schemas.microsoft.com/office/drawing/2014/main" xmlns="" id="{64BA3C29-86CB-766C-CFC2-A50EDCC6C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605" y="1711843"/>
            <a:ext cx="8651922" cy="3789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2979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CF74E4A-A356-3807-6C07-7613254D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574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b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ПОДКРЕПА ЗА УСПЕХ  </a:t>
            </a:r>
          </a:p>
        </p:txBody>
      </p:sp>
      <p:pic>
        <p:nvPicPr>
          <p:cNvPr id="5" name="Контейнер за съдържание 4" descr="Картина, която съдържа текст, устройство, калибър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5F1CEB18-9DAA-B08A-E95E-52FA91BC6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990" y="128382"/>
            <a:ext cx="1522207" cy="576831"/>
          </a:xfrm>
        </p:spPr>
      </p:pic>
      <p:pic>
        <p:nvPicPr>
          <p:cNvPr id="7" name="Картина 6" descr="Картина, която съдържа текст, лек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8D0F3A8D-4CA9-F5F4-4C94-2AF73B4C5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03" y="97244"/>
            <a:ext cx="679453" cy="651530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73BC2048-AC97-217E-F7DB-7BC09E7CD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61" y="295433"/>
            <a:ext cx="2051623" cy="373993"/>
          </a:xfrm>
          <a:prstGeom prst="rect">
            <a:avLst/>
          </a:prstGeom>
        </p:spPr>
      </p:pic>
      <p:sp>
        <p:nvSpPr>
          <p:cNvPr id="11" name="Заглавие 1">
            <a:extLst>
              <a:ext uri="{FF2B5EF4-FFF2-40B4-BE49-F238E27FC236}">
                <a16:creationId xmlns:a16="http://schemas.microsoft.com/office/drawing/2014/main" xmlns="" id="{52266A48-3230-2804-0C6D-33DA2F03886C}"/>
              </a:ext>
            </a:extLst>
          </p:cNvPr>
          <p:cNvSpPr txBox="1">
            <a:spLocks/>
          </p:cNvSpPr>
          <p:nvPr/>
        </p:nvSpPr>
        <p:spPr>
          <a:xfrm>
            <a:off x="317351" y="5416473"/>
            <a:ext cx="11317044" cy="1441526"/>
          </a:xfrm>
          <a:prstGeom prst="rect">
            <a:avLst/>
          </a:prstGeom>
        </p:spPr>
        <p:txBody>
          <a:bodyPr vert="horz" lIns="0" tIns="0" rIns="0" bIns="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BG05M2OP001-2.011-0001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ОП „Наука и образование за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интелигентен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растеж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2014 - 2020 г.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от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съюз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европейскит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инвстиционни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фондове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20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xmlns="" id="{40B341F7-8698-A5B8-F49D-8983EE227EE6}"/>
              </a:ext>
            </a:extLst>
          </p:cNvPr>
          <p:cNvSpPr txBox="1"/>
          <p:nvPr/>
        </p:nvSpPr>
        <p:spPr>
          <a:xfrm>
            <a:off x="1392867" y="2435148"/>
            <a:ext cx="961183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g-BG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Случаят на Рая.</a:t>
            </a:r>
          </a:p>
          <a:p>
            <a:pPr algn="just"/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Рая е ученичка в първи клас. Заедно с брат си са отглеждани от баба си.</a:t>
            </a:r>
          </a:p>
          <a:p>
            <a:pPr algn="just"/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Майката е в чужбина, омъжена за друг мъж. Бабата ни потърси за съдействие, тъй като децата не получават детски и семейни помощи. След разговори с нея по телефона, я убедихме да се прибере и подаде необходимите документи към Агенцията за социално подпомагане.</a:t>
            </a:r>
          </a:p>
          <a:p>
            <a:pPr algn="just"/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момента Рая и братчето й получават необходимите средства.</a:t>
            </a:r>
          </a:p>
        </p:txBody>
      </p:sp>
    </p:spTree>
    <p:extLst>
      <p:ext uri="{BB962C8B-B14F-4D97-AF65-F5344CB8AC3E}">
        <p14:creationId xmlns:p14="http://schemas.microsoft.com/office/powerpoint/2010/main" val="100989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CF74E4A-A356-3807-6C07-7613254D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574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b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ПОДКРЕПА ЗА УСПЕХ  </a:t>
            </a:r>
          </a:p>
        </p:txBody>
      </p:sp>
      <p:pic>
        <p:nvPicPr>
          <p:cNvPr id="5" name="Контейнер за съдържание 4" descr="Картина, която съдържа текст, устройство, калибър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5F1CEB18-9DAA-B08A-E95E-52FA91BC6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990" y="128382"/>
            <a:ext cx="1522207" cy="576831"/>
          </a:xfrm>
        </p:spPr>
      </p:pic>
      <p:pic>
        <p:nvPicPr>
          <p:cNvPr id="7" name="Картина 6" descr="Картина, която съдържа текст, лек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8D0F3A8D-4CA9-F5F4-4C94-2AF73B4C5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03" y="97244"/>
            <a:ext cx="679453" cy="651530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73BC2048-AC97-217E-F7DB-7BC09E7CD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61" y="295433"/>
            <a:ext cx="2051623" cy="373993"/>
          </a:xfrm>
          <a:prstGeom prst="rect">
            <a:avLst/>
          </a:prstGeom>
        </p:spPr>
      </p:pic>
      <p:sp>
        <p:nvSpPr>
          <p:cNvPr id="11" name="Заглавие 1">
            <a:extLst>
              <a:ext uri="{FF2B5EF4-FFF2-40B4-BE49-F238E27FC236}">
                <a16:creationId xmlns:a16="http://schemas.microsoft.com/office/drawing/2014/main" xmlns="" id="{52266A48-3230-2804-0C6D-33DA2F03886C}"/>
              </a:ext>
            </a:extLst>
          </p:cNvPr>
          <p:cNvSpPr txBox="1">
            <a:spLocks/>
          </p:cNvSpPr>
          <p:nvPr/>
        </p:nvSpPr>
        <p:spPr>
          <a:xfrm>
            <a:off x="317351" y="5416473"/>
            <a:ext cx="11317044" cy="1441526"/>
          </a:xfrm>
          <a:prstGeom prst="rect">
            <a:avLst/>
          </a:prstGeom>
        </p:spPr>
        <p:txBody>
          <a:bodyPr vert="horz" lIns="0" tIns="0" rIns="0" bIns="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BG05M2OP001-2.011-0001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ОП „Наука и образование за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интелигентен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растеж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2014 - 2020 г.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от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съюз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европейскит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инвстиционни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фондове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20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xmlns="" id="{755E3413-871B-A35E-480F-17E2606132AC}"/>
              </a:ext>
            </a:extLst>
          </p:cNvPr>
          <p:cNvSpPr txBox="1"/>
          <p:nvPr/>
        </p:nvSpPr>
        <p:spPr>
          <a:xfrm>
            <a:off x="3349257" y="1823845"/>
            <a:ext cx="50401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Още един момент от нашата дейност!</a:t>
            </a:r>
          </a:p>
        </p:txBody>
      </p:sp>
      <p:pic>
        <p:nvPicPr>
          <p:cNvPr id="10" name="Picture 2" descr="Отваряне на снимката">
            <a:extLst>
              <a:ext uri="{FF2B5EF4-FFF2-40B4-BE49-F238E27FC236}">
                <a16:creationId xmlns:a16="http://schemas.microsoft.com/office/drawing/2014/main" xmlns="" id="{12C00F5C-BC01-41E1-83CC-559199990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367" y="2573080"/>
            <a:ext cx="5632210" cy="3400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908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CF74E4A-A356-3807-6C07-7613254D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574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b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ПОДКРЕПА ЗА УСПЕХ  </a:t>
            </a:r>
          </a:p>
        </p:txBody>
      </p:sp>
      <p:pic>
        <p:nvPicPr>
          <p:cNvPr id="5" name="Контейнер за съдържание 4" descr="Картина, която съдържа текст, устройство, калибър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5F1CEB18-9DAA-B08A-E95E-52FA91BC6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990" y="128382"/>
            <a:ext cx="1522207" cy="576831"/>
          </a:xfrm>
        </p:spPr>
      </p:pic>
      <p:pic>
        <p:nvPicPr>
          <p:cNvPr id="7" name="Картина 6" descr="Картина, която съдържа текст, лек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8D0F3A8D-4CA9-F5F4-4C94-2AF73B4C5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03" y="97244"/>
            <a:ext cx="679453" cy="651530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73BC2048-AC97-217E-F7DB-7BC09E7CD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61" y="295433"/>
            <a:ext cx="2051623" cy="373993"/>
          </a:xfrm>
          <a:prstGeom prst="rect">
            <a:avLst/>
          </a:prstGeom>
        </p:spPr>
      </p:pic>
      <p:sp>
        <p:nvSpPr>
          <p:cNvPr id="11" name="Заглавие 1">
            <a:extLst>
              <a:ext uri="{FF2B5EF4-FFF2-40B4-BE49-F238E27FC236}">
                <a16:creationId xmlns:a16="http://schemas.microsoft.com/office/drawing/2014/main" xmlns="" id="{52266A48-3230-2804-0C6D-33DA2F03886C}"/>
              </a:ext>
            </a:extLst>
          </p:cNvPr>
          <p:cNvSpPr txBox="1">
            <a:spLocks/>
          </p:cNvSpPr>
          <p:nvPr/>
        </p:nvSpPr>
        <p:spPr>
          <a:xfrm>
            <a:off x="317351" y="5416473"/>
            <a:ext cx="11317044" cy="1441526"/>
          </a:xfrm>
          <a:prstGeom prst="rect">
            <a:avLst/>
          </a:prstGeom>
        </p:spPr>
        <p:txBody>
          <a:bodyPr vert="horz" lIns="0" tIns="0" rIns="0" bIns="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BG05M2OP001-2.011-0001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ОП „Наука и образование за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интелигентен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растеж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2014 - 2020 г.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от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съюз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европейскит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инвстиционни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фондове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20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xmlns="" id="{77B8E9EA-9C79-A757-1313-DC12B2010DBA}"/>
              </a:ext>
            </a:extLst>
          </p:cNvPr>
          <p:cNvSpPr txBox="1"/>
          <p:nvPr/>
        </p:nvSpPr>
        <p:spPr>
          <a:xfrm>
            <a:off x="1078544" y="1787485"/>
            <a:ext cx="1004776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Проектът „Подкрепа за успех“ спомогна, ние образователния медиатор и социален работник да станем съпричастни с проблемите на семействата на ученици от уязвими групи, намерихме нови подходи и методи за по-пълноценна и резултатна работа с тях, подкрепихме ги да станат по-отговорни и съпричастни към образователния процес.</a:t>
            </a:r>
          </a:p>
          <a:p>
            <a:pPr algn="just"/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Станахме разпознаваеми за учениците и семействата и те намират в нас хора, готови да им съдействат и помогнат. </a:t>
            </a:r>
          </a:p>
        </p:txBody>
      </p:sp>
      <p:pic>
        <p:nvPicPr>
          <p:cNvPr id="10" name="Picture 4" descr="https://scontent.xx.fbcdn.net/v/t1.15752-9/284835576_3313268132331666_1811140095420920103_n.jpg?stp=dst-jpg_p206x206&amp;_nc_cat=105&amp;ccb=1-7&amp;_nc_sid=aee45a&amp;_nc_ohc=PJIdMFmM-FcAX_N8uIp&amp;_nc_ad=z-m&amp;_nc_cid=0&amp;_nc_ht=scontent.xx&amp;oh=03_AVLQFJrY0bQLs8hS9h6kvTmPt4VDDhCqTxM934NadUAaOA&amp;oe=62BF8EE4">
            <a:extLst>
              <a:ext uri="{FF2B5EF4-FFF2-40B4-BE49-F238E27FC236}">
                <a16:creationId xmlns:a16="http://schemas.microsoft.com/office/drawing/2014/main" xmlns="" id="{9679E18B-CC55-B6F5-D37D-34A156EA8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8240" y="3876808"/>
            <a:ext cx="4161646" cy="2462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296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CF74E4A-A356-3807-6C07-7613254D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574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b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ПОДКРЕПА ЗА УСПЕХ  </a:t>
            </a:r>
          </a:p>
        </p:txBody>
      </p:sp>
      <p:pic>
        <p:nvPicPr>
          <p:cNvPr id="5" name="Контейнер за съдържание 4" descr="Картина, която съдържа текст, устройство, калибър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5F1CEB18-9DAA-B08A-E95E-52FA91BC6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990" y="128382"/>
            <a:ext cx="1522207" cy="576831"/>
          </a:xfrm>
        </p:spPr>
      </p:pic>
      <p:pic>
        <p:nvPicPr>
          <p:cNvPr id="7" name="Картина 6" descr="Картина, която съдържа текст, лек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8D0F3A8D-4CA9-F5F4-4C94-2AF73B4C5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03" y="97244"/>
            <a:ext cx="679453" cy="651530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73BC2048-AC97-217E-F7DB-7BC09E7CD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61" y="295433"/>
            <a:ext cx="2051623" cy="373993"/>
          </a:xfrm>
          <a:prstGeom prst="rect">
            <a:avLst/>
          </a:prstGeom>
        </p:spPr>
      </p:pic>
      <p:sp>
        <p:nvSpPr>
          <p:cNvPr id="11" name="Заглавие 1">
            <a:extLst>
              <a:ext uri="{FF2B5EF4-FFF2-40B4-BE49-F238E27FC236}">
                <a16:creationId xmlns:a16="http://schemas.microsoft.com/office/drawing/2014/main" xmlns="" id="{52266A48-3230-2804-0C6D-33DA2F03886C}"/>
              </a:ext>
            </a:extLst>
          </p:cNvPr>
          <p:cNvSpPr txBox="1">
            <a:spLocks/>
          </p:cNvSpPr>
          <p:nvPr/>
        </p:nvSpPr>
        <p:spPr>
          <a:xfrm>
            <a:off x="317351" y="5416473"/>
            <a:ext cx="11317044" cy="1441526"/>
          </a:xfrm>
          <a:prstGeom prst="rect">
            <a:avLst/>
          </a:prstGeom>
        </p:spPr>
        <p:txBody>
          <a:bodyPr vert="horz" lIns="0" tIns="0" rIns="0" bIns="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BG05M2OP001-2.011-0001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ОП „Наука и образование за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интелигентен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растеж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2014 - 2020 г.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от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съюз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европейскит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инвстиционни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фондове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20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xmlns="" id="{4340695F-8E29-14E4-70A5-71DC25D6F0B4}"/>
              </a:ext>
            </a:extLst>
          </p:cNvPr>
          <p:cNvSpPr/>
          <p:nvPr/>
        </p:nvSpPr>
        <p:spPr>
          <a:xfrm>
            <a:off x="317351" y="2327701"/>
            <a:ext cx="1187464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4400" b="1" i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ДОБРИ ПРАКТИКИ ПО ДЕЙНОСТ </a:t>
            </a:r>
            <a:r>
              <a:rPr lang="en-US" sz="4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VII</a:t>
            </a:r>
            <a:r>
              <a:rPr lang="bg-BG" sz="4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 ДЕЙНОСТИ ЗА РАБОТА С РОДИТЕЛИТЕ ЧРЕЗ ВКЛЮЧВАНЕ НА ОБРАЗОВАТЕЛНИЯ МЕДИАТОР И СОЦИАЛНИЯ РАБОТНИК</a:t>
            </a:r>
          </a:p>
        </p:txBody>
      </p:sp>
    </p:spTree>
    <p:extLst>
      <p:ext uri="{BB962C8B-B14F-4D97-AF65-F5344CB8AC3E}">
        <p14:creationId xmlns:p14="http://schemas.microsoft.com/office/powerpoint/2010/main" val="428406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CF74E4A-A356-3807-6C07-7613254D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574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b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ПОДКРЕПА ЗА УСПЕХ  </a:t>
            </a:r>
          </a:p>
        </p:txBody>
      </p:sp>
      <p:pic>
        <p:nvPicPr>
          <p:cNvPr id="5" name="Контейнер за съдържание 4" descr="Картина, която съдържа текст, устройство, калибър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5F1CEB18-9DAA-B08A-E95E-52FA91BC6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990" y="128382"/>
            <a:ext cx="1522207" cy="576831"/>
          </a:xfrm>
        </p:spPr>
      </p:pic>
      <p:pic>
        <p:nvPicPr>
          <p:cNvPr id="7" name="Картина 6" descr="Картина, която съдържа текст, лек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8D0F3A8D-4CA9-F5F4-4C94-2AF73B4C5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03" y="97244"/>
            <a:ext cx="679453" cy="651530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73BC2048-AC97-217E-F7DB-7BC09E7CD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61" y="295433"/>
            <a:ext cx="2051623" cy="373993"/>
          </a:xfrm>
          <a:prstGeom prst="rect">
            <a:avLst/>
          </a:prstGeom>
        </p:spPr>
      </p:pic>
      <p:sp>
        <p:nvSpPr>
          <p:cNvPr id="11" name="Заглавие 1">
            <a:extLst>
              <a:ext uri="{FF2B5EF4-FFF2-40B4-BE49-F238E27FC236}">
                <a16:creationId xmlns:a16="http://schemas.microsoft.com/office/drawing/2014/main" xmlns="" id="{52266A48-3230-2804-0C6D-33DA2F03886C}"/>
              </a:ext>
            </a:extLst>
          </p:cNvPr>
          <p:cNvSpPr txBox="1">
            <a:spLocks/>
          </p:cNvSpPr>
          <p:nvPr/>
        </p:nvSpPr>
        <p:spPr>
          <a:xfrm>
            <a:off x="317351" y="5416473"/>
            <a:ext cx="11317044" cy="1441526"/>
          </a:xfrm>
          <a:prstGeom prst="rect">
            <a:avLst/>
          </a:prstGeom>
        </p:spPr>
        <p:txBody>
          <a:bodyPr vert="horz" lIns="0" tIns="0" rIns="0" bIns="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BG05M2OP001-2.011-0001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ОП „Наука и образование за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интелигентен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растеж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2014 - 2020 г.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от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съюз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европейскит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инвстиционни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фондове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20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scontent.xx.fbcdn.net/v/t1.15752-9/284837816_723074465787869_685881269523573362_n.jpg?stp=dst-jpg_s280x280&amp;_nc_cat=109&amp;ccb=1-7&amp;_nc_sid=aee45a&amp;_nc_ohc=iunRYbyOn8YAX_VsFMu&amp;_nc_ad=z-m&amp;_nc_cid=0&amp;_nc_ht=scontent.xx&amp;oh=03_AVLNyqeEoT9oJJdH-eTDfGbDiqR5radFPF7L-7kXKsvtmQ&amp;oe=62C0F42F">
            <a:extLst>
              <a:ext uri="{FF2B5EF4-FFF2-40B4-BE49-F238E27FC236}">
                <a16:creationId xmlns:a16="http://schemas.microsoft.com/office/drawing/2014/main" xmlns="" id="{5ADA45F3-4049-676C-8A33-2A8E48A09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9205" y="1796273"/>
            <a:ext cx="2804364" cy="4052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6" descr="https://scontent.xx.fbcdn.net/v/t1.15752-9/284599625_3150241478548675_5380436038721979689_n.jpg?stp=dst-jpg_s280x280&amp;_nc_cat=106&amp;ccb=1-7&amp;_nc_sid=aee45a&amp;_nc_ohc=lY1RvmX420oAX9Sb_Dr&amp;_nc_ad=z-m&amp;_nc_cid=0&amp;_nc_ht=scontent.xx&amp;oh=03_AVK2Bpn5Q0k7Vfjhhkft_Rv2CfyuqX_IpzMANbkE1yI2WA&amp;oe=62C23727">
            <a:extLst>
              <a:ext uri="{FF2B5EF4-FFF2-40B4-BE49-F238E27FC236}">
                <a16:creationId xmlns:a16="http://schemas.microsoft.com/office/drawing/2014/main" xmlns="" id="{B5D2DC0D-8381-D4BC-DDB0-7999ED60A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46294" y="2310610"/>
            <a:ext cx="2063931" cy="28178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8" descr="Отваряне на снимката">
            <a:extLst>
              <a:ext uri="{FF2B5EF4-FFF2-40B4-BE49-F238E27FC236}">
                <a16:creationId xmlns:a16="http://schemas.microsoft.com/office/drawing/2014/main" xmlns="" id="{FD2D1687-533F-7392-37D0-0C8E3C819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0091" y="2310610"/>
            <a:ext cx="3400023" cy="28700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9447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CF74E4A-A356-3807-6C07-7613254D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574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</a:p>
        </p:txBody>
      </p:sp>
      <p:pic>
        <p:nvPicPr>
          <p:cNvPr id="5" name="Контейнер за съдържание 4" descr="Картина, която съдържа текст, устройство, калибър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5F1CEB18-9DAA-B08A-E95E-52FA91BC6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59" y="205000"/>
            <a:ext cx="1522207" cy="576831"/>
          </a:xfrm>
        </p:spPr>
      </p:pic>
      <p:pic>
        <p:nvPicPr>
          <p:cNvPr id="7" name="Картина 6" descr="Картина, която съдържа текст, лек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8D0F3A8D-4CA9-F5F4-4C94-2AF73B4C5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139" y="110947"/>
            <a:ext cx="679453" cy="651530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73BC2048-AC97-217E-F7DB-7BC09E7CD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49" y="295433"/>
            <a:ext cx="2051623" cy="373993"/>
          </a:xfrm>
          <a:prstGeom prst="rect">
            <a:avLst/>
          </a:prstGeom>
        </p:spPr>
      </p:pic>
      <p:sp>
        <p:nvSpPr>
          <p:cNvPr id="11" name="Заглавие 1">
            <a:extLst>
              <a:ext uri="{FF2B5EF4-FFF2-40B4-BE49-F238E27FC236}">
                <a16:creationId xmlns:a16="http://schemas.microsoft.com/office/drawing/2014/main" xmlns="" id="{52266A48-3230-2804-0C6D-33DA2F03886C}"/>
              </a:ext>
            </a:extLst>
          </p:cNvPr>
          <p:cNvSpPr txBox="1">
            <a:spLocks/>
          </p:cNvSpPr>
          <p:nvPr/>
        </p:nvSpPr>
        <p:spPr>
          <a:xfrm>
            <a:off x="317351" y="5416473"/>
            <a:ext cx="11317044" cy="1441526"/>
          </a:xfrm>
          <a:prstGeom prst="rect">
            <a:avLst/>
          </a:prstGeom>
        </p:spPr>
        <p:txBody>
          <a:bodyPr vert="horz" lIns="0" tIns="0" rIns="0" bIns="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spc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en-US" sz="1200" spc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spc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BG05M2OP001-2.011-0001 финансиран по ОП „Наука и образование за интелигентен растеж“</a:t>
            </a:r>
            <a:r>
              <a:rPr lang="en-US" sz="1200" spc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spc="0">
                <a:latin typeface="Times New Roman" panose="02020603050405020304" pitchFamily="18" charset="0"/>
                <a:cs typeface="Times New Roman" panose="02020603050405020304" pitchFamily="18" charset="0"/>
              </a:rPr>
              <a:t>2014 - 2020 г. Съфинансиран а от европейския съюз чрез европейскит структурни и инвстиционни фондове </a:t>
            </a:r>
            <a:endParaRPr lang="bg-BG" sz="120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Картина 9">
            <a:extLst>
              <a:ext uri="{FF2B5EF4-FFF2-40B4-BE49-F238E27FC236}">
                <a16:creationId xmlns:a16="http://schemas.microsoft.com/office/drawing/2014/main" xmlns="" id="{54A3E8D5-1BFD-3B71-34DC-F6CA5A3A2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482" y="-1"/>
            <a:ext cx="10390579" cy="6858000"/>
          </a:xfrm>
          <a:prstGeom prst="rect">
            <a:avLst/>
          </a:prstGeom>
        </p:spPr>
      </p:pic>
      <p:sp>
        <p:nvSpPr>
          <p:cNvPr id="13" name="Текстово поле 12">
            <a:extLst>
              <a:ext uri="{FF2B5EF4-FFF2-40B4-BE49-F238E27FC236}">
                <a16:creationId xmlns:a16="http://schemas.microsoft.com/office/drawing/2014/main" xmlns="" id="{26606FC0-AEBC-2EC7-45C1-E391B1B13BFF}"/>
              </a:ext>
            </a:extLst>
          </p:cNvPr>
          <p:cNvSpPr txBox="1"/>
          <p:nvPr/>
        </p:nvSpPr>
        <p:spPr>
          <a:xfrm rot="20482225">
            <a:off x="169076" y="4142797"/>
            <a:ext cx="11613591" cy="7694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 !</a:t>
            </a:r>
          </a:p>
        </p:txBody>
      </p:sp>
    </p:spTree>
    <p:extLst>
      <p:ext uri="{BB962C8B-B14F-4D97-AF65-F5344CB8AC3E}">
        <p14:creationId xmlns:p14="http://schemas.microsoft.com/office/powerpoint/2010/main" val="258197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CF74E4A-A356-3807-6C07-7613254D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574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b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ПОДКРЕПА ЗА УСПЕХ  </a:t>
            </a:r>
          </a:p>
        </p:txBody>
      </p:sp>
      <p:pic>
        <p:nvPicPr>
          <p:cNvPr id="5" name="Контейнер за съдържание 4" descr="Картина, която съдържа текст, устройство, калибър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5F1CEB18-9DAA-B08A-E95E-52FA91BC6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990" y="128382"/>
            <a:ext cx="1522207" cy="576831"/>
          </a:xfrm>
        </p:spPr>
      </p:pic>
      <p:pic>
        <p:nvPicPr>
          <p:cNvPr id="7" name="Картина 6" descr="Картина, която съдържа текст, лек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8D0F3A8D-4CA9-F5F4-4C94-2AF73B4C5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03" y="97244"/>
            <a:ext cx="679453" cy="651530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73BC2048-AC97-217E-F7DB-7BC09E7CD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61" y="295433"/>
            <a:ext cx="2051623" cy="373993"/>
          </a:xfrm>
          <a:prstGeom prst="rect">
            <a:avLst/>
          </a:prstGeom>
        </p:spPr>
      </p:pic>
      <p:sp>
        <p:nvSpPr>
          <p:cNvPr id="11" name="Заглавие 1">
            <a:extLst>
              <a:ext uri="{FF2B5EF4-FFF2-40B4-BE49-F238E27FC236}">
                <a16:creationId xmlns:a16="http://schemas.microsoft.com/office/drawing/2014/main" xmlns="" id="{52266A48-3230-2804-0C6D-33DA2F03886C}"/>
              </a:ext>
            </a:extLst>
          </p:cNvPr>
          <p:cNvSpPr txBox="1">
            <a:spLocks/>
          </p:cNvSpPr>
          <p:nvPr/>
        </p:nvSpPr>
        <p:spPr>
          <a:xfrm>
            <a:off x="317351" y="5416473"/>
            <a:ext cx="11317044" cy="1441526"/>
          </a:xfrm>
          <a:prstGeom prst="rect">
            <a:avLst/>
          </a:prstGeom>
        </p:spPr>
        <p:txBody>
          <a:bodyPr vert="horz" lIns="0" tIns="0" rIns="0" bIns="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BG05M2OP001-2.011-0001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ОП „Наука и образование за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интелигентен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растеж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2014 - 2020 г.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от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съюз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европейскит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инвстиционни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фондове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20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xmlns="" id="{87E16E76-8512-24E7-63EB-3E431C5FE0F1}"/>
              </a:ext>
            </a:extLst>
          </p:cNvPr>
          <p:cNvSpPr txBox="1"/>
          <p:nvPr/>
        </p:nvSpPr>
        <p:spPr>
          <a:xfrm>
            <a:off x="1364776" y="1856096"/>
            <a:ext cx="9515258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Ние сме: Теодора Каменова – образователен медиатор и Соня Златкова – социален работник.</a:t>
            </a:r>
          </a:p>
          <a:p>
            <a:pPr algn="just"/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По проект ”Подкрепа за успех” в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ОУ ”Христо Ботев“ – гр. Лом работим изцяло с ученици и родители от уязвими групи, включително роми.</a:t>
            </a:r>
          </a:p>
          <a:p>
            <a:pPr algn="just"/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Дейността ни е насочена към следните основни дейности:</a:t>
            </a:r>
          </a:p>
          <a:p>
            <a:pPr algn="just"/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1. Организиране и провеждане на ежегодни информационни кампании;</a:t>
            </a:r>
          </a:p>
          <a:p>
            <a:pPr algn="just"/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2. Провеждане на групова разяснителна работа с представители на малцинствените общности; </a:t>
            </a:r>
          </a:p>
          <a:p>
            <a:pPr algn="just"/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3. Провеждане на индивидуални разяснителни срещи с родители;</a:t>
            </a:r>
          </a:p>
          <a:p>
            <a:pPr algn="just"/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4. Осъществяване на практическа защита по закрила на детето на училищно ниво.</a:t>
            </a:r>
          </a:p>
        </p:txBody>
      </p:sp>
    </p:spTree>
    <p:extLst>
      <p:ext uri="{BB962C8B-B14F-4D97-AF65-F5344CB8AC3E}">
        <p14:creationId xmlns:p14="http://schemas.microsoft.com/office/powerpoint/2010/main" val="134759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CF74E4A-A356-3807-6C07-7613254D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574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b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ПОДКРЕПА ЗА УСПЕХ  </a:t>
            </a:r>
          </a:p>
        </p:txBody>
      </p:sp>
      <p:pic>
        <p:nvPicPr>
          <p:cNvPr id="5" name="Контейнер за съдържание 4" descr="Картина, която съдържа текст, устройство, калибър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5F1CEB18-9DAA-B08A-E95E-52FA91BC6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990" y="128382"/>
            <a:ext cx="1522207" cy="576831"/>
          </a:xfrm>
        </p:spPr>
      </p:pic>
      <p:pic>
        <p:nvPicPr>
          <p:cNvPr id="7" name="Картина 6" descr="Картина, която съдържа текст, лек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8D0F3A8D-4CA9-F5F4-4C94-2AF73B4C5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03" y="97244"/>
            <a:ext cx="679453" cy="651530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73BC2048-AC97-217E-F7DB-7BC09E7CD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61" y="295433"/>
            <a:ext cx="2051623" cy="373993"/>
          </a:xfrm>
          <a:prstGeom prst="rect">
            <a:avLst/>
          </a:prstGeom>
        </p:spPr>
      </p:pic>
      <p:sp>
        <p:nvSpPr>
          <p:cNvPr id="11" name="Заглавие 1">
            <a:extLst>
              <a:ext uri="{FF2B5EF4-FFF2-40B4-BE49-F238E27FC236}">
                <a16:creationId xmlns:a16="http://schemas.microsoft.com/office/drawing/2014/main" xmlns="" id="{52266A48-3230-2804-0C6D-33DA2F03886C}"/>
              </a:ext>
            </a:extLst>
          </p:cNvPr>
          <p:cNvSpPr txBox="1">
            <a:spLocks/>
          </p:cNvSpPr>
          <p:nvPr/>
        </p:nvSpPr>
        <p:spPr>
          <a:xfrm>
            <a:off x="317351" y="5416473"/>
            <a:ext cx="11317044" cy="1441526"/>
          </a:xfrm>
          <a:prstGeom prst="rect">
            <a:avLst/>
          </a:prstGeom>
        </p:spPr>
        <p:txBody>
          <a:bodyPr vert="horz" lIns="0" tIns="0" rIns="0" bIns="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BG05M2OP001-2.011-0001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ОП „Наука и образование за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интелигентен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растеж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2014 - 2020 г.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от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съюз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европейскит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инвстиционни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фондове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20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xmlns="" id="{C78A8464-E236-E8C2-3008-55EB91B079D4}"/>
              </a:ext>
            </a:extLst>
          </p:cNvPr>
          <p:cNvSpPr txBox="1"/>
          <p:nvPr/>
        </p:nvSpPr>
        <p:spPr>
          <a:xfrm>
            <a:off x="636414" y="1672391"/>
            <a:ext cx="1093203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sz="22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Осъществени конкретни </a:t>
            </a:r>
            <a:r>
              <a:rPr lang="bg-B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поддейности</a:t>
            </a:r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проекта:</a:t>
            </a:r>
          </a:p>
          <a:p>
            <a:pPr algn="just"/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1. Ежеседмични срещи с класните ръководители и директора на училището.</a:t>
            </a:r>
          </a:p>
          <a:p>
            <a:pPr algn="just"/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На тези срещи получаваме информация за посещенията, отсъствията и напредъка на учениците. Черпим информация за семействата и проблемите. Съставяме план-график за подкрепа.</a:t>
            </a:r>
          </a:p>
          <a:p>
            <a:endParaRPr lang="bg-BG" dirty="0"/>
          </a:p>
        </p:txBody>
      </p:sp>
      <p:pic>
        <p:nvPicPr>
          <p:cNvPr id="10" name="Picture 4" descr="Отваряне на снимката">
            <a:extLst>
              <a:ext uri="{FF2B5EF4-FFF2-40B4-BE49-F238E27FC236}">
                <a16:creationId xmlns:a16="http://schemas.microsoft.com/office/drawing/2014/main" xmlns="" id="{B1AB2F47-ED29-C444-4D25-C10697A5A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4700" y="3382456"/>
            <a:ext cx="4367943" cy="2902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6" descr="https://scontent.xx.fbcdn.net/v/t1.15752-9/285264294_554476139447489_1332992153166882384_n.jpg?stp=dst-jpg_p206x206&amp;_nc_cat=105&amp;ccb=1-7&amp;_nc_sid=aee45a&amp;_nc_ohc=PvOtMGocUxcAX-xvIrg&amp;_nc_ad=z-m&amp;_nc_cid=0&amp;_nc_ht=scontent.xx&amp;oh=03_AVJJ-yOT4vjYgaU34CjaW3HWOzsoVfsFfGV1wZ0vP0uPyw&amp;oe=62C2D113">
            <a:extLst>
              <a:ext uri="{FF2B5EF4-FFF2-40B4-BE49-F238E27FC236}">
                <a16:creationId xmlns:a16="http://schemas.microsoft.com/office/drawing/2014/main" xmlns="" id="{06FA337E-4CB6-37E4-63C1-A800E6B06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5346" y="3364736"/>
            <a:ext cx="4367943" cy="2872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697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CF74E4A-A356-3807-6C07-7613254D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574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b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ПОДКРЕПА ЗА УСПЕХ  </a:t>
            </a:r>
          </a:p>
        </p:txBody>
      </p:sp>
      <p:pic>
        <p:nvPicPr>
          <p:cNvPr id="5" name="Контейнер за съдържание 4" descr="Картина, която съдържа текст, устройство, калибър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5F1CEB18-9DAA-B08A-E95E-52FA91BC6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990" y="128382"/>
            <a:ext cx="1522207" cy="576831"/>
          </a:xfrm>
        </p:spPr>
      </p:pic>
      <p:pic>
        <p:nvPicPr>
          <p:cNvPr id="7" name="Картина 6" descr="Картина, която съдържа текст, лек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8D0F3A8D-4CA9-F5F4-4C94-2AF73B4C5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03" y="97244"/>
            <a:ext cx="679453" cy="651530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73BC2048-AC97-217E-F7DB-7BC09E7CD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61" y="295433"/>
            <a:ext cx="2051623" cy="373993"/>
          </a:xfrm>
          <a:prstGeom prst="rect">
            <a:avLst/>
          </a:prstGeom>
        </p:spPr>
      </p:pic>
      <p:sp>
        <p:nvSpPr>
          <p:cNvPr id="11" name="Заглавие 1">
            <a:extLst>
              <a:ext uri="{FF2B5EF4-FFF2-40B4-BE49-F238E27FC236}">
                <a16:creationId xmlns:a16="http://schemas.microsoft.com/office/drawing/2014/main" xmlns="" id="{52266A48-3230-2804-0C6D-33DA2F03886C}"/>
              </a:ext>
            </a:extLst>
          </p:cNvPr>
          <p:cNvSpPr txBox="1">
            <a:spLocks/>
          </p:cNvSpPr>
          <p:nvPr/>
        </p:nvSpPr>
        <p:spPr>
          <a:xfrm>
            <a:off x="317351" y="5416473"/>
            <a:ext cx="11317044" cy="1441526"/>
          </a:xfrm>
          <a:prstGeom prst="rect">
            <a:avLst/>
          </a:prstGeom>
        </p:spPr>
        <p:txBody>
          <a:bodyPr vert="horz" lIns="0" tIns="0" rIns="0" bIns="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BG05M2OP001-2.011-0001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ОП „Наука и образование за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интелигентен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растеж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2014 - 2020 г.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от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съюз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европейскит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инвстиционни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фондове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20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xmlns="" id="{224EC482-A82F-422E-0193-79F5BBCBE8E5}"/>
              </a:ext>
            </a:extLst>
          </p:cNvPr>
          <p:cNvSpPr txBox="1"/>
          <p:nvPr/>
        </p:nvSpPr>
        <p:spPr>
          <a:xfrm>
            <a:off x="834887" y="1815548"/>
            <a:ext cx="469127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Посещения на терен на учениците и техните семействата, които са с отсъствия и има или няма информация за причината. </a:t>
            </a:r>
          </a:p>
          <a:p>
            <a:pPr algn="just"/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Посещаваме основно два квартала на град Лом - Младеново и Хумата. Много често ни придружават и класните ръководители.</a:t>
            </a:r>
          </a:p>
          <a:p>
            <a:pPr algn="just"/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Посещенията се протоколират и прилагат в досиетата на учениците.</a:t>
            </a:r>
          </a:p>
        </p:txBody>
      </p:sp>
      <p:pic>
        <p:nvPicPr>
          <p:cNvPr id="10" name="Picture 10" descr="https://scontent.xx.fbcdn.net/v/t1.15752-9/285053437_580402790073486_1130759059938734366_n.jpg?stp=dst-jpg_s280x280&amp;_nc_cat=109&amp;ccb=1-7&amp;_nc_sid=aee45a&amp;_nc_ohc=EALZ6YR-d1QAX_NqwE4&amp;_nc_ad=z-m&amp;_nc_cid=0&amp;_nc_ht=scontent.xx&amp;oh=03_AVJxTT1okFiiiTmw3nYuz56jZNC9neALAVIs-MTvjgfyUA&amp;oe=62C30373">
            <a:extLst>
              <a:ext uri="{FF2B5EF4-FFF2-40B4-BE49-F238E27FC236}">
                <a16:creationId xmlns:a16="http://schemas.microsoft.com/office/drawing/2014/main" xmlns="" id="{7A30A4C3-E796-E129-12A8-C22419143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518941">
            <a:off x="6057152" y="2107018"/>
            <a:ext cx="2126456" cy="2901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Отваряне на снимката">
            <a:extLst>
              <a:ext uri="{FF2B5EF4-FFF2-40B4-BE49-F238E27FC236}">
                <a16:creationId xmlns:a16="http://schemas.microsoft.com/office/drawing/2014/main" xmlns="" id="{A58864F7-F52D-8334-5F67-E852943B1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6587" y="993913"/>
            <a:ext cx="3972287" cy="223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8" descr="https://scontent.xx.fbcdn.net/v/t1.15752-9/247380458_284461883374870_2524226678226059054_n.jpg?stp=dst-jpg_s206x206&amp;_nc_cat=111&amp;ccb=1-7&amp;_nc_sid=aee45a&amp;_nc_ohc=3ZqE01CnqpQAX_nBOpT&amp;_nc_ad=z-m&amp;_nc_cid=0&amp;_nc_ht=scontent.xx&amp;oh=03_AVIi9fmjUBGMRn9IIBcuUY9Pr1Oj6RhVb5yY1zkIOeJlgg&amp;oe=62BF6973">
            <a:extLst>
              <a:ext uri="{FF2B5EF4-FFF2-40B4-BE49-F238E27FC236}">
                <a16:creationId xmlns:a16="http://schemas.microsoft.com/office/drawing/2014/main" xmlns="" id="{0147CEC8-3F41-B8BC-B268-8C2F9250C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508874">
            <a:off x="9125625" y="3241625"/>
            <a:ext cx="2346545" cy="3161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795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CF74E4A-A356-3807-6C07-7613254D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574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b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ПОДКРЕПА ЗА УСПЕХ  </a:t>
            </a:r>
          </a:p>
        </p:txBody>
      </p:sp>
      <p:pic>
        <p:nvPicPr>
          <p:cNvPr id="5" name="Контейнер за съдържание 4" descr="Картина, която съдържа текст, устройство, калибър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5F1CEB18-9DAA-B08A-E95E-52FA91BC6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990" y="128382"/>
            <a:ext cx="1522207" cy="576831"/>
          </a:xfrm>
        </p:spPr>
      </p:pic>
      <p:pic>
        <p:nvPicPr>
          <p:cNvPr id="7" name="Картина 6" descr="Картина, която съдържа текст, лек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8D0F3A8D-4CA9-F5F4-4C94-2AF73B4C5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03" y="97244"/>
            <a:ext cx="679453" cy="651530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73BC2048-AC97-217E-F7DB-7BC09E7CD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61" y="295433"/>
            <a:ext cx="2051623" cy="373993"/>
          </a:xfrm>
          <a:prstGeom prst="rect">
            <a:avLst/>
          </a:prstGeom>
        </p:spPr>
      </p:pic>
      <p:sp>
        <p:nvSpPr>
          <p:cNvPr id="11" name="Заглавие 1">
            <a:extLst>
              <a:ext uri="{FF2B5EF4-FFF2-40B4-BE49-F238E27FC236}">
                <a16:creationId xmlns:a16="http://schemas.microsoft.com/office/drawing/2014/main" xmlns="" id="{52266A48-3230-2804-0C6D-33DA2F03886C}"/>
              </a:ext>
            </a:extLst>
          </p:cNvPr>
          <p:cNvSpPr txBox="1">
            <a:spLocks/>
          </p:cNvSpPr>
          <p:nvPr/>
        </p:nvSpPr>
        <p:spPr>
          <a:xfrm>
            <a:off x="317351" y="5416473"/>
            <a:ext cx="11317044" cy="1441526"/>
          </a:xfrm>
          <a:prstGeom prst="rect">
            <a:avLst/>
          </a:prstGeom>
        </p:spPr>
        <p:txBody>
          <a:bodyPr vert="horz" lIns="0" tIns="0" rIns="0" bIns="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BG05M2OP001-2.011-0001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ОП „Наука и образование за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интелигентен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растеж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2014 - 2020 г.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от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съюз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европейскит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инвстиционни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фондове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20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xmlns="" id="{06B5B603-3A3C-2841-A690-52FE894B7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15" y="1759194"/>
            <a:ext cx="4438095" cy="2590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12" descr="https://scontent.xx.fbcdn.net/v/t1.15752-9/240432820_161836232657163_5380341291796708433_n.jpg?stp=dst-jpg_s206x206&amp;_nc_cat=104&amp;ccb=1-7&amp;_nc_sid=aee45a&amp;_nc_ohc=v0IKv2vBY_wAX--DeNf&amp;_nc_ad=z-m&amp;_nc_cid=0&amp;_nc_ht=scontent.xx&amp;oh=03_AVIPfSIV20K4jf_pNWw3vjyfPXZGXIQ96I-ablUeKsfxVA&amp;oe=62C2624E">
            <a:extLst>
              <a:ext uri="{FF2B5EF4-FFF2-40B4-BE49-F238E27FC236}">
                <a16:creationId xmlns:a16="http://schemas.microsoft.com/office/drawing/2014/main" xmlns="" id="{A8C4EB35-FCAF-65A6-EC75-226B64E7A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2003" y="2284767"/>
            <a:ext cx="2940363" cy="3504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0" descr="https://scontent.xx.fbcdn.net/v/t1.15752-9/247060998_600277254355070_3339494622889347122_n.jpg?stp=dst-jpg_p206x206&amp;_nc_cat=111&amp;ccb=1-7&amp;_nc_sid=aee45a&amp;_nc_ohc=ys5KDP5_sfUAX8AZSbP&amp;_nc_ad=z-m&amp;_nc_cid=0&amp;_nc_ht=scontent.xx&amp;oh=03_AVLK7I7WMvFH-pfF0Q6nJmiQNxlPXXCobXI2FU5aVkPrMg&amp;oe=62C148B8">
            <a:extLst>
              <a:ext uri="{FF2B5EF4-FFF2-40B4-BE49-F238E27FC236}">
                <a16:creationId xmlns:a16="http://schemas.microsoft.com/office/drawing/2014/main" xmlns="" id="{CCFA601D-8AB5-BAD8-8C39-2A8FC190A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99107" y="3308102"/>
            <a:ext cx="4307078" cy="3016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Текстово поле 12">
            <a:extLst>
              <a:ext uri="{FF2B5EF4-FFF2-40B4-BE49-F238E27FC236}">
                <a16:creationId xmlns:a16="http://schemas.microsoft.com/office/drawing/2014/main" xmlns="" id="{FD6F2B2C-A1A4-0907-CC7C-CF41AB029433}"/>
              </a:ext>
            </a:extLst>
          </p:cNvPr>
          <p:cNvSpPr txBox="1"/>
          <p:nvPr/>
        </p:nvSpPr>
        <p:spPr>
          <a:xfrm>
            <a:off x="4478445" y="1167142"/>
            <a:ext cx="3235110" cy="474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Посещения на терен</a:t>
            </a:r>
          </a:p>
        </p:txBody>
      </p:sp>
    </p:spTree>
    <p:extLst>
      <p:ext uri="{BB962C8B-B14F-4D97-AF65-F5344CB8AC3E}">
        <p14:creationId xmlns:p14="http://schemas.microsoft.com/office/powerpoint/2010/main" val="30903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CF74E4A-A356-3807-6C07-7613254D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574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b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ПОДКРЕПА ЗА УСПЕХ  </a:t>
            </a:r>
          </a:p>
        </p:txBody>
      </p:sp>
      <p:pic>
        <p:nvPicPr>
          <p:cNvPr id="5" name="Контейнер за съдържание 4" descr="Картина, която съдържа текст, устройство, калибър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5F1CEB18-9DAA-B08A-E95E-52FA91BC6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990" y="128382"/>
            <a:ext cx="1522207" cy="576831"/>
          </a:xfrm>
        </p:spPr>
      </p:pic>
      <p:pic>
        <p:nvPicPr>
          <p:cNvPr id="7" name="Картина 6" descr="Картина, която съдържа текст, лек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8D0F3A8D-4CA9-F5F4-4C94-2AF73B4C5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03" y="97244"/>
            <a:ext cx="679453" cy="651530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73BC2048-AC97-217E-F7DB-7BC09E7CD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61" y="295433"/>
            <a:ext cx="2051623" cy="373993"/>
          </a:xfrm>
          <a:prstGeom prst="rect">
            <a:avLst/>
          </a:prstGeom>
        </p:spPr>
      </p:pic>
      <p:sp>
        <p:nvSpPr>
          <p:cNvPr id="11" name="Заглавие 1">
            <a:extLst>
              <a:ext uri="{FF2B5EF4-FFF2-40B4-BE49-F238E27FC236}">
                <a16:creationId xmlns:a16="http://schemas.microsoft.com/office/drawing/2014/main" xmlns="" id="{52266A48-3230-2804-0C6D-33DA2F03886C}"/>
              </a:ext>
            </a:extLst>
          </p:cNvPr>
          <p:cNvSpPr txBox="1">
            <a:spLocks/>
          </p:cNvSpPr>
          <p:nvPr/>
        </p:nvSpPr>
        <p:spPr>
          <a:xfrm>
            <a:off x="317351" y="5416473"/>
            <a:ext cx="11317044" cy="1441526"/>
          </a:xfrm>
          <a:prstGeom prst="rect">
            <a:avLst/>
          </a:prstGeom>
        </p:spPr>
        <p:txBody>
          <a:bodyPr vert="horz" lIns="0" tIns="0" rIns="0" bIns="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BG05M2OP001-2.011-0001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ОП „Наука и образование за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интелигентен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растеж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2014 - 2020 г.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от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съюз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европейскит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инвстиционни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фондове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20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xmlns="" id="{816F870D-CEB6-D185-24C5-DB5A1556C2D1}"/>
              </a:ext>
            </a:extLst>
          </p:cNvPr>
          <p:cNvSpPr txBox="1"/>
          <p:nvPr/>
        </p:nvSpPr>
        <p:spPr>
          <a:xfrm>
            <a:off x="6518840" y="1688807"/>
            <a:ext cx="4788146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g-BG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Осъществяваме срещи с родители и ученици в училище по тяхна молба за решаване на случаи и подкрепа,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Оказване на съдействие за попълване на документи за Агенцията за социално подпомагане;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Оказване на съдействие за включване в центрове за социална и психологическа подкрепа за деца;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Оказване на съдействие за получаване на помощ и подкрепа.</a:t>
            </a:r>
          </a:p>
        </p:txBody>
      </p:sp>
      <p:pic>
        <p:nvPicPr>
          <p:cNvPr id="10" name="Picture 2" descr="Отваряне на снимката">
            <a:extLst>
              <a:ext uri="{FF2B5EF4-FFF2-40B4-BE49-F238E27FC236}">
                <a16:creationId xmlns:a16="http://schemas.microsoft.com/office/drawing/2014/main" xmlns="" id="{33A91781-AC5E-441A-3ADC-16ECA40A0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1545" y="1170097"/>
            <a:ext cx="3651750" cy="19443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4" descr="https://scontent.xx.fbcdn.net/v/t1.15752-9/284999370_5928309203851639_1453043936836672875_n.jpg?stp=dst-jpg_p206x206&amp;_nc_cat=104&amp;ccb=1-7&amp;_nc_sid=aee45a&amp;_nc_ohc=7yisay27fa0AX_6JBv9&amp;_nc_ad=z-m&amp;_nc_cid=0&amp;_nc_ht=scontent.xx&amp;oh=03_AVKmuWWoClz3w71jlnyDSSjl2u7h6jSrLTKBsp7yU2ao2Q&amp;oe=62BF4036">
            <a:extLst>
              <a:ext uri="{FF2B5EF4-FFF2-40B4-BE49-F238E27FC236}">
                <a16:creationId xmlns:a16="http://schemas.microsoft.com/office/drawing/2014/main" xmlns="" id="{1238C5CB-3333-07DF-958E-E441D903C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23103" y="2806453"/>
            <a:ext cx="3356077" cy="1878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6" descr="https://scontent.xx.fbcdn.net/v/t1.15752-9/284450951_331331435816039_2303666354041378159_n.jpg?stp=dst-jpg_p206x206&amp;_nc_cat=107&amp;ccb=1-7&amp;_nc_sid=aee45a&amp;_nc_ohc=2lGn3XNhDM4AX-YMus8&amp;_nc_ad=z-m&amp;_nc_cid=0&amp;_nc_ht=scontent.xx&amp;oh=03_AVLFyl11BWJ3Y_jb7Mv33A-Bq0USDPVMrTp0wXUqdqkV3Q&amp;oe=62BF61CA">
            <a:extLst>
              <a:ext uri="{FF2B5EF4-FFF2-40B4-BE49-F238E27FC236}">
                <a16:creationId xmlns:a16="http://schemas.microsoft.com/office/drawing/2014/main" xmlns="" id="{67C4138A-F1E0-4358-36CB-7059382C9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1153" y="4482705"/>
            <a:ext cx="3148336" cy="17743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5682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CF74E4A-A356-3807-6C07-7613254D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574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b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ПОДКРЕПА ЗА УСПЕХ  </a:t>
            </a:r>
          </a:p>
        </p:txBody>
      </p:sp>
      <p:pic>
        <p:nvPicPr>
          <p:cNvPr id="5" name="Контейнер за съдържание 4" descr="Картина, която съдържа текст, устройство, калибър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5F1CEB18-9DAA-B08A-E95E-52FA91BC6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990" y="128382"/>
            <a:ext cx="1522207" cy="576831"/>
          </a:xfrm>
        </p:spPr>
      </p:pic>
      <p:pic>
        <p:nvPicPr>
          <p:cNvPr id="7" name="Картина 6" descr="Картина, която съдържа текст, лек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8D0F3A8D-4CA9-F5F4-4C94-2AF73B4C5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03" y="97244"/>
            <a:ext cx="679453" cy="651530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73BC2048-AC97-217E-F7DB-7BC09E7CD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61" y="295433"/>
            <a:ext cx="2051623" cy="373993"/>
          </a:xfrm>
          <a:prstGeom prst="rect">
            <a:avLst/>
          </a:prstGeom>
        </p:spPr>
      </p:pic>
      <p:sp>
        <p:nvSpPr>
          <p:cNvPr id="11" name="Заглавие 1">
            <a:extLst>
              <a:ext uri="{FF2B5EF4-FFF2-40B4-BE49-F238E27FC236}">
                <a16:creationId xmlns:a16="http://schemas.microsoft.com/office/drawing/2014/main" xmlns="" id="{52266A48-3230-2804-0C6D-33DA2F03886C}"/>
              </a:ext>
            </a:extLst>
          </p:cNvPr>
          <p:cNvSpPr txBox="1">
            <a:spLocks/>
          </p:cNvSpPr>
          <p:nvPr/>
        </p:nvSpPr>
        <p:spPr>
          <a:xfrm>
            <a:off x="317351" y="5416473"/>
            <a:ext cx="11317044" cy="1441526"/>
          </a:xfrm>
          <a:prstGeom prst="rect">
            <a:avLst/>
          </a:prstGeom>
        </p:spPr>
        <p:txBody>
          <a:bodyPr vert="horz" lIns="0" tIns="0" rIns="0" bIns="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BG05M2OP001-2.011-0001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ОП „Наука и образование за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интелигентен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растеж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2014 - 2020 г.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от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съюз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европейскит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инвстиционни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фондове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20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xmlns="" id="{F9059CDB-FB8B-121E-55DE-98A7A87F1FEA}"/>
              </a:ext>
            </a:extLst>
          </p:cNvPr>
          <p:cNvSpPr txBox="1"/>
          <p:nvPr/>
        </p:nvSpPr>
        <p:spPr>
          <a:xfrm>
            <a:off x="798354" y="1673563"/>
            <a:ext cx="1102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dirty="0"/>
              <a:t>     </a:t>
            </a:r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Осъществяване на разяснителна работа с представителите на малцинствените общности</a:t>
            </a:r>
          </a:p>
        </p:txBody>
      </p:sp>
      <p:pic>
        <p:nvPicPr>
          <p:cNvPr id="10" name="Picture 10" descr="https://scontent.xx.fbcdn.net/v/t1.15752-9/278754469_1099254557288389_3686553166346029296_n.jpg?stp=dst-jpg_p206x206&amp;_nc_cat=107&amp;ccb=1-7&amp;_nc_sid=aee45a&amp;_nc_ohc=Isige_RmimkAX9MHSny&amp;_nc_ad=z-m&amp;_nc_cid=0&amp;_nc_ht=scontent.xx&amp;oh=03_AVI-wZy7HU76H-umNlonzvs4fnmkDCf0N3ErORFWhCIiLA&amp;oe=62C2E47C">
            <a:extLst>
              <a:ext uri="{FF2B5EF4-FFF2-40B4-BE49-F238E27FC236}">
                <a16:creationId xmlns:a16="http://schemas.microsoft.com/office/drawing/2014/main" xmlns="" id="{16EA3497-67D6-D9CE-2926-EC73DF787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8354" y="4072598"/>
            <a:ext cx="4858167" cy="234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 descr="https://scontent.xx.fbcdn.net/v/t1.15752-9/278668245_682746836324834_353269919544248178_n.jpg?stp=dst-jpg_p206x206&amp;_nc_cat=103&amp;ccb=1-7&amp;_nc_sid=aee45a&amp;_nc_ohc=gV6arWT9xW8AX-_D0UF&amp;_nc_ad=z-m&amp;_nc_cid=0&amp;_nc_ht=scontent.xx&amp;oh=03_AVJeif4pnr7tKgcBEsOq_SOAgKlWVvTZQ1athnl8h3pdyg&amp;oe=62C2B73A">
            <a:extLst>
              <a:ext uri="{FF2B5EF4-FFF2-40B4-BE49-F238E27FC236}">
                <a16:creationId xmlns:a16="http://schemas.microsoft.com/office/drawing/2014/main" xmlns="" id="{9204497F-344F-1B95-C853-2A85A8852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47223" y="2033091"/>
            <a:ext cx="4133241" cy="232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s://scontent.xx.fbcdn.net/v/t1.15752-9/278620043_1356431818196316_6852731651745729412_n.jpg?stp=dst-jpg_p206x206&amp;_nc_cat=101&amp;ccb=1-7&amp;_nc_sid=aee45a&amp;_nc_ohc=I6pCbqNg4bkAX9Py2Io&amp;_nc_ad=z-m&amp;_nc_cid=0&amp;_nc_ht=scontent.xx&amp;oh=03_AVLpAgdhT1J_PbHJY3C4s4hPheLdmoSPxiJiv5TUFev1VQ&amp;oe=62C047DB">
            <a:extLst>
              <a:ext uri="{FF2B5EF4-FFF2-40B4-BE49-F238E27FC236}">
                <a16:creationId xmlns:a16="http://schemas.microsoft.com/office/drawing/2014/main" xmlns="" id="{A2D28D2E-7A4B-2CB4-E962-C0B8A10FC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40592" y="3946032"/>
            <a:ext cx="4634057" cy="2537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493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CF74E4A-A356-3807-6C07-7613254D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574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b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ПОДКРЕПА ЗА УСПЕХ  </a:t>
            </a:r>
          </a:p>
        </p:txBody>
      </p:sp>
      <p:pic>
        <p:nvPicPr>
          <p:cNvPr id="5" name="Контейнер за съдържание 4" descr="Картина, която съдържа текст, устройство, калибър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5F1CEB18-9DAA-B08A-E95E-52FA91BC6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990" y="128382"/>
            <a:ext cx="1522207" cy="576831"/>
          </a:xfrm>
        </p:spPr>
      </p:pic>
      <p:pic>
        <p:nvPicPr>
          <p:cNvPr id="7" name="Картина 6" descr="Картина, която съдържа текст, лек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8D0F3A8D-4CA9-F5F4-4C94-2AF73B4C5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03" y="97244"/>
            <a:ext cx="679453" cy="651530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73BC2048-AC97-217E-F7DB-7BC09E7CD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61" y="295433"/>
            <a:ext cx="2051623" cy="373993"/>
          </a:xfrm>
          <a:prstGeom prst="rect">
            <a:avLst/>
          </a:prstGeom>
        </p:spPr>
      </p:pic>
      <p:sp>
        <p:nvSpPr>
          <p:cNvPr id="11" name="Заглавие 1">
            <a:extLst>
              <a:ext uri="{FF2B5EF4-FFF2-40B4-BE49-F238E27FC236}">
                <a16:creationId xmlns:a16="http://schemas.microsoft.com/office/drawing/2014/main" xmlns="" id="{52266A48-3230-2804-0C6D-33DA2F03886C}"/>
              </a:ext>
            </a:extLst>
          </p:cNvPr>
          <p:cNvSpPr txBox="1">
            <a:spLocks/>
          </p:cNvSpPr>
          <p:nvPr/>
        </p:nvSpPr>
        <p:spPr>
          <a:xfrm>
            <a:off x="317351" y="5416473"/>
            <a:ext cx="11317044" cy="1441526"/>
          </a:xfrm>
          <a:prstGeom prst="rect">
            <a:avLst/>
          </a:prstGeom>
        </p:spPr>
        <p:txBody>
          <a:bodyPr vert="horz" lIns="0" tIns="0" rIns="0" bIns="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BG05M2OP001-2.011-0001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ОП „Наука и образование за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интелигентен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растеж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2014 - 2020 г.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Съфинансиран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от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съюз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европейскит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инвстиционни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фондове</a:t>
            </a:r>
            <a:r>
              <a:rPr lang="ru-RU" sz="1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20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xmlns="" id="{C96B8B17-5C7A-61A4-EE01-F36C21D350DF}"/>
              </a:ext>
            </a:extLst>
          </p:cNvPr>
          <p:cNvSpPr txBox="1"/>
          <p:nvPr/>
        </p:nvSpPr>
        <p:spPr>
          <a:xfrm>
            <a:off x="981789" y="2277152"/>
            <a:ext cx="10241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5. Индивидуална работа с родители, които възпрепятстват децата си от редовно посещение в училище.</a:t>
            </a:r>
          </a:p>
          <a:p>
            <a:pPr algn="just"/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 всеки родител коментирахме индивидуалните случаи и причини, касаещи техните деца и същите бяха убеждавани да упражняват по-засилен контрол на посещаемостта в училище. По време на разговорите със семействата, установихме, че тези родители също са отпаднали рано от образователната система.</a:t>
            </a:r>
          </a:p>
          <a:p>
            <a:pPr algn="just"/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Тези, които имат поне основно образование, по-бързо откликват и възстановяват посещенията на своите деца в училище.</a:t>
            </a:r>
          </a:p>
        </p:txBody>
      </p:sp>
    </p:spTree>
    <p:extLst>
      <p:ext uri="{BB962C8B-B14F-4D97-AF65-F5344CB8AC3E}">
        <p14:creationId xmlns:p14="http://schemas.microsoft.com/office/powerpoint/2010/main" val="193852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Ретроспекция">
  <a:themeElements>
    <a:clrScheme name="Ретроспекция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спекц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ция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580</TotalTime>
  <Words>1035</Words>
  <Application>Microsoft Office PowerPoint</Application>
  <PresentationFormat>По избор</PresentationFormat>
  <Paragraphs>95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21</vt:i4>
      </vt:variant>
    </vt:vector>
  </HeadingPairs>
  <TitlesOfParts>
    <vt:vector size="22" baseType="lpstr">
      <vt:lpstr>Ретроспекция</vt:lpstr>
      <vt:lpstr>Презентация на PowerPoint</vt:lpstr>
      <vt:lpstr>                             ПОДКРЕПА ЗА УСПЕХ  </vt:lpstr>
      <vt:lpstr>                             ПОДКРЕПА ЗА УСПЕХ  </vt:lpstr>
      <vt:lpstr>                             ПОДКРЕПА ЗА УСПЕХ  </vt:lpstr>
      <vt:lpstr>                             ПОДКРЕПА ЗА УСПЕХ  </vt:lpstr>
      <vt:lpstr>                             ПОДКРЕПА ЗА УСПЕХ  </vt:lpstr>
      <vt:lpstr>                             ПОДКРЕПА ЗА УСПЕХ  </vt:lpstr>
      <vt:lpstr>                             ПОДКРЕПА ЗА УСПЕХ  </vt:lpstr>
      <vt:lpstr>                             ПОДКРЕПА ЗА УСПЕХ  </vt:lpstr>
      <vt:lpstr>                             ПОДКРЕПА ЗА УСПЕХ  </vt:lpstr>
      <vt:lpstr>                             ПОДКРЕПА ЗА УСПЕХ  </vt:lpstr>
      <vt:lpstr>                             ПОДКРЕПА ЗА УСПЕХ  </vt:lpstr>
      <vt:lpstr>                             ПОДКРЕПА ЗА УСПЕХ  </vt:lpstr>
      <vt:lpstr>                             ПОДКРЕПА ЗА УСПЕХ  </vt:lpstr>
      <vt:lpstr>                             ПОДКРЕПА ЗА УСПЕХ  </vt:lpstr>
      <vt:lpstr>                             ПОДКРЕПА ЗА УСПЕХ  </vt:lpstr>
      <vt:lpstr>                             ПОДКРЕПА ЗА УСПЕХ  </vt:lpstr>
      <vt:lpstr>                             ПОДКРЕПА ЗА УСПЕХ  </vt:lpstr>
      <vt:lpstr>                             ПОДКРЕПА ЗА УСПЕХ  </vt:lpstr>
      <vt:lpstr>                             ПОДКРЕПА ЗА УСПЕХ  </vt:lpstr>
      <vt:lpstr>       ПОДКРЕПА ЗА УСПЕХ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 основно училище „Христо ботев“</dc:title>
  <dc:creator>Георги Н. Георгиев</dc:creator>
  <cp:lastModifiedBy>W10X64_1903</cp:lastModifiedBy>
  <cp:revision>69</cp:revision>
  <dcterms:created xsi:type="dcterms:W3CDTF">2022-06-03T18:57:44Z</dcterms:created>
  <dcterms:modified xsi:type="dcterms:W3CDTF">2022-06-06T13:14:34Z</dcterms:modified>
</cp:coreProperties>
</file>