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600" y="1478583"/>
            <a:ext cx="10693400" cy="2064717"/>
          </a:xfrm>
        </p:spPr>
        <p:txBody>
          <a:bodyPr>
            <a:normAutofit/>
          </a:bodyPr>
          <a:lstStyle/>
          <a:p>
            <a:pPr algn="ctr"/>
            <a:endParaRPr lang="bg-BG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2302573" y="0"/>
            <a:ext cx="26003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85" y="37263"/>
            <a:ext cx="824230" cy="72898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05" y="37263"/>
            <a:ext cx="21336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623258" y="1117278"/>
            <a:ext cx="8652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1959610" algn="l"/>
              </a:tabLst>
            </a:pPr>
            <a:r>
              <a: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BG05M20P001-2.011-0001 „Подкрепа за успех“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10495"/>
              </p:ext>
            </p:extLst>
          </p:nvPr>
        </p:nvGraphicFramePr>
        <p:xfrm>
          <a:off x="1411218" y="2146853"/>
          <a:ext cx="9604375" cy="3538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04375"/>
              </a:tblGrid>
              <a:tr h="353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g-BG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Регионална информационна кампания за представяне на добри практики от училищата (медиатори/социални работници и директори</a:t>
                      </a:r>
                      <a:r>
                        <a:rPr lang="bg-BG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bg-BG" sz="3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bg-BG" sz="3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g-BG" sz="3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юни 2022 година</a:t>
                      </a:r>
                      <a:endParaRPr lang="bg-BG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94" marR="630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7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8300"/>
            <a:ext cx="6553200" cy="1270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8700" y="1892300"/>
            <a:ext cx="7454899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4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20319"/>
            <a:ext cx="25971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27" y="275187"/>
            <a:ext cx="823031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170" y="220319"/>
            <a:ext cx="2133785" cy="829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192" y="1297872"/>
            <a:ext cx="5035732" cy="426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Средно училище «Христо Ботев» се обучават 190 ученика от </a:t>
            </a:r>
            <a:r>
              <a:rPr lang="ru-RU" dirty="0"/>
              <a:t>следните населени места – гр. Брусарци, с. Василовци, с. Крива бара, с. Смирненски, с. Буковец, с. Черно поле, </a:t>
            </a:r>
            <a:r>
              <a:rPr lang="ru-RU" dirty="0" smtClean="0"/>
              <a:t>        с</a:t>
            </a:r>
            <a:r>
              <a:rPr lang="ru-RU" dirty="0"/>
              <a:t>. Доктор Йосифово, с. Дъбова махала, с. Княжева махала, с. Киселево, с. Сталийска махала, с. Аспарухово, с. Дондуково</a:t>
            </a:r>
            <a:r>
              <a:rPr lang="ru-RU" dirty="0" smtClean="0"/>
              <a:t>.</a:t>
            </a:r>
          </a:p>
          <a:p>
            <a:r>
              <a:rPr lang="ru-RU" dirty="0"/>
              <a:t>Повечето от тях:</a:t>
            </a:r>
          </a:p>
          <a:p>
            <a:r>
              <a:rPr lang="ru-RU" dirty="0" smtClean="0"/>
              <a:t>⮚ живеят в </a:t>
            </a:r>
            <a:r>
              <a:rPr lang="ru-RU" dirty="0"/>
              <a:t>безработни, многодетни и социално слаби семейства;</a:t>
            </a:r>
          </a:p>
          <a:p>
            <a:r>
              <a:rPr lang="ru-RU" dirty="0"/>
              <a:t>⮚ отглеждат се от разширеното семейство – баба и дядо, тъй като родителите имат други </a:t>
            </a:r>
            <a:r>
              <a:rPr lang="ru-RU" dirty="0" smtClean="0"/>
              <a:t>семейства или </a:t>
            </a:r>
            <a:r>
              <a:rPr lang="ru-RU" dirty="0"/>
              <a:t>са напуснали страната;</a:t>
            </a:r>
          </a:p>
          <a:p>
            <a:r>
              <a:rPr lang="ru-RU" dirty="0"/>
              <a:t>⮚ отглеждат се в приемни семейства.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234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54000"/>
            <a:ext cx="7302500" cy="147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Една част от родителите не могат да пишат и да четат.</a:t>
            </a:r>
          </a:p>
          <a:p>
            <a:r>
              <a:rPr lang="ru-RU" dirty="0"/>
              <a:t>За тях образованието не е приоритет.</a:t>
            </a:r>
          </a:p>
          <a:p>
            <a:r>
              <a:rPr lang="ru-RU" dirty="0" smtClean="0"/>
              <a:t>Затова </a:t>
            </a:r>
            <a:r>
              <a:rPr lang="ru-RU" dirty="0"/>
              <a:t>работата по задържането на учениците в училище и включването им в </a:t>
            </a:r>
            <a:r>
              <a:rPr lang="ru-RU" dirty="0" smtClean="0"/>
              <a:t>учебната дейност</a:t>
            </a:r>
            <a:r>
              <a:rPr lang="ru-RU" dirty="0"/>
              <a:t>, особено по време на ОРЕС, изисква адекватни решения.</a:t>
            </a:r>
          </a:p>
          <a:p>
            <a:r>
              <a:rPr lang="ru-RU" dirty="0"/>
              <a:t>Едно от тях е назначаването на </a:t>
            </a:r>
            <a:r>
              <a:rPr lang="ru-RU" dirty="0" smtClean="0"/>
              <a:t>образователен медиатор.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3309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79400"/>
            <a:ext cx="6820538" cy="5740400"/>
          </a:xfrm>
        </p:spPr>
        <p:txBody>
          <a:bodyPr>
            <a:normAutofit/>
          </a:bodyPr>
          <a:lstStyle/>
          <a:p>
            <a:r>
              <a:rPr lang="ru-RU" dirty="0"/>
              <a:t>⮚ Изграждат „мост” между училището и общността, като подкрепят учениците в </a:t>
            </a:r>
            <a:r>
              <a:rPr lang="ru-RU" dirty="0" smtClean="0"/>
              <a:t>задължителното обучение </a:t>
            </a:r>
            <a:r>
              <a:rPr lang="ru-RU" dirty="0"/>
              <a:t>и ги насърчават да продължат образованието си ;</a:t>
            </a:r>
          </a:p>
          <a:p>
            <a:r>
              <a:rPr lang="ru-RU" dirty="0"/>
              <a:t>⮚Мотивират участие на родителите или разширеното семейство в решаването на проблемите </a:t>
            </a:r>
            <a:r>
              <a:rPr lang="ru-RU" dirty="0" smtClean="0"/>
              <a:t>на децата </a:t>
            </a:r>
            <a:r>
              <a:rPr lang="ru-RU" dirty="0"/>
              <a:t>им в училищния живот и улесняват комуникацията и разбирателството между </a:t>
            </a:r>
            <a:r>
              <a:rPr lang="ru-RU" dirty="0" smtClean="0"/>
              <a:t>семействата от </a:t>
            </a:r>
            <a:r>
              <a:rPr lang="ru-RU" dirty="0"/>
              <a:t>общността и училището.</a:t>
            </a:r>
          </a:p>
          <a:p>
            <a:r>
              <a:rPr lang="ru-RU" dirty="0"/>
              <a:t>⮚Чрез работата си те подпомагат младежите, които имат потенциал да </a:t>
            </a:r>
            <a:r>
              <a:rPr lang="ru-RU" dirty="0" smtClean="0"/>
              <a:t>продължат образованието </a:t>
            </a:r>
            <a:r>
              <a:rPr lang="ru-RU" dirty="0"/>
              <a:t>си и по този начин да допринесат за своята общност.</a:t>
            </a:r>
          </a:p>
          <a:p>
            <a:r>
              <a:rPr lang="ru-RU" dirty="0"/>
              <a:t>⮚Подпомагат учителите в часовете по общообразователните предмети и учебните практики.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39" y="424844"/>
            <a:ext cx="5219061" cy="390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469" y="4476144"/>
            <a:ext cx="2543175" cy="15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9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384300"/>
            <a:ext cx="9603275" cy="469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Образователният медиатор:</a:t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⮚</a:t>
            </a:r>
            <a:r>
              <a:rPr lang="ru-RU" dirty="0" smtClean="0"/>
              <a:t> </a:t>
            </a:r>
            <a:r>
              <a:rPr lang="ru-RU" sz="3600" dirty="0" smtClean="0"/>
              <a:t>е завършил </a:t>
            </a:r>
            <a:r>
              <a:rPr lang="ru-RU" sz="3600" dirty="0"/>
              <a:t>нашето училище;</a:t>
            </a:r>
          </a:p>
          <a:p>
            <a:r>
              <a:rPr lang="ru-RU" sz="3600" dirty="0" smtClean="0"/>
              <a:t>⮚той е част </a:t>
            </a:r>
            <a:r>
              <a:rPr lang="ru-RU" sz="3600" dirty="0"/>
              <a:t>от ромската общност и я </a:t>
            </a:r>
            <a:r>
              <a:rPr lang="ru-RU" sz="3600" dirty="0" smtClean="0"/>
              <a:t>познава </a:t>
            </a:r>
            <a:r>
              <a:rPr lang="ru-RU" sz="3600" dirty="0"/>
              <a:t>добре;</a:t>
            </a:r>
          </a:p>
          <a:p>
            <a:r>
              <a:rPr lang="ru-RU" sz="3600" dirty="0"/>
              <a:t>⮚</a:t>
            </a:r>
            <a:r>
              <a:rPr lang="ru-RU" sz="3600" dirty="0" smtClean="0"/>
              <a:t>живее </a:t>
            </a:r>
            <a:r>
              <a:rPr lang="ru-RU" sz="3600" dirty="0"/>
              <a:t>в съседство с </a:t>
            </a:r>
            <a:r>
              <a:rPr lang="ru-RU" sz="3600" dirty="0" smtClean="0"/>
              <a:t>ученици;</a:t>
            </a:r>
            <a:endParaRPr lang="ru-RU" sz="3600" dirty="0"/>
          </a:p>
          <a:p>
            <a:r>
              <a:rPr lang="ru-RU" sz="3600" dirty="0" smtClean="0"/>
              <a:t>⮚ползва </a:t>
            </a:r>
            <a:r>
              <a:rPr lang="ru-RU" sz="3600" dirty="0"/>
              <a:t>се с доверие в общността.</a:t>
            </a:r>
            <a:endParaRPr lang="bg-BG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0"/>
            <a:ext cx="9603275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5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Медиаторът </a:t>
            </a:r>
            <a:r>
              <a:rPr lang="ru-RU" dirty="0"/>
              <a:t>в </a:t>
            </a:r>
            <a:r>
              <a:rPr lang="ru-RU" dirty="0" smtClean="0"/>
              <a:t>СУ „ХРИСТО БОТЕВ“ съдейства </a:t>
            </a:r>
            <a:r>
              <a:rPr lang="ru-RU" dirty="0"/>
              <a:t>за:</a:t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1752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⮚</a:t>
            </a:r>
            <a:r>
              <a:rPr lang="ru-RU" sz="2400" dirty="0"/>
              <a:t>обхващането на учениците и приобщаването им към </a:t>
            </a:r>
            <a:r>
              <a:rPr lang="ru-RU" sz="2400" dirty="0" smtClean="0"/>
              <a:t>образованието и обучението </a:t>
            </a:r>
            <a:r>
              <a:rPr lang="ru-RU" sz="2400" dirty="0"/>
              <a:t>на учениците от уязвимите групи;</a:t>
            </a:r>
          </a:p>
          <a:p>
            <a:r>
              <a:rPr lang="ru-RU" sz="2400" dirty="0"/>
              <a:t>⮚включването на родителите и местните общности в развитието на </a:t>
            </a:r>
            <a:r>
              <a:rPr lang="ru-RU" sz="2400" dirty="0" smtClean="0"/>
              <a:t>образованието, социализацията </a:t>
            </a:r>
            <a:r>
              <a:rPr lang="ru-RU" sz="2400" dirty="0"/>
              <a:t>и интеграцията.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4445000"/>
            <a:ext cx="7162800" cy="16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68300"/>
            <a:ext cx="8521700" cy="1446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4873021" cy="34506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Оказва подкрепа на всички ученици при обучение в ОРЕС, като:</a:t>
            </a:r>
          </a:p>
          <a:p>
            <a:r>
              <a:rPr lang="ru-RU" dirty="0"/>
              <a:t>⮚ съдейства при раздаването на устройства и безплатни интернет карти, на тетрадки и</a:t>
            </a:r>
          </a:p>
          <a:p>
            <a:pPr marL="0" indent="0">
              <a:buNone/>
            </a:pPr>
            <a:r>
              <a:rPr lang="ru-RU" dirty="0" smtClean="0"/>
              <a:t>     химикалки</a:t>
            </a:r>
            <a:r>
              <a:rPr lang="ru-RU" dirty="0"/>
              <a:t>, на учебни материали;</a:t>
            </a:r>
          </a:p>
          <a:p>
            <a:r>
              <a:rPr lang="ru-RU" dirty="0"/>
              <a:t>⮚ помага на учениците при регистрирането, присъедняването и работата им </a:t>
            </a:r>
            <a:r>
              <a:rPr lang="ru-RU" dirty="0" smtClean="0"/>
              <a:t>в обучителните </a:t>
            </a:r>
            <a:r>
              <a:rPr lang="ru-RU" dirty="0"/>
              <a:t>групи в </a:t>
            </a:r>
            <a:r>
              <a:rPr lang="ru-RU" dirty="0" smtClean="0"/>
              <a:t>платформата Тиймс.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015732"/>
            <a:ext cx="2017711" cy="310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11" y="2015732"/>
            <a:ext cx="1992313" cy="310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624" y="2015732"/>
            <a:ext cx="1857376" cy="31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0" y="804519"/>
            <a:ext cx="8679954" cy="1049235"/>
          </a:xfrm>
        </p:spPr>
        <p:txBody>
          <a:bodyPr/>
          <a:lstStyle/>
          <a:p>
            <a:r>
              <a:rPr lang="bg-BG" dirty="0" smtClean="0"/>
              <a:t>       Взаимодействие медиатор - родител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640" y="2119225"/>
            <a:ext cx="4888394" cy="3450613"/>
          </a:xfrm>
        </p:spPr>
        <p:txBody>
          <a:bodyPr/>
          <a:lstStyle/>
          <a:p>
            <a:r>
              <a:rPr lang="ru-RU" dirty="0"/>
              <a:t>⮚Информират родителите за участието на учениците в </a:t>
            </a:r>
            <a:r>
              <a:rPr lang="ru-RU" dirty="0" smtClean="0"/>
              <a:t>ОРЕС на </a:t>
            </a:r>
            <a:r>
              <a:rPr lang="ru-RU" dirty="0"/>
              <a:t>обучение, за </a:t>
            </a:r>
            <a:r>
              <a:rPr lang="ru-RU" dirty="0" smtClean="0"/>
              <a:t>направените отсъствия</a:t>
            </a:r>
            <a:r>
              <a:rPr lang="ru-RU" dirty="0"/>
              <a:t>, за попълването на документи от различен характер, сътрудничат на класните ръководители;</a:t>
            </a:r>
          </a:p>
          <a:p>
            <a:r>
              <a:rPr lang="ru-RU" dirty="0"/>
              <a:t>⮚ Участват в училищните екипи и извършват физически посещения на адрес;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68" y="2015732"/>
            <a:ext cx="2658086" cy="365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62300" cy="4404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4470"/>
            <a:ext cx="2044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5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54" y="241300"/>
            <a:ext cx="9601200" cy="1549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Родителите са може би най-ценните партньори и съмишленици в мисията на едно училище да предостави качествено образователно преживяване на учениците. С </a:t>
            </a:r>
            <a:r>
              <a:rPr lang="ru-RU" dirty="0" smtClean="0"/>
              <a:t>назначаването на образователен медатор и тясното сътрудничество между него-родител – учител, </a:t>
            </a:r>
            <a:r>
              <a:rPr lang="ru-RU" dirty="0"/>
              <a:t>родителите могат да се превърнат в наши приятели, с които заедно можем да обсъждаме и постигаме общите ни цели, а именно – да създадем училищна общност, която е най-подходяща за учениците.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08735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534</Words>
  <Application>Microsoft Office PowerPoint</Application>
  <PresentationFormat>По избор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Gallery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Образователният медиатор: </vt:lpstr>
      <vt:lpstr>Медиаторът в СУ „ХРИСТО БОТЕВ“ съдейства за: </vt:lpstr>
      <vt:lpstr>Презентация на PowerPoint</vt:lpstr>
      <vt:lpstr>       Взаимодействие медиатор - родител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 практики по Дейност  Ⅶ - дейности за работа с родителите чрез включване на образователни медиатори, ………….   средно училище «Христо ботев», град Брусарци</dc:title>
  <dc:creator>sou_brusarci</dc:creator>
  <cp:lastModifiedBy>W10X64_1903</cp:lastModifiedBy>
  <cp:revision>12</cp:revision>
  <dcterms:created xsi:type="dcterms:W3CDTF">2022-06-06T08:06:47Z</dcterms:created>
  <dcterms:modified xsi:type="dcterms:W3CDTF">2022-06-10T05:42:01Z</dcterms:modified>
</cp:coreProperties>
</file>