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86" r:id="rId3"/>
    <p:sldId id="258" r:id="rId4"/>
    <p:sldId id="260" r:id="rId5"/>
    <p:sldId id="261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00" r:id="rId16"/>
    <p:sldId id="299" r:id="rId17"/>
    <p:sldId id="297" r:id="rId18"/>
    <p:sldId id="270" r:id="rId19"/>
    <p:sldId id="301" r:id="rId20"/>
  </p:sldIdLst>
  <p:sldSz cx="9144000" cy="5143500" type="screen16x9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47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80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35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60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87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07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99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9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61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90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E13D-6E1E-4F34-92F6-4152DC576B06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0665-4770-42E0-8BD3-38545CC5DD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7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6927B59-CEC0-4175-8AF4-BACC52682BBB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6.6.2022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F53B3E-D7C5-41A7-A214-E0A028CDB13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47664" y="3579862"/>
            <a:ext cx="5637010" cy="661589"/>
          </a:xfrm>
        </p:spPr>
        <p:txBody>
          <a:bodyPr/>
          <a:lstStyle/>
          <a:p>
            <a:r>
              <a:rPr lang="bg-BG" dirty="0"/>
              <a:t>град Вършец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4479633" y="105958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g-BG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1347615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3200" b="1" kern="0" dirty="0" smtClean="0">
                <a:latin typeface="Candara"/>
                <a:ea typeface="+mj-ea"/>
                <a:cs typeface="+mj-cs"/>
              </a:rPr>
              <a:t>ПРОЕКТ </a:t>
            </a:r>
            <a:r>
              <a:rPr kumimoji="0" lang="bg-BG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/>
                <a:ea typeface="+mj-ea"/>
                <a:cs typeface="+mj-cs"/>
              </a:rPr>
              <a:t>„Подкрепа за успех“ Дейност 7 - образователни </a:t>
            </a:r>
            <a:r>
              <a:rPr kumimoji="0" lang="bg-BG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/>
                <a:ea typeface="+mj-ea"/>
                <a:cs typeface="+mj-cs"/>
              </a:rPr>
              <a:t>медиатори </a:t>
            </a:r>
            <a:r>
              <a:rPr kumimoji="0" lang="bg-BG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ndara"/>
                <a:ea typeface="+mj-ea"/>
                <a:cs typeface="+mj-cs"/>
              </a:rPr>
              <a:t>и </a:t>
            </a:r>
            <a:r>
              <a:rPr kumimoji="0" lang="bg-BG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ndara"/>
                <a:ea typeface="+mj-ea"/>
                <a:cs typeface="+mj-cs"/>
              </a:rPr>
              <a:t>социални работници </a:t>
            </a:r>
            <a:endParaRPr kumimoji="0" lang="bg-BG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AutoShape 2" descr="Подкрепа за успех - Регионално управление на образованието - Вид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27" name="Picture 3" descr="C:\Users\student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58" y="267494"/>
            <a:ext cx="45529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Магията на Коледа</a:t>
            </a:r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3598"/>
            <a:ext cx="3697200" cy="371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03598"/>
            <a:ext cx="4949949" cy="371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Доброто – ангелско крило</a:t>
            </a:r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7574"/>
            <a:ext cx="4345284" cy="208770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516">
            <a:off x="4847553" y="1657524"/>
            <a:ext cx="4090386" cy="1965237"/>
          </a:xfrm>
        </p:spPr>
      </p:pic>
      <p:pic>
        <p:nvPicPr>
          <p:cNvPr id="1026" name="Picture 2" descr="C:\Users\student\Desktop\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7032"/>
            <a:ext cx="3816424" cy="18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Избираме да бъдем приятели</a:t>
            </a:r>
            <a:endParaRPr lang="bg-BG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2712"/>
            <a:ext cx="4038600" cy="30289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8271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074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 smtClean="0"/>
              <a:t>Различието е богатство и свобода</a:t>
            </a:r>
            <a:endParaRPr lang="bg-BG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90970"/>
            <a:ext cx="2088232" cy="417646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71550"/>
            <a:ext cx="3025544" cy="2269158"/>
          </a:xfrm>
        </p:spPr>
      </p:pic>
      <p:pic>
        <p:nvPicPr>
          <p:cNvPr id="6146" name="Picture 2" descr="C:\Users\student\Desktop\Petq\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97769"/>
            <a:ext cx="3581662" cy="26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 smtClean="0"/>
              <a:t>Ден на търпението и благата вест</a:t>
            </a:r>
            <a:endParaRPr lang="bg-BG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8"/>
            <a:ext cx="4038600" cy="194357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9622"/>
            <a:ext cx="4465704" cy="3349278"/>
          </a:xfrm>
        </p:spPr>
      </p:pic>
      <p:pic>
        <p:nvPicPr>
          <p:cNvPr id="7170" name="Picture 2" descr="C:\Users\student\Desktop\Petq\277430657_7468882613136832_550893846481225901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1830"/>
            <a:ext cx="3419872" cy="16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Да покажем грижа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5278"/>
            <a:ext cx="2880320" cy="384042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59582"/>
            <a:ext cx="5280587" cy="3960440"/>
          </a:xfrm>
        </p:spPr>
      </p:pic>
    </p:spTree>
    <p:extLst>
      <p:ext uri="{BB962C8B-B14F-4D97-AF65-F5344CB8AC3E}">
        <p14:creationId xmlns:p14="http://schemas.microsoft.com/office/powerpoint/2010/main" val="5511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3" y="0"/>
            <a:ext cx="9266639" cy="517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611560" y="0"/>
            <a:ext cx="7272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</a:t>
            </a:r>
            <a:r>
              <a:rPr lang="bg-BG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Ние_сме_равни</a:t>
            </a:r>
            <a:endParaRPr lang="bg-BG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9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1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Проект</a:t>
            </a:r>
            <a:r>
              <a:rPr lang="en-US" dirty="0" smtClean="0"/>
              <a:t> </a:t>
            </a:r>
            <a:r>
              <a:rPr lang="en-US" dirty="0"/>
              <a:t>„Motivation for education of young Roma</a:t>
            </a:r>
            <a:r>
              <a:rPr lang="en-US" dirty="0" smtClean="0"/>
              <a:t>“</a:t>
            </a:r>
            <a:r>
              <a:rPr lang="bg-BG" dirty="0" smtClean="0"/>
              <a:t> на фондация „</a:t>
            </a:r>
            <a:r>
              <a:rPr lang="bg-BG" dirty="0" err="1" smtClean="0"/>
              <a:t>Арете</a:t>
            </a:r>
            <a:r>
              <a:rPr lang="bg-BG" dirty="0" smtClean="0"/>
              <a:t>“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" y="1691961"/>
            <a:ext cx="45125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Снимка на Albena Tsvetkov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91960"/>
            <a:ext cx="4512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/>
          <a:lstStyle/>
          <a:p>
            <a:r>
              <a:rPr lang="bg-BG" dirty="0" err="1" smtClean="0">
                <a:solidFill>
                  <a:schemeClr val="bg1"/>
                </a:solidFill>
              </a:rPr>
              <a:t>Екодизайн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9582"/>
            <a:ext cx="8147248" cy="1728192"/>
          </a:xfrm>
        </p:spPr>
        <p:txBody>
          <a:bodyPr/>
          <a:lstStyle/>
          <a:p>
            <a:r>
              <a:rPr lang="bg-BG" sz="3600" dirty="0" smtClean="0"/>
              <a:t>За контакти: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bg-BG" sz="3600" dirty="0" smtClean="0"/>
              <a:t>СУ „Иван Вазов“</a:t>
            </a:r>
            <a:br>
              <a:rPr lang="bg-BG" sz="3600" dirty="0" smtClean="0"/>
            </a:br>
            <a:r>
              <a:rPr lang="bg-BG" sz="3600" dirty="0" smtClean="0"/>
              <a:t>ул. „Цар Иван Асен </a:t>
            </a:r>
            <a:r>
              <a:rPr lang="en-US" sz="3600" dirty="0" smtClean="0"/>
              <a:t>II” </a:t>
            </a:r>
            <a:r>
              <a:rPr lang="bg-BG" sz="3600" dirty="0" smtClean="0"/>
              <a:t>№19</a:t>
            </a:r>
            <a:br>
              <a:rPr lang="bg-BG" sz="3600" dirty="0" smtClean="0"/>
            </a:br>
            <a:r>
              <a:rPr lang="bg-BG" sz="3600" dirty="0" smtClean="0"/>
              <a:t>град Вършец 3540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contact@ivan-vazov.info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5903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b="1" dirty="0" smtClean="0"/>
              <a:t>Бенефициент: СУ „Иван Вазов“ – град Вършец</a:t>
            </a:r>
            <a:endParaRPr lang="bg-BG" sz="3600" b="1" dirty="0"/>
          </a:p>
        </p:txBody>
      </p:sp>
      <p:pic>
        <p:nvPicPr>
          <p:cNvPr id="5" name="Picture 3" descr="C:\Users\Рени Спасова\Desktop\20191112_114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" y="1747199"/>
            <a:ext cx="4543120" cy="3407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7" y="1203598"/>
            <a:ext cx="4456113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7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568" y="339502"/>
            <a:ext cx="3600400" cy="4232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    В </a:t>
            </a:r>
            <a:r>
              <a:rPr lang="bg-BG" sz="2000" dirty="0"/>
              <a:t>СУ</a:t>
            </a:r>
            <a:r>
              <a:rPr lang="en-US" sz="2000" dirty="0"/>
              <a:t> </a:t>
            </a:r>
            <a:r>
              <a:rPr lang="bg-BG" sz="2000" dirty="0" smtClean="0"/>
              <a:t>„Иван</a:t>
            </a:r>
            <a:r>
              <a:rPr lang="en-US" sz="2000" dirty="0" smtClean="0"/>
              <a:t> </a:t>
            </a:r>
            <a:r>
              <a:rPr lang="bg-BG" sz="2000" dirty="0" smtClean="0"/>
              <a:t>Вазов“</a:t>
            </a:r>
            <a:r>
              <a:rPr lang="en-US" sz="2000" dirty="0" smtClean="0"/>
              <a:t> </a:t>
            </a:r>
            <a:r>
              <a:rPr lang="bg-BG" sz="2000" dirty="0" smtClean="0"/>
              <a:t>се</a:t>
            </a:r>
            <a:r>
              <a:rPr lang="en-US" sz="2000" dirty="0" smtClean="0"/>
              <a:t> </a:t>
            </a:r>
            <a:r>
              <a:rPr lang="bg-BG" sz="2000" dirty="0" smtClean="0"/>
              <a:t>обучават </a:t>
            </a:r>
            <a:r>
              <a:rPr lang="bg-BG" sz="2000" dirty="0"/>
              <a:t>над</a:t>
            </a:r>
            <a:r>
              <a:rPr lang="en-US" sz="2000" dirty="0"/>
              <a:t> </a:t>
            </a:r>
            <a:r>
              <a:rPr lang="bg-BG" sz="2000" dirty="0" smtClean="0"/>
              <a:t>520</a:t>
            </a:r>
            <a:r>
              <a:rPr lang="en-US" sz="2000" dirty="0" smtClean="0"/>
              <a:t> </a:t>
            </a:r>
            <a:r>
              <a:rPr lang="bg-BG" sz="2000" dirty="0" smtClean="0"/>
              <a:t>ученици</a:t>
            </a:r>
            <a:r>
              <a:rPr lang="en-US" sz="2000" dirty="0" smtClean="0"/>
              <a:t> </a:t>
            </a:r>
            <a:r>
              <a:rPr lang="bg-BG" sz="2000" dirty="0" smtClean="0"/>
              <a:t>ученици, от които над 230 са от ромски произход. Те успяват в специфична социална среда, в ценностната им система образованието не е приоритет.</a:t>
            </a:r>
            <a:r>
              <a:rPr lang="bg-BG" sz="2000" dirty="0"/>
              <a:t/>
            </a:r>
            <a:br>
              <a:rPr lang="bg-BG" sz="2000" dirty="0"/>
            </a:br>
            <a:r>
              <a:rPr lang="en-US" sz="2000" dirty="0" smtClean="0"/>
              <a:t>     </a:t>
            </a:r>
            <a:endParaRPr lang="bg-BG" dirty="0"/>
          </a:p>
        </p:txBody>
      </p:sp>
      <p:pic>
        <p:nvPicPr>
          <p:cNvPr id="3074" name="Picture 2" descr="C:\Users\student\Desktop\60091047_2910702535621552_845538841067100569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486"/>
            <a:ext cx="3944438" cy="2218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udent\Desktop\Petq\277362621_7468882493136844_5820665431674877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71750"/>
            <a:ext cx="4871254" cy="234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b="1" dirty="0" smtClean="0"/>
              <a:t>Основни </a:t>
            </a:r>
            <a:r>
              <a:rPr lang="bg-BG" sz="3200" b="1" dirty="0"/>
              <a:t>х</a:t>
            </a:r>
            <a:r>
              <a:rPr lang="bg-BG" sz="3200" b="1" dirty="0" smtClean="0"/>
              <a:t>арактеристики в работата на </a:t>
            </a:r>
            <a:r>
              <a:rPr lang="bg-BG" sz="3200" b="1" dirty="0" err="1" smtClean="0"/>
              <a:t>медиатора</a:t>
            </a:r>
            <a:r>
              <a:rPr lang="bg-BG" sz="3200" b="1" dirty="0" smtClean="0"/>
              <a:t>:</a:t>
            </a:r>
            <a:endParaRPr lang="bg-BG" sz="32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667743"/>
          </a:xfrm>
        </p:spPr>
        <p:txBody>
          <a:bodyPr>
            <a:normAutofit lnSpcReduction="10000"/>
          </a:bodyPr>
          <a:lstStyle/>
          <a:p>
            <a:r>
              <a:rPr lang="bg-BG" sz="2000" dirty="0" smtClean="0">
                <a:solidFill>
                  <a:srgbClr val="7030A0"/>
                </a:solidFill>
              </a:rPr>
              <a:t>Образователна работа сред родителите;</a:t>
            </a:r>
          </a:p>
          <a:p>
            <a:r>
              <a:rPr lang="bg-BG" sz="2000" dirty="0" smtClean="0">
                <a:solidFill>
                  <a:srgbClr val="7030A0"/>
                </a:solidFill>
              </a:rPr>
              <a:t>Подпомагане на екипа за обхват;</a:t>
            </a:r>
          </a:p>
          <a:p>
            <a:r>
              <a:rPr lang="bg-BG" sz="2000" dirty="0" smtClean="0">
                <a:solidFill>
                  <a:srgbClr val="7030A0"/>
                </a:solidFill>
              </a:rPr>
              <a:t>Подпомагане при разнасяне на учебни материали по време на онлайн обучението;</a:t>
            </a:r>
          </a:p>
          <a:p>
            <a:r>
              <a:rPr lang="bg-BG" sz="2000" dirty="0" smtClean="0">
                <a:solidFill>
                  <a:srgbClr val="7030A0"/>
                </a:solidFill>
              </a:rPr>
              <a:t>Съорганизиране на посещения на открити уроци по класове от ромски родители;</a:t>
            </a:r>
          </a:p>
          <a:p>
            <a:r>
              <a:rPr lang="bg-BG" sz="2000" dirty="0" smtClean="0">
                <a:solidFill>
                  <a:srgbClr val="7030A0"/>
                </a:solidFill>
              </a:rPr>
              <a:t>Подпомагане участия на родители в училищни мероприятия;</a:t>
            </a:r>
          </a:p>
          <a:p>
            <a:r>
              <a:rPr lang="bg-BG" sz="2000" dirty="0" smtClean="0">
                <a:solidFill>
                  <a:srgbClr val="7030A0"/>
                </a:solidFill>
              </a:rPr>
              <a:t>Съорганизиране на дарителски кампании и други</a:t>
            </a:r>
            <a:r>
              <a:rPr lang="en-US" sz="2000" dirty="0" smtClean="0">
                <a:solidFill>
                  <a:srgbClr val="7030A0"/>
                </a:solidFill>
              </a:rPr>
              <a:t>.</a:t>
            </a:r>
            <a:endParaRPr lang="bg-BG" sz="2000" dirty="0" smtClean="0">
              <a:solidFill>
                <a:srgbClr val="7030A0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492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интердисциплинарни проекти 2018-19\1 а - Р. Първанова\IMG_20190530_090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474">
            <a:off x="243952" y="430808"/>
            <a:ext cx="2175047" cy="1631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интердисциплинарни проекти 2018-19\1 б - Г. Найденова\IMG_20190422_115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36" y="267232"/>
            <a:ext cx="2175047" cy="1631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интердисциплинарни проекти 2018-19\2 а - Л. Николова\IMG_20190423_08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837">
            <a:off x="6421335" y="573133"/>
            <a:ext cx="2276849" cy="1707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интердисциплинарни проекти 2018-19\3 а - П. Сълкова\IMG_20190425_123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94" y="1778352"/>
            <a:ext cx="2126580" cy="159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интердисциплинарни проекти 2018-19\3 б - М. Николова\IMG_20190418_1324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00055"/>
            <a:ext cx="2097642" cy="1573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интердисциплинарни проекти 2018-19\4 а - Д. Данаилова\IMG_20190516_1139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360">
            <a:off x="6601071" y="2982478"/>
            <a:ext cx="2124144" cy="159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интердисциплинарни проекти 2018-19\5 а - К. Замфирова\IMG_20190423_1357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827">
            <a:off x="127633" y="3129938"/>
            <a:ext cx="2258876" cy="169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D:\интердисциплинарни проекти 2018-19\10 а - Р. Костадинова\IMG_20190528_1413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86" y="3335275"/>
            <a:ext cx="2347549" cy="1760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Части на речта</a:t>
            </a:r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9622"/>
            <a:ext cx="4369693" cy="327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131590"/>
            <a:ext cx="4373429" cy="328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Анимиране</a:t>
            </a:r>
            <a:r>
              <a:rPr lang="bg-BG" dirty="0" smtClean="0"/>
              <a:t> с програма </a:t>
            </a:r>
            <a:r>
              <a:rPr lang="en-US" dirty="0" err="1" smtClean="0"/>
              <a:t>Skratch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68031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tudent\Desktop\278463392_5466293070061953_820448324790319731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68031"/>
            <a:ext cx="3024337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 smtClean="0"/>
              <a:t>Как да почистим нефтен разлив</a:t>
            </a:r>
            <a:endParaRPr lang="bg-BG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9582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966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307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Подари топлина</a:t>
            </a:r>
            <a:endParaRPr lang="bg-BG" dirty="0"/>
          </a:p>
        </p:txBody>
      </p:sp>
      <p:pic>
        <p:nvPicPr>
          <p:cNvPr id="5122" name="Picture 2" descr="C:\Users\student\Desktop\Petq\175665873_5636913446333767_38590063049077640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5646"/>
            <a:ext cx="4344483" cy="3258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udent\Desktop\Petq\176055204_5636913696333742_336573658789798761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20359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</TotalTime>
  <Words>181</Words>
  <Application>Microsoft Office PowerPoint</Application>
  <PresentationFormat>Презентация на цял екран (16:9)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0" baseType="lpstr">
      <vt:lpstr>Diseño predeterminado</vt:lpstr>
      <vt:lpstr>Презентация на PowerPoint</vt:lpstr>
      <vt:lpstr>Бенефициент: СУ „Иван Вазов“ – град Вършец</vt:lpstr>
      <vt:lpstr>Презентация на PowerPoint</vt:lpstr>
      <vt:lpstr>Основни характеристики в работата на медиатора:</vt:lpstr>
      <vt:lpstr>Презентация на PowerPoint</vt:lpstr>
      <vt:lpstr>Части на речта</vt:lpstr>
      <vt:lpstr>Анимиране с програма Skratch</vt:lpstr>
      <vt:lpstr>Как да почистим нефтен разлив</vt:lpstr>
      <vt:lpstr>Подари топлина</vt:lpstr>
      <vt:lpstr>Магията на Коледа</vt:lpstr>
      <vt:lpstr>Доброто – ангелско крило</vt:lpstr>
      <vt:lpstr>Избираме да бъдем приятели</vt:lpstr>
      <vt:lpstr>Различието е богатство и свобода</vt:lpstr>
      <vt:lpstr>Ден на търпението и благата вест</vt:lpstr>
      <vt:lpstr>Да покажем грижа</vt:lpstr>
      <vt:lpstr>Презентация на PowerPoint</vt:lpstr>
      <vt:lpstr>Проект „Motivation for education of young Roma“ на фондация „Арете“</vt:lpstr>
      <vt:lpstr>Екодизайн</vt:lpstr>
      <vt:lpstr>За контакти: СУ „Иван Вазов“ ул. „Цар Иван Асен II” №19 град Вършец 3540  contact@ivan-vazov.info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Средно училище „Иван Вазов“ град Вършец</dc:title>
  <dc:creator>Рени Спасова</dc:creator>
  <cp:lastModifiedBy>W10X64_1903</cp:lastModifiedBy>
  <cp:revision>97</cp:revision>
  <dcterms:created xsi:type="dcterms:W3CDTF">2019-11-12T09:11:31Z</dcterms:created>
  <dcterms:modified xsi:type="dcterms:W3CDTF">2022-06-06T07:38:38Z</dcterms:modified>
</cp:coreProperties>
</file>