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5" r:id="rId11"/>
    <p:sldId id="270" r:id="rId12"/>
    <p:sldId id="269" r:id="rId13"/>
    <p:sldId id="266" r:id="rId14"/>
    <p:sldId id="268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479AE5B-C097-4F7D-B41D-46ED95D26476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19B2A1-B136-4C5D-ABB4-6BB82B42C3BC}" type="slidenum">
              <a:rPr lang="bg-BG" altLang="bg-BG" smtClean="0"/>
              <a:pPr/>
              <a:t>‹#›</a:t>
            </a:fld>
            <a:endParaRPr lang="bg-BG" altLang="bg-BG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53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A4350C-9ABB-455E-9375-8A5362DFD9DC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4E95-952B-468D-9541-ED5961F38535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57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EB6B3B-0248-4AFE-A515-A918CD5551A0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F772-A4D4-4738-A1C1-B47FAA9D1CC0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664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D3A077-F5AF-4069-929B-C069CE28F5D1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236F-68F1-4535-886E-62698B914A32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87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41DF6A1-3E26-436C-A7CF-DAB80A3A1C48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C0B31B-F07E-4CAD-9550-7CE50DCD402F}" type="slidenum">
              <a:rPr lang="bg-BG" altLang="bg-BG" smtClean="0"/>
              <a:pPr/>
              <a:t>‹#›</a:t>
            </a:fld>
            <a:endParaRPr lang="bg-BG" altLang="bg-BG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5865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CE01C-3DE0-4C57-87FD-260264282BA8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275FA-ECF7-4266-ACA3-518B3FE439B9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208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0B0471-1E38-4E84-B5C5-B028CAF3EDCE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3F7AA-AEFB-4F6A-9D38-774976C56D7F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018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36C396-0D2F-4BEE-8A25-A5EEBC14D00B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E352-3C9F-4BAD-A4FA-4DD1F2EA0308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624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B1C60-0E41-415B-886C-61877A22BFAA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CD1D-4EE2-4988-B350-4635FF99E713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8151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pPr>
              <a:defRPr/>
            </a:pPr>
            <a:fld id="{F056B554-3E99-4C6D-869D-1C97E0FE72E5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AD56DDE-6BD4-41EE-B753-6A759ED6B198}" type="slidenum">
              <a:rPr lang="bg-BG" altLang="bg-BG" smtClean="0"/>
              <a:pPr/>
              <a:t>‹#›</a:t>
            </a:fld>
            <a:endParaRPr lang="bg-BG" altLang="bg-BG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23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pPr>
              <a:defRPr/>
            </a:pPr>
            <a:fld id="{62418B7A-41A3-43B1-947F-7EF865BD25BE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07563BB-4963-4FD0-9448-67EFF44E27F5}" type="slidenum">
              <a:rPr lang="bg-BG" altLang="bg-BG" smtClean="0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393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641DF6A1-3E26-436C-A7CF-DAB80A3A1C48}" type="datetimeFigureOut">
              <a:rPr lang="bg-BG" smtClean="0"/>
              <a:pPr>
                <a:defRPr/>
              </a:pPr>
              <a:t>6.6.2022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AC0B31B-F07E-4CAD-9550-7CE50DCD402F}" type="slidenum">
              <a:rPr lang="bg-BG" altLang="bg-BG" smtClean="0"/>
              <a:pPr/>
              <a:t>‹#›</a:t>
            </a:fld>
            <a:endParaRPr lang="bg-BG" altLang="bg-BG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315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g"/><Relationship Id="rId7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jpg"/><Relationship Id="rId7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jpg"/><Relationship Id="rId7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3489325" y="165100"/>
            <a:ext cx="5495925" cy="6016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bg-BG" sz="4800" dirty="0"/>
              <a:t>Заедно в празник и </a:t>
            </a:r>
            <a:r>
              <a:rPr lang="bg-BG" sz="4800" dirty="0" smtClean="0"/>
              <a:t/>
            </a:r>
            <a:br>
              <a:rPr lang="bg-BG" sz="4800" dirty="0" smtClean="0"/>
            </a:br>
            <a:r>
              <a:rPr lang="bg-BG" sz="4800" dirty="0" smtClean="0"/>
              <a:t>в делник</a:t>
            </a:r>
            <a:endParaRPr lang="bg-BG" sz="480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dirty="0"/>
              <a:t>Първо основно училище „Васил левски“</a:t>
            </a:r>
          </a:p>
          <a:p>
            <a:pPr fontAlgn="auto">
              <a:spcAft>
                <a:spcPts val="0"/>
              </a:spcAft>
              <a:defRPr/>
            </a:pPr>
            <a:r>
              <a:rPr lang="bg-BG" dirty="0"/>
              <a:t>Гр. </a:t>
            </a:r>
            <a:r>
              <a:rPr lang="bg-BG" dirty="0" err="1"/>
              <a:t>вълчедръм</a:t>
            </a:r>
            <a:endParaRPr lang="bg-BG" dirty="0"/>
          </a:p>
        </p:txBody>
      </p:sp>
      <p:sp>
        <p:nvSpPr>
          <p:cNvPr id="6148" name="Текстово поле 3"/>
          <p:cNvSpPr txBox="1">
            <a:spLocks noChangeArrowheads="1"/>
          </p:cNvSpPr>
          <p:nvPr/>
        </p:nvSpPr>
        <p:spPr bwMode="auto">
          <a:xfrm>
            <a:off x="2592388" y="4597400"/>
            <a:ext cx="6981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bg-BG" altLang="bg-BG" sz="2400" b="1" dirty="0">
                <a:latin typeface="Corbel" panose="020B0503020204020204" pitchFamily="34" charset="0"/>
              </a:rPr>
              <a:t>Дейност по Проект </a:t>
            </a:r>
            <a:r>
              <a:rPr lang="en-US" altLang="bg-BG" sz="2400" b="1" dirty="0"/>
              <a:t>BG05M20P001-2.011-0001</a:t>
            </a:r>
          </a:p>
          <a:p>
            <a:pPr algn="ctr" eaLnBrk="1" hangingPunct="1"/>
            <a:r>
              <a:rPr lang="en-US" altLang="bg-BG" sz="2400" b="1" dirty="0"/>
              <a:t>“</a:t>
            </a:r>
            <a:r>
              <a:rPr lang="bg-BG" altLang="bg-BG" sz="2400" b="1" dirty="0">
                <a:latin typeface="Corbel" panose="020B0503020204020204" pitchFamily="34" charset="0"/>
              </a:rPr>
              <a:t>ПОДКРЕПА ЗА УСПЕХ</a:t>
            </a:r>
            <a:r>
              <a:rPr lang="en-US" altLang="bg-BG" sz="2400" b="1" dirty="0"/>
              <a:t>”</a:t>
            </a:r>
            <a:endParaRPr lang="bg-BG" altLang="bg-BG" sz="2400" b="1" dirty="0">
              <a:latin typeface="Corbel" panose="020B0503020204020204" pitchFamily="34" charset="0"/>
            </a:endParaRPr>
          </a:p>
        </p:txBody>
      </p:sp>
      <p:pic>
        <p:nvPicPr>
          <p:cNvPr id="4" name="relaks-sopen-krasivaya-uspokaivayushhaya-muz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4655" y="5876925"/>
            <a:ext cx="609600" cy="6096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-12700"/>
            <a:ext cx="5838825" cy="92710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21" y="1104899"/>
            <a:ext cx="713186" cy="683877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920" y="1089314"/>
            <a:ext cx="2200275" cy="66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5152" numSld="15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1825" y="3040063"/>
            <a:ext cx="5549900" cy="10937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3600" dirty="0" smtClean="0"/>
              <a:t>„</a:t>
            </a:r>
            <a:r>
              <a:rPr lang="bg-BG" sz="3600" dirty="0" err="1" smtClean="0"/>
              <a:t>Музейко</a:t>
            </a:r>
            <a:r>
              <a:rPr lang="bg-BG" sz="3600" dirty="0" smtClean="0"/>
              <a:t>“ </a:t>
            </a:r>
            <a:r>
              <a:rPr lang="bg-BG" sz="3600" dirty="0"/>
              <a:t>– интерактивна онлайн работилница</a:t>
            </a:r>
          </a:p>
        </p:txBody>
      </p:sp>
      <p:sp>
        <p:nvSpPr>
          <p:cNvPr id="15363" name="Freeform 6" descr="&quot;&quot;"/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>
            <a:off x="0" y="0"/>
            <a:ext cx="885825" cy="6858000"/>
          </a:xfrm>
          <a:custGeom>
            <a:avLst/>
            <a:gdLst>
              <a:gd name="T0" fmla="*/ 448 w 558"/>
              <a:gd name="T1" fmla="*/ 43 h 4320"/>
              <a:gd name="T2" fmla="*/ 469 w 558"/>
              <a:gd name="T3" fmla="*/ 143 h 4320"/>
              <a:gd name="T4" fmla="*/ 503 w 558"/>
              <a:gd name="T5" fmla="*/ 216 h 4320"/>
              <a:gd name="T6" fmla="*/ 535 w 558"/>
              <a:gd name="T7" fmla="*/ 289 h 4320"/>
              <a:gd name="T8" fmla="*/ 556 w 558"/>
              <a:gd name="T9" fmla="*/ 389 h 4320"/>
              <a:gd name="T10" fmla="*/ 552 w 558"/>
              <a:gd name="T11" fmla="*/ 513 h 4320"/>
              <a:gd name="T12" fmla="*/ 525 w 558"/>
              <a:gd name="T13" fmla="*/ 601 h 4320"/>
              <a:gd name="T14" fmla="*/ 491 w 558"/>
              <a:gd name="T15" fmla="*/ 672 h 4320"/>
              <a:gd name="T16" fmla="*/ 460 w 558"/>
              <a:gd name="T17" fmla="*/ 750 h 4320"/>
              <a:gd name="T18" fmla="*/ 447 w 558"/>
              <a:gd name="T19" fmla="*/ 864 h 4320"/>
              <a:gd name="T20" fmla="*/ 460 w 558"/>
              <a:gd name="T21" fmla="*/ 978 h 4320"/>
              <a:gd name="T22" fmla="*/ 491 w 558"/>
              <a:gd name="T23" fmla="*/ 1056 h 4320"/>
              <a:gd name="T24" fmla="*/ 525 w 558"/>
              <a:gd name="T25" fmla="*/ 1127 h 4320"/>
              <a:gd name="T26" fmla="*/ 552 w 558"/>
              <a:gd name="T27" fmla="*/ 1215 h 4320"/>
              <a:gd name="T28" fmla="*/ 556 w 558"/>
              <a:gd name="T29" fmla="*/ 1339 h 4320"/>
              <a:gd name="T30" fmla="*/ 535 w 558"/>
              <a:gd name="T31" fmla="*/ 1439 h 4320"/>
              <a:gd name="T32" fmla="*/ 503 w 558"/>
              <a:gd name="T33" fmla="*/ 1512 h 4320"/>
              <a:gd name="T34" fmla="*/ 469 w 558"/>
              <a:gd name="T35" fmla="*/ 1585 h 4320"/>
              <a:gd name="T36" fmla="*/ 448 w 558"/>
              <a:gd name="T37" fmla="*/ 1685 h 4320"/>
              <a:gd name="T38" fmla="*/ 453 w 558"/>
              <a:gd name="T39" fmla="*/ 1809 h 4320"/>
              <a:gd name="T40" fmla="*/ 479 w 558"/>
              <a:gd name="T41" fmla="*/ 1897 h 4320"/>
              <a:gd name="T42" fmla="*/ 515 w 558"/>
              <a:gd name="T43" fmla="*/ 1968 h 4320"/>
              <a:gd name="T44" fmla="*/ 545 w 558"/>
              <a:gd name="T45" fmla="*/ 2046 h 4320"/>
              <a:gd name="T46" fmla="*/ 558 w 558"/>
              <a:gd name="T47" fmla="*/ 2159 h 4320"/>
              <a:gd name="T48" fmla="*/ 545 w 558"/>
              <a:gd name="T49" fmla="*/ 2274 h 4320"/>
              <a:gd name="T50" fmla="*/ 515 w 558"/>
              <a:gd name="T51" fmla="*/ 2352 h 4320"/>
              <a:gd name="T52" fmla="*/ 479 w 558"/>
              <a:gd name="T53" fmla="*/ 2423 h 4320"/>
              <a:gd name="T54" fmla="*/ 453 w 558"/>
              <a:gd name="T55" fmla="*/ 2511 h 4320"/>
              <a:gd name="T56" fmla="*/ 448 w 558"/>
              <a:gd name="T57" fmla="*/ 2635 h 4320"/>
              <a:gd name="T58" fmla="*/ 469 w 558"/>
              <a:gd name="T59" fmla="*/ 2735 h 4320"/>
              <a:gd name="T60" fmla="*/ 515 w 558"/>
              <a:gd name="T61" fmla="*/ 2832 h 4320"/>
              <a:gd name="T62" fmla="*/ 545 w 558"/>
              <a:gd name="T63" fmla="*/ 2910 h 4320"/>
              <a:gd name="T64" fmla="*/ 558 w 558"/>
              <a:gd name="T65" fmla="*/ 3024 h 4320"/>
              <a:gd name="T66" fmla="*/ 545 w 558"/>
              <a:gd name="T67" fmla="*/ 3138 h 4320"/>
              <a:gd name="T68" fmla="*/ 515 w 558"/>
              <a:gd name="T69" fmla="*/ 3216 h 4320"/>
              <a:gd name="T70" fmla="*/ 479 w 558"/>
              <a:gd name="T71" fmla="*/ 3287 h 4320"/>
              <a:gd name="T72" fmla="*/ 453 w 558"/>
              <a:gd name="T73" fmla="*/ 3375 h 4320"/>
              <a:gd name="T74" fmla="*/ 448 w 558"/>
              <a:gd name="T75" fmla="*/ 3499 h 4320"/>
              <a:gd name="T76" fmla="*/ 469 w 558"/>
              <a:gd name="T77" fmla="*/ 3599 h 4320"/>
              <a:gd name="T78" fmla="*/ 503 w 558"/>
              <a:gd name="T79" fmla="*/ 3672 h 4320"/>
              <a:gd name="T80" fmla="*/ 535 w 558"/>
              <a:gd name="T81" fmla="*/ 3745 h 4320"/>
              <a:gd name="T82" fmla="*/ 556 w 558"/>
              <a:gd name="T83" fmla="*/ 3845 h 4320"/>
              <a:gd name="T84" fmla="*/ 552 w 558"/>
              <a:gd name="T85" fmla="*/ 3969 h 4320"/>
              <a:gd name="T86" fmla="*/ 525 w 558"/>
              <a:gd name="T87" fmla="*/ 4057 h 4320"/>
              <a:gd name="T88" fmla="*/ 491 w 558"/>
              <a:gd name="T89" fmla="*/ 4128 h 4320"/>
              <a:gd name="T90" fmla="*/ 460 w 558"/>
              <a:gd name="T91" fmla="*/ 4206 h 4320"/>
              <a:gd name="T92" fmla="*/ 447 w 558"/>
              <a:gd name="T93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 descr="Картина, която съдържа текст, закрито, момче, оранжев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26291" r="24900" b="1"/>
          <a:stretch/>
        </p:blipFill>
        <p:spPr>
          <a:xfrm>
            <a:off x="6181725" y="571195"/>
            <a:ext cx="6038846" cy="6031521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14" name="Rectangle 1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907838" y="0"/>
            <a:ext cx="284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6" y="1080994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928" y="1090138"/>
            <a:ext cx="2200847" cy="664522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885825" y="44988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2800" b="1" dirty="0"/>
              <a:t>„Концерт в </a:t>
            </a:r>
            <a:r>
              <a:rPr lang="bg-BG" sz="2800" b="1" dirty="0" smtClean="0"/>
              <a:t>гората“ – </a:t>
            </a:r>
          </a:p>
          <a:p>
            <a:r>
              <a:rPr lang="bg-BG" sz="2800" b="1" dirty="0" smtClean="0"/>
              <a:t>първи </a:t>
            </a:r>
            <a:r>
              <a:rPr lang="bg-BG" sz="2800" b="1" dirty="0"/>
              <a:t>и втори клас</a:t>
            </a:r>
            <a:br>
              <a:rPr lang="bg-BG" sz="2800" b="1" dirty="0"/>
            </a:br>
            <a:r>
              <a:rPr lang="bg-BG" sz="2800" b="1" dirty="0"/>
              <a:t/>
            </a:r>
            <a:br>
              <a:rPr lang="bg-BG" sz="2800" b="1" dirty="0"/>
            </a:br>
            <a:r>
              <a:rPr lang="bg-BG" sz="2800" b="1" dirty="0" smtClean="0"/>
              <a:t>„Енергията“-</a:t>
            </a:r>
          </a:p>
          <a:p>
            <a:r>
              <a:rPr lang="bg-BG" sz="2800" b="1" dirty="0" smtClean="0"/>
              <a:t>трети </a:t>
            </a:r>
            <a:r>
              <a:rPr lang="bg-BG" sz="2800" b="1" dirty="0"/>
              <a:t>и четвърти клас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3200" smtClean="0"/>
              <a:t>Мис и мистър</a:t>
            </a:r>
            <a:br>
              <a:rPr lang="bg-BG" sz="3200" smtClean="0"/>
            </a:br>
            <a:r>
              <a:rPr lang="bg-BG" sz="3200" smtClean="0"/>
              <a:t> „Василица“</a:t>
            </a:r>
            <a:endParaRPr lang="bg-BG" sz="320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2" y="2058852"/>
            <a:ext cx="3164014" cy="20949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833" y="152830"/>
            <a:ext cx="3531325" cy="2338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39" y="4692413"/>
            <a:ext cx="3258119" cy="21572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3" y="0"/>
            <a:ext cx="5840474" cy="92667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53" y="1098388"/>
            <a:ext cx="713294" cy="68281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976" y="1116677"/>
            <a:ext cx="2200847" cy="664522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283">
            <a:off x="8804386" y="2712896"/>
            <a:ext cx="3032428" cy="4043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17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42" y="4380787"/>
            <a:ext cx="3809019" cy="247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82" y="1826567"/>
            <a:ext cx="2657199" cy="4256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908" y="4125476"/>
            <a:ext cx="3222172" cy="2416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969" y="168978"/>
            <a:ext cx="2839379" cy="3785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392" y="29624"/>
            <a:ext cx="4159081" cy="22806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авоъгълник 8"/>
          <p:cNvSpPr/>
          <p:nvPr/>
        </p:nvSpPr>
        <p:spPr>
          <a:xfrm>
            <a:off x="3791045" y="2320376"/>
            <a:ext cx="468666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аш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гост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беше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д-р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Искрен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Красимиров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който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представи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уроци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по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родолюбие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 тема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«146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години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от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Априлското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въстание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 </a:t>
            </a: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Солунските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братя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».</a:t>
            </a:r>
            <a:endParaRPr lang="bg-BG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278" y="29624"/>
            <a:ext cx="5840474" cy="92667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18" y="958276"/>
            <a:ext cx="713294" cy="68281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628" y="978120"/>
            <a:ext cx="220084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719" y="3898446"/>
            <a:ext cx="3946072" cy="2959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69" y="2607222"/>
            <a:ext cx="3742592" cy="2659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3781737" y="915782"/>
            <a:ext cx="5026610" cy="4801045"/>
          </a:xfrm>
        </p:spPr>
        <p:txBody>
          <a:bodyPr/>
          <a:lstStyle/>
          <a:p>
            <a:r>
              <a:rPr lang="bg-BG" sz="1800" dirty="0" smtClean="0"/>
              <a:t>НП ОСОС</a:t>
            </a:r>
            <a:br>
              <a:rPr lang="bg-BG" sz="1800" dirty="0" smtClean="0"/>
            </a:br>
            <a:r>
              <a:rPr lang="bg-BG" sz="1800" dirty="0" smtClean="0"/>
              <a:t>„Културните институции </a:t>
            </a:r>
            <a:br>
              <a:rPr lang="bg-BG" sz="1800" dirty="0" smtClean="0"/>
            </a:br>
            <a:r>
              <a:rPr lang="bg-BG" sz="1800" dirty="0" smtClean="0"/>
              <a:t>като образователна среда“</a:t>
            </a:r>
            <a:endParaRPr lang="bg-BG" sz="18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349" y="85785"/>
            <a:ext cx="4001490" cy="3001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авоъгълник 7"/>
          <p:cNvSpPr/>
          <p:nvPr/>
        </p:nvSpPr>
        <p:spPr>
          <a:xfrm>
            <a:off x="8624638" y="3036766"/>
            <a:ext cx="3640777" cy="826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Посещение на</a:t>
            </a:r>
          </a:p>
          <a:p>
            <a:pPr algn="ctr"/>
            <a:r>
              <a:rPr lang="bg-BG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Плевенската панорама</a:t>
            </a:r>
            <a:endParaRPr lang="bg-BG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660128" y="5349492"/>
            <a:ext cx="3071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Враца</a:t>
            </a:r>
          </a:p>
          <a:p>
            <a:pPr algn="ctr"/>
            <a:r>
              <a:rPr lang="bg-BG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Историческият музей</a:t>
            </a:r>
            <a:endParaRPr lang="bg-BG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9695227" y="5916781"/>
            <a:ext cx="2496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Пред паметника </a:t>
            </a:r>
          </a:p>
          <a:p>
            <a:pPr algn="ctr"/>
            <a:r>
              <a:rPr lang="bg-BG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 Христо Ботев</a:t>
            </a:r>
            <a:endParaRPr lang="bg-BG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" y="-5996"/>
            <a:ext cx="5840474" cy="926672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53" y="1052937"/>
            <a:ext cx="713294" cy="682811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176" y="1062081"/>
            <a:ext cx="220084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69" y="4335660"/>
            <a:ext cx="4019557" cy="22643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3673748" y="1123406"/>
            <a:ext cx="5215786" cy="4404556"/>
          </a:xfrm>
        </p:spPr>
        <p:txBody>
          <a:bodyPr/>
          <a:lstStyle/>
          <a:p>
            <a:r>
              <a:rPr lang="bg-BG" sz="3200" dirty="0" smtClean="0"/>
              <a:t>В библиотеката</a:t>
            </a:r>
            <a:br>
              <a:rPr lang="bg-BG" sz="3200" dirty="0" smtClean="0"/>
            </a:br>
            <a:r>
              <a:rPr lang="bg-BG" sz="3200" dirty="0" smtClean="0"/>
              <a:t> на НЧ„Рало-1891“</a:t>
            </a:r>
            <a:br>
              <a:rPr lang="bg-BG" sz="3200" dirty="0" smtClean="0"/>
            </a:br>
            <a:r>
              <a:rPr lang="bg-BG" sz="3200" dirty="0" smtClean="0"/>
              <a:t>гр. </a:t>
            </a:r>
            <a:r>
              <a:rPr lang="bg-BG" sz="3200" dirty="0" err="1" smtClean="0"/>
              <a:t>вълчедръм</a:t>
            </a:r>
            <a:endParaRPr lang="bg-BG" sz="3200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0" y="0"/>
            <a:ext cx="4067036" cy="2236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61" y="1782457"/>
            <a:ext cx="3492742" cy="1894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160" y="3544396"/>
            <a:ext cx="3804774" cy="2165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61" y="-45968"/>
            <a:ext cx="5840474" cy="92667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80" y="923316"/>
            <a:ext cx="713294" cy="68281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901" y="941605"/>
            <a:ext cx="220084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8323">
            <a:off x="284184" y="1193452"/>
            <a:ext cx="3307711" cy="4950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283">
            <a:off x="635721" y="3366493"/>
            <a:ext cx="4545875" cy="34094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272">
            <a:off x="7026564" y="95881"/>
            <a:ext cx="5146766" cy="4307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Заглавие 3"/>
          <p:cNvSpPr>
            <a:spLocks noGrp="1"/>
          </p:cNvSpPr>
          <p:nvPr>
            <p:ph type="ctrTitle"/>
          </p:nvPr>
        </p:nvSpPr>
        <p:spPr>
          <a:xfrm>
            <a:off x="4693226" y="2150194"/>
            <a:ext cx="3089010" cy="2737456"/>
          </a:xfrm>
        </p:spPr>
        <p:txBody>
          <a:bodyPr/>
          <a:lstStyle/>
          <a:p>
            <a:r>
              <a:rPr lang="bg-BG" sz="2000" dirty="0" smtClean="0"/>
              <a:t>Ромски детски фестивал</a:t>
            </a:r>
            <a:br>
              <a:rPr lang="bg-BG" sz="2000" dirty="0" smtClean="0"/>
            </a:br>
            <a:r>
              <a:rPr lang="bg-BG" sz="2000" dirty="0"/>
              <a:t/>
            </a:r>
            <a:br>
              <a:rPr lang="bg-BG" sz="2000" dirty="0"/>
            </a:br>
            <a:r>
              <a:rPr lang="bg-BG" sz="2000" dirty="0" smtClean="0"/>
              <a:t>„отворено сърце“</a:t>
            </a:r>
            <a:br>
              <a:rPr lang="bg-BG" sz="2000" dirty="0" smtClean="0"/>
            </a:br>
            <a:r>
              <a:rPr lang="bg-BG" sz="2000" dirty="0"/>
              <a:t/>
            </a:r>
            <a:br>
              <a:rPr lang="bg-BG" sz="2000" dirty="0"/>
            </a:br>
            <a:r>
              <a:rPr lang="bg-BG" sz="2000" dirty="0" smtClean="0"/>
              <a:t>гр. Велико </a:t>
            </a:r>
            <a:r>
              <a:rPr lang="bg-BG" sz="2000" dirty="0" err="1" smtClean="0"/>
              <a:t>търново</a:t>
            </a:r>
            <a:endParaRPr lang="bg-BG" sz="20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384">
            <a:off x="7493726" y="3409406"/>
            <a:ext cx="4598125" cy="344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83" y="0"/>
            <a:ext cx="5846571" cy="92667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2513" y="723627"/>
            <a:ext cx="713294" cy="68281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8678" y="723627"/>
            <a:ext cx="220084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ctrTitle"/>
          </p:nvPr>
        </p:nvSpPr>
        <p:spPr>
          <a:xfrm>
            <a:off x="1388346" y="1097280"/>
            <a:ext cx="9698770" cy="4435285"/>
          </a:xfrm>
        </p:spPr>
        <p:txBody>
          <a:bodyPr/>
          <a:lstStyle/>
          <a:p>
            <a:r>
              <a:rPr lang="bg-BG" sz="5400" dirty="0" smtClean="0"/>
              <a:t>Благодарим </a:t>
            </a:r>
            <a:br>
              <a:rPr lang="bg-BG" sz="5400" dirty="0" smtClean="0"/>
            </a:br>
            <a:r>
              <a:rPr lang="bg-BG" sz="5400" dirty="0" smtClean="0"/>
              <a:t>за </a:t>
            </a:r>
            <a:br>
              <a:rPr lang="bg-BG" sz="5400" dirty="0" smtClean="0"/>
            </a:br>
            <a:r>
              <a:rPr lang="bg-BG" sz="5400" dirty="0" smtClean="0"/>
              <a:t>вниманието!</a:t>
            </a:r>
            <a:endParaRPr lang="bg-BG" sz="5400" dirty="0"/>
          </a:p>
        </p:txBody>
      </p:sp>
    </p:spTree>
    <p:extLst>
      <p:ext uri="{BB962C8B-B14F-4D97-AF65-F5344CB8AC3E}">
        <p14:creationId xmlns:p14="http://schemas.microsoft.com/office/powerpoint/2010/main" val="15264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02747" y="2875756"/>
            <a:ext cx="4232275" cy="1681163"/>
          </a:xfr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300" dirty="0"/>
              <a:t>СРЕЩА НА ОБРАЗОВАТЕЛНИТЕ МЕДИАТОРИ, ОРГАНИЗИРАНА ОТ ЦМДЕТ „АМАЛИПЕ“</a:t>
            </a:r>
          </a:p>
        </p:txBody>
      </p:sp>
      <p:sp>
        <p:nvSpPr>
          <p:cNvPr id="61" name="Freeform: Shape 60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67363" y="274638"/>
            <a:ext cx="2174875" cy="217011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Контейнер за съдържание 21" descr="Картина, която съдържа под, прозорец, закрито, мас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2735" r="22178" b="6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63" name="Freeform: Shape 62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554288"/>
            <a:ext cx="3184525" cy="31813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Freeform: Shape 64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27988" y="0"/>
            <a:ext cx="4164012" cy="37163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Freeform: Shape 66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3963" y="3933825"/>
            <a:ext cx="3348037" cy="2924175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Контейнер за съдържание 24" descr="Картина, която съдържа под, закрито, лице, таван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l="6862" r="18048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17" name="Контейнер за съдържание 16" descr="Картина, която съдържа таван, закрито, под, лице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4"/>
          <a:srcRect l="9776" r="5942" b="-4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19" name="Контейнер за съдържание 18" descr="Картина, която съдържа закрито, лице, таван, хор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5"/>
          <a:srcRect l="10109" r="3641" b="4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274" y="-13859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53" y="1018178"/>
            <a:ext cx="713294" cy="68281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276" y="984031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913" y="2690813"/>
            <a:ext cx="5880100" cy="1682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bg-BG" sz="2800" dirty="0">
                <a:solidFill>
                  <a:schemeClr val="bg1"/>
                </a:solidFill>
              </a:rPr>
              <a:t>творчески </a:t>
            </a:r>
            <a:r>
              <a:rPr lang="bg-BG" sz="2800" dirty="0" smtClean="0">
                <a:solidFill>
                  <a:schemeClr val="bg1"/>
                </a:solidFill>
              </a:rPr>
              <a:t>работилници,</a:t>
            </a:r>
            <a:r>
              <a:rPr lang="bg-BG" sz="2800" dirty="0">
                <a:solidFill>
                  <a:schemeClr val="bg1"/>
                </a:solidFill>
              </a:rPr>
              <a:t/>
            </a:r>
            <a:br>
              <a:rPr lang="bg-BG" sz="2800" dirty="0">
                <a:solidFill>
                  <a:schemeClr val="bg1"/>
                </a:solidFill>
              </a:rPr>
            </a:br>
            <a:r>
              <a:rPr lang="bg-BG" sz="2800" dirty="0">
                <a:solidFill>
                  <a:schemeClr val="bg1"/>
                </a:solidFill>
              </a:rPr>
              <a:t>Организирани от образователния </a:t>
            </a:r>
            <a:r>
              <a:rPr lang="bg-BG" sz="2800" dirty="0" err="1" smtClean="0">
                <a:solidFill>
                  <a:schemeClr val="bg1"/>
                </a:solidFill>
              </a:rPr>
              <a:t>медиатор</a:t>
            </a:r>
            <a:endParaRPr lang="bg-BG" sz="2800" dirty="0">
              <a:solidFill>
                <a:schemeClr val="bg1"/>
              </a:solidFill>
            </a:endParaRPr>
          </a:p>
        </p:txBody>
      </p:sp>
      <p:sp>
        <p:nvSpPr>
          <p:cNvPr id="36" name="Freeform: Shape 35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10225" y="2528888"/>
            <a:ext cx="3362325" cy="335756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онтейнер за съдържание 4" descr="Картина, която съдържа лице, закрито, дете, груп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5356" r="19552" b="-2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38" name="Freeform: Shape 37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856538" y="0"/>
            <a:ext cx="4335462" cy="3532188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Контейнер за съдържание 9" descr="Картина, която съдържа лице, закрито, позиращ, семейств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l="88" r="7340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40" name="Freeform: Shape 3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82063" y="3754438"/>
            <a:ext cx="3309937" cy="3103562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Контейнер за съдържание 6" descr="Картина, която съдържа текст, маса, маса за хранене, бюр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4"/>
          <a:srcRect l="30249" r="17619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0160"/>
            <a:ext cx="5840474" cy="86973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3" y="996420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276" y="958368"/>
            <a:ext cx="2200847" cy="66452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A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2849563"/>
            <a:ext cx="5430838" cy="15986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3200" dirty="0"/>
              <a:t>Конкурс „везните на </a:t>
            </a:r>
            <a:r>
              <a:rPr lang="bg-BG" sz="3200" dirty="0" err="1"/>
              <a:t>темида</a:t>
            </a:r>
            <a:r>
              <a:rPr lang="bg-BG" sz="3200" dirty="0"/>
              <a:t>“ </a:t>
            </a:r>
            <a:r>
              <a:rPr lang="bg-BG" sz="3200" dirty="0" smtClean="0"/>
              <a:t>–Окръжен </a:t>
            </a:r>
            <a:r>
              <a:rPr lang="bg-BG" sz="3200" dirty="0"/>
              <a:t>съд гр. Монтана. Второ място</a:t>
            </a:r>
          </a:p>
        </p:txBody>
      </p:sp>
      <p:pic>
        <p:nvPicPr>
          <p:cNvPr id="5" name="Контейнер за съдържание 4" descr="Картина, която съдържа текст, различен, различни, един и същ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t="121" r="2" b="2"/>
          <a:stretch/>
        </p:blipFill>
        <p:spPr>
          <a:xfrm>
            <a:off x="5013064" y="-288166"/>
            <a:ext cx="7178936" cy="717022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672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76" y="944961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5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93775" y="2263775"/>
            <a:ext cx="4232275" cy="1682750"/>
          </a:xfr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600" spc="800" dirty="0"/>
              <a:t>„</a:t>
            </a:r>
            <a:r>
              <a:rPr lang="en-US" sz="2600" spc="800" dirty="0" err="1"/>
              <a:t>подкрепа</a:t>
            </a:r>
            <a:r>
              <a:rPr lang="en-US" sz="2600" spc="800" dirty="0"/>
              <a:t> </a:t>
            </a:r>
            <a:r>
              <a:rPr lang="en-US" sz="2600" spc="800" dirty="0" err="1"/>
              <a:t>за</a:t>
            </a:r>
            <a:r>
              <a:rPr lang="en-US" sz="2600" spc="800" dirty="0"/>
              <a:t> </a:t>
            </a:r>
            <a:r>
              <a:rPr lang="bg-BG" sz="2600" spc="800" dirty="0" smtClean="0"/>
              <a:t>успех“</a:t>
            </a:r>
            <a:br>
              <a:rPr lang="bg-BG" sz="2600" spc="800" dirty="0" smtClean="0"/>
            </a:br>
            <a:r>
              <a:rPr lang="en-US" sz="2600" spc="800" dirty="0" smtClean="0"/>
              <a:t> </a:t>
            </a:r>
            <a:r>
              <a:rPr lang="en-US" sz="2600" spc="800" dirty="0" err="1"/>
              <a:t>Училищни</a:t>
            </a:r>
            <a:r>
              <a:rPr lang="en-US" sz="2600" spc="800" dirty="0"/>
              <a:t> </a:t>
            </a:r>
            <a:r>
              <a:rPr lang="en-US" sz="2600" spc="800" dirty="0" err="1"/>
              <a:t>инициативи</a:t>
            </a:r>
            <a:r>
              <a:rPr lang="en-US" sz="2600" spc="800" dirty="0"/>
              <a:t> 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68375" y="3935413"/>
            <a:ext cx="4232275" cy="41910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u="sng" cap="all" spc="400" dirty="0">
                <a:solidFill>
                  <a:schemeClr val="tx1"/>
                </a:solidFill>
              </a:rPr>
              <a:t>ПОХОДЪТ НА КНИГИТЕ</a:t>
            </a:r>
          </a:p>
        </p:txBody>
      </p:sp>
      <p:sp>
        <p:nvSpPr>
          <p:cNvPr id="67" name="Freeform: Shape 55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67363" y="274638"/>
            <a:ext cx="2174875" cy="217011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Картина 17" descr="Картина, която съдържа текст, маса, маса за хранене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17636" r="25796" b="1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68" name="Freeform: Shape 57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554288"/>
            <a:ext cx="3184525" cy="31813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Freeform: Shape 5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27988" y="0"/>
            <a:ext cx="4164012" cy="37163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Freeform: Shape 61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3963" y="3933825"/>
            <a:ext cx="3348037" cy="2924175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Картина 9" descr="Картина, която съдържа текст, закрито, маса, под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r="24910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12" name="Картина 11" descr="Картина, която съдържа закрито, спално бельо, спалня, препълнен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4"/>
          <a:srcRect l="8165" r="7554" b="-4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14" name="Картина 13" descr="Картина, която съдържа сграда, лице, открито, изправен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5"/>
          <a:srcRect l="16122" r="27813" b="-2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9" y="0"/>
            <a:ext cx="5840474" cy="92667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9" y="1002899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085" y="1012043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7588" y="2463800"/>
            <a:ext cx="4232275" cy="1681163"/>
          </a:xfr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3600" dirty="0" err="1" smtClean="0"/>
              <a:t>Нп</a:t>
            </a:r>
            <a:r>
              <a:rPr lang="bg-BG" sz="3600" dirty="0" smtClean="0"/>
              <a:t> „УЧАСТВАЙ </a:t>
            </a:r>
            <a:r>
              <a:rPr lang="bg-BG" sz="3600" dirty="0"/>
              <a:t>И ПРОМЕНЯЙ“</a:t>
            </a:r>
            <a:br>
              <a:rPr lang="bg-BG" sz="3600" dirty="0"/>
            </a:br>
            <a:r>
              <a:rPr lang="bg-BG" sz="3600" dirty="0"/>
              <a:t>РОДИТЕЛСКИ СРЕЩИ</a:t>
            </a:r>
          </a:p>
        </p:txBody>
      </p:sp>
      <p:sp>
        <p:nvSpPr>
          <p:cNvPr id="30" name="Freeform: Shape 2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67363" y="274638"/>
            <a:ext cx="2174875" cy="217011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Контейнер за съдържание 14" descr="Картина, която съдържа текст, закрито, лице, прозорец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r="51191"/>
          <a:stretch/>
        </p:blipFill>
        <p:spPr>
          <a:xfrm>
            <a:off x="5648979" y="365085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32" name="Freeform: Shape 31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554288"/>
            <a:ext cx="3184525" cy="31813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: Shape 3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27988" y="0"/>
            <a:ext cx="4164012" cy="37163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Freeform: Shape 35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3963" y="3933825"/>
            <a:ext cx="3348037" cy="2924175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Картина 20" descr="Картина, която съдържа текст, лице, позиращ, закрит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l="23603" r="27589" b="1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17" name="Картина 16" descr="Картина, която съдържа текст, под, закрито, момче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4"/>
          <a:srcRect l="22907" r="22312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19" name="Картина 18" descr="Картина, която съдържа текст, под, закрито, стен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5"/>
          <a:srcRect l="12093" r="31842" b="-2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274" y="0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2424"/>
            <a:ext cx="713294" cy="68281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78" y="1012424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7588" y="2463800"/>
            <a:ext cx="4232275" cy="1681163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bg-BG" sz="3400" dirty="0"/>
              <a:t>ХЕПЪНИНГ „ЗАЕДНО В </a:t>
            </a:r>
            <a:r>
              <a:rPr lang="bg-BG" sz="3400"/>
              <a:t>ПРАЗНИК </a:t>
            </a:r>
            <a:r>
              <a:rPr lang="bg-BG" sz="3400" smtClean="0"/>
              <a:t>И в </a:t>
            </a:r>
            <a:r>
              <a:rPr lang="bg-BG" sz="3400" dirty="0"/>
              <a:t>ДЕЛНИК“</a:t>
            </a:r>
          </a:p>
        </p:txBody>
      </p:sp>
      <p:sp>
        <p:nvSpPr>
          <p:cNvPr id="20" name="Freeform: Shape 1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67363" y="274638"/>
            <a:ext cx="2174875" cy="217011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Картина 6" descr="Картина, която съдържа лице, земя, тълп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34968" r="8715" b="2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22" name="Freeform: Shape 21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554288"/>
            <a:ext cx="3184525" cy="31813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27988" y="0"/>
            <a:ext cx="4164012" cy="37163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3963" y="3933825"/>
            <a:ext cx="3348037" cy="2924175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Картина 8" descr="Картина, която съдържа лице, тълп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l="20094" r="23590" b="3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5" name="Контейнер за съдържание 4" descr="Картина, която съдържа дърво, лице, открит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4"/>
          <a:srcRect l="12325" r="24465" b="-2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11" name="Картина 10" descr="Картина, която съдържа дърво, открито, лице, хор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5"/>
          <a:srcRect l="8733" r="5018" b="4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274" y="0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53" y="1012424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681" y="1012424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44588" y="2554288"/>
            <a:ext cx="4232275" cy="1681162"/>
          </a:xfrm>
        </p:spPr>
        <p:txBody>
          <a:bodyPr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3000" dirty="0" smtClean="0"/>
              <a:t>КОНКУРС за колаж на тема:</a:t>
            </a:r>
            <a:br>
              <a:rPr lang="bg-BG" sz="3000" dirty="0" smtClean="0"/>
            </a:br>
            <a:r>
              <a:rPr lang="bg-BG" sz="3000" dirty="0" smtClean="0"/>
              <a:t> „РАЗЛИЧНИ</a:t>
            </a:r>
            <a:r>
              <a:rPr lang="bg-BG" sz="3000" dirty="0"/>
              <a:t>, НО РАВНИ“</a:t>
            </a:r>
          </a:p>
        </p:txBody>
      </p:sp>
      <p:sp>
        <p:nvSpPr>
          <p:cNvPr id="20" name="Freeform: Shape 1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67363" y="274638"/>
            <a:ext cx="2174875" cy="217011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онтейнер за съдържание 4"/>
          <p:cNvPicPr>
            <a:picLocks noChangeAspect="1"/>
          </p:cNvPicPr>
          <p:nvPr/>
        </p:nvPicPr>
        <p:blipFill rotWithShape="1">
          <a:blip r:embed="rId2"/>
          <a:srcRect l="10651" r="14262" b="6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22" name="Freeform: Shape 21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554288"/>
            <a:ext cx="3184525" cy="31813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27988" y="0"/>
            <a:ext cx="4164012" cy="37163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3963" y="3933825"/>
            <a:ext cx="3348037" cy="2924175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Картина 10" descr="Картина, която съдържа текст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l="7524" r="17385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4"/>
          <a:srcRect l="15722" r="-4" b="-4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/>
          <a:srcRect l="4372" r="9378" b="4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274" y="0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8178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878" y="1036467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92213" y="2444750"/>
            <a:ext cx="4232275" cy="1682750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bg-BG" sz="4800" dirty="0"/>
              <a:t>КАРИЕРНО ориентиране</a:t>
            </a:r>
          </a:p>
        </p:txBody>
      </p:sp>
      <p:sp>
        <p:nvSpPr>
          <p:cNvPr id="20" name="Freeform: Shape 19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67363" y="274638"/>
            <a:ext cx="2174875" cy="217011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Контейнер за съдържание 4" descr="Картина, която съдържа текст, под, закрит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8319" r="16594" b="6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22" name="Freeform: Shape 21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554288"/>
            <a:ext cx="3184525" cy="31813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27988" y="0"/>
            <a:ext cx="4164012" cy="37163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 descr="&quot;&quot;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43963" y="3933825"/>
            <a:ext cx="3348037" cy="2924175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Картина 6" descr="Картина, която съдържа текст, под, закрито, стол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3"/>
          <a:srcRect l="6615" r="18294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9" name="Картина 8" descr="Картина, която съдържа текст, под, закрит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/>
          <a:srcRect l="3726" r="11993" b="-4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11" name="Картина 10" descr="Картина, която съдържа текст, лице, закрито, хора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4"/>
          <a:srcRect l="23567" r="20368" b="-2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274" y="0"/>
            <a:ext cx="5840474" cy="92667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53" y="1123873"/>
            <a:ext cx="713294" cy="68281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776" y="1123873"/>
            <a:ext cx="2200847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151</Words>
  <Application>Microsoft Office PowerPoint</Application>
  <PresentationFormat>Широк екран</PresentationFormat>
  <Paragraphs>35</Paragraphs>
  <Slides>16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Gill Sans MT</vt:lpstr>
      <vt:lpstr>Impact</vt:lpstr>
      <vt:lpstr>Badge</vt:lpstr>
      <vt:lpstr>Заедно в празник и  в делник</vt:lpstr>
      <vt:lpstr>СРЕЩА НА ОБРАЗОВАТЕЛНИТЕ МЕДИАТОРИ, ОРГАНИЗИРАНА ОТ ЦМДЕТ „АМАЛИПЕ“</vt:lpstr>
      <vt:lpstr>творчески работилници, Организирани от образователния медиатор</vt:lpstr>
      <vt:lpstr>Конкурс „везните на темида“ –Окръжен съд гр. Монтана. Второ място</vt:lpstr>
      <vt:lpstr>„подкрепа за успех“  Училищни инициативи </vt:lpstr>
      <vt:lpstr>Нп „УЧАСТВАЙ И ПРОМЕНЯЙ“ РОДИТЕЛСКИ СРЕЩИ</vt:lpstr>
      <vt:lpstr>ХЕПЪНИНГ „ЗАЕДНО В ПРАЗНИК И в ДЕЛНИК“</vt:lpstr>
      <vt:lpstr>КОНКУРС за колаж на тема:  „РАЗЛИЧНИ, НО РАВНИ“</vt:lpstr>
      <vt:lpstr>КАРИЕРНО ориентиране</vt:lpstr>
      <vt:lpstr>„Музейко“ – интерактивна онлайн работилница</vt:lpstr>
      <vt:lpstr>Мис и мистър  „Василица“</vt:lpstr>
      <vt:lpstr>Презентация на PowerPoint</vt:lpstr>
      <vt:lpstr>НП ОСОС „Културните институции  като образователна среда“</vt:lpstr>
      <vt:lpstr>В библиотеката  на НЧ„Рало-1891“ гр. вълчедръм</vt:lpstr>
      <vt:lpstr>Ромски детски фестивал  „отворено сърце“  гр. Велико търново</vt:lpstr>
      <vt:lpstr>Благодарим  за 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Заедно в празник и делник</dc:title>
  <dc:creator>computer</dc:creator>
  <cp:lastModifiedBy>computer</cp:lastModifiedBy>
  <cp:revision>30</cp:revision>
  <dcterms:created xsi:type="dcterms:W3CDTF">2022-06-03T05:09:18Z</dcterms:created>
  <dcterms:modified xsi:type="dcterms:W3CDTF">2022-06-06T08:01:43Z</dcterms:modified>
</cp:coreProperties>
</file>