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8" r:id="rId3"/>
    <p:sldId id="257" r:id="rId4"/>
    <p:sldId id="260" r:id="rId5"/>
    <p:sldId id="276" r:id="rId6"/>
    <p:sldId id="278" r:id="rId7"/>
    <p:sldId id="279" r:id="rId8"/>
    <p:sldId id="259" r:id="rId9"/>
    <p:sldId id="261" r:id="rId10"/>
    <p:sldId id="262" r:id="rId11"/>
    <p:sldId id="264" r:id="rId12"/>
    <p:sldId id="284" r:id="rId13"/>
    <p:sldId id="265" r:id="rId14"/>
    <p:sldId id="266" r:id="rId15"/>
    <p:sldId id="269" r:id="rId16"/>
    <p:sldId id="267" r:id="rId17"/>
    <p:sldId id="268" r:id="rId18"/>
    <p:sldId id="272" r:id="rId19"/>
    <p:sldId id="277" r:id="rId20"/>
    <p:sldId id="275" r:id="rId21"/>
    <p:sldId id="280" r:id="rId22"/>
    <p:sldId id="282" r:id="rId23"/>
    <p:sldId id="285" r:id="rId24"/>
    <p:sldId id="286" r:id="rId25"/>
  </p:sldIdLst>
  <p:sldSz cx="12192000" cy="6858000"/>
  <p:notesSz cx="6858000" cy="9144000"/>
  <p:defaultTextStyle>
    <a:defPPr>
      <a:defRPr lang="bg-BG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ен стил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6" autoAdjust="0"/>
    <p:restoredTop sz="94660"/>
  </p:normalViewPr>
  <p:slideViewPr>
    <p:cSldViewPr snapToGrid="0">
      <p:cViewPr>
        <p:scale>
          <a:sx n="96" d="100"/>
          <a:sy n="96" d="100"/>
        </p:scale>
        <p:origin x="-96" y="-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223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Заглавен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bg-BG" smtClean="0"/>
              <a:t>Щракнете за редакция стил подзагл. обр.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AFD6F5-4599-4EF9-88E4-82E5A93482B0}" type="datetimeFigureOut">
              <a:rPr lang="bg-BG" smtClean="0"/>
              <a:pPr/>
              <a:t>10.6.2022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5B29C-A8A3-47E8-B33E-B38EAD61E2E4}" type="slidenum">
              <a:rPr lang="bg-BG" smtClean="0"/>
              <a:pPr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9600387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лавие и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AFD6F5-4599-4EF9-88E4-82E5A93482B0}" type="datetimeFigureOut">
              <a:rPr lang="bg-BG" smtClean="0"/>
              <a:pPr/>
              <a:t>10.6.2022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5B29C-A8A3-47E8-B33E-B38EAD61E2E4}" type="slidenum">
              <a:rPr lang="bg-BG" smtClean="0"/>
              <a:pPr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4468740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 с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AFD6F5-4599-4EF9-88E4-82E5A93482B0}" type="datetimeFigureOut">
              <a:rPr lang="bg-BG" smtClean="0"/>
              <a:pPr/>
              <a:t>10.6.2022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5B29C-A8A3-47E8-B33E-B38EAD61E2E4}" type="slidenum">
              <a:rPr lang="bg-BG" smtClean="0"/>
              <a:pPr/>
              <a:t>‹#›</a:t>
            </a:fld>
            <a:endParaRPr lang="bg-BG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318191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ичка с им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AFD6F5-4599-4EF9-88E4-82E5A93482B0}" type="datetimeFigureOut">
              <a:rPr lang="bg-BG" smtClean="0"/>
              <a:pPr/>
              <a:t>10.6.2022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5B29C-A8A3-47E8-B33E-B38EAD61E2E4}" type="slidenum">
              <a:rPr lang="bg-BG" smtClean="0"/>
              <a:pPr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74973555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ичка с име на цита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AFD6F5-4599-4EF9-88E4-82E5A93482B0}" type="datetimeFigureOut">
              <a:rPr lang="bg-BG" smtClean="0"/>
              <a:pPr/>
              <a:t>10.6.2022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5B29C-A8A3-47E8-B33E-B38EAD61E2E4}" type="slidenum">
              <a:rPr lang="bg-BG" smtClean="0"/>
              <a:pPr/>
              <a:t>‹#›</a:t>
            </a:fld>
            <a:endParaRPr lang="bg-BG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16412155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или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AFD6F5-4599-4EF9-88E4-82E5A93482B0}" type="datetimeFigureOut">
              <a:rPr lang="bg-BG" smtClean="0"/>
              <a:pPr/>
              <a:t>10.6.2022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5B29C-A8A3-47E8-B33E-B38EAD61E2E4}" type="slidenum">
              <a:rPr lang="bg-BG" smtClean="0"/>
              <a:pPr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43267609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лавие и вертикален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AFD6F5-4599-4EF9-88E4-82E5A93482B0}" type="datetimeFigureOut">
              <a:rPr lang="bg-BG" smtClean="0"/>
              <a:pPr/>
              <a:t>10.6.2022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5B29C-A8A3-47E8-B33E-B38EAD61E2E4}" type="slidenum">
              <a:rPr lang="bg-BG" smtClean="0"/>
              <a:pPr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73663727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но заглавие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AFD6F5-4599-4EF9-88E4-82E5A93482B0}" type="datetimeFigureOut">
              <a:rPr lang="bg-BG" smtClean="0"/>
              <a:pPr/>
              <a:t>10.6.2022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5B29C-A8A3-47E8-B33E-B38EAD61E2E4}" type="slidenum">
              <a:rPr lang="bg-BG" smtClean="0"/>
              <a:pPr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5382030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лавие и съдържа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AFD6F5-4599-4EF9-88E4-82E5A93482B0}" type="datetimeFigureOut">
              <a:rPr lang="bg-BG" smtClean="0"/>
              <a:pPr/>
              <a:t>10.6.2022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5B29C-A8A3-47E8-B33E-B38EAD61E2E4}" type="slidenum">
              <a:rPr lang="bg-BG" smtClean="0"/>
              <a:pPr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3935330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лавка на секц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AFD6F5-4599-4EF9-88E4-82E5A93482B0}" type="datetimeFigureOut">
              <a:rPr lang="bg-BG" smtClean="0"/>
              <a:pPr/>
              <a:t>10.6.2022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5B29C-A8A3-47E8-B33E-B38EAD61E2E4}" type="slidenum">
              <a:rPr lang="bg-BG" smtClean="0"/>
              <a:pPr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5958933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е съдържан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AFD6F5-4599-4EF9-88E4-82E5A93482B0}" type="datetimeFigureOut">
              <a:rPr lang="bg-BG" smtClean="0"/>
              <a:pPr/>
              <a:t>10.6.2022 г.</a:t>
            </a:fld>
            <a:endParaRPr lang="bg-B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5B29C-A8A3-47E8-B33E-B38EAD61E2E4}" type="slidenum">
              <a:rPr lang="bg-BG" smtClean="0"/>
              <a:pPr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3678956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AFD6F5-4599-4EF9-88E4-82E5A93482B0}" type="datetimeFigureOut">
              <a:rPr lang="bg-BG" smtClean="0"/>
              <a:pPr/>
              <a:t>10.6.2022 г.</a:t>
            </a:fld>
            <a:endParaRPr lang="bg-BG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5B29C-A8A3-47E8-B33E-B38EAD61E2E4}" type="slidenum">
              <a:rPr lang="bg-BG" smtClean="0"/>
              <a:pPr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7896018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Само заглав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AFD6F5-4599-4EF9-88E4-82E5A93482B0}" type="datetimeFigureOut">
              <a:rPr lang="bg-BG" smtClean="0"/>
              <a:pPr/>
              <a:t>10.6.2022 г.</a:t>
            </a:fld>
            <a:endParaRPr lang="bg-BG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5B29C-A8A3-47E8-B33E-B38EAD61E2E4}" type="slidenum">
              <a:rPr lang="bg-BG" smtClean="0"/>
              <a:pPr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0390642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разе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AFD6F5-4599-4EF9-88E4-82E5A93482B0}" type="datetimeFigureOut">
              <a:rPr lang="bg-BG" smtClean="0"/>
              <a:pPr/>
              <a:t>10.6.2022 г.</a:t>
            </a:fld>
            <a:endParaRPr lang="bg-BG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5B29C-A8A3-47E8-B33E-B38EAD61E2E4}" type="slidenum">
              <a:rPr lang="bg-BG" smtClean="0"/>
              <a:pPr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8125506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Съдържание с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AFD6F5-4599-4EF9-88E4-82E5A93482B0}" type="datetimeFigureOut">
              <a:rPr lang="bg-BG" smtClean="0"/>
              <a:pPr/>
              <a:t>10.6.2022 г.</a:t>
            </a:fld>
            <a:endParaRPr lang="bg-B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5B29C-A8A3-47E8-B33E-B38EAD61E2E4}" type="slidenum">
              <a:rPr lang="bg-BG" smtClean="0"/>
              <a:pPr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5535020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Картина с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bg-BG" smtClean="0"/>
              <a:t>Щракнете върху иконата, за да добавите картина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AFD6F5-4599-4EF9-88E4-82E5A93482B0}" type="datetimeFigureOut">
              <a:rPr lang="bg-BG" smtClean="0"/>
              <a:pPr/>
              <a:t>10.6.2022 г.</a:t>
            </a:fld>
            <a:endParaRPr lang="bg-B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5B29C-A8A3-47E8-B33E-B38EAD61E2E4}" type="slidenum">
              <a:rPr lang="bg-BG" smtClean="0"/>
              <a:pPr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7802948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AFD6F5-4599-4EF9-88E4-82E5A93482B0}" type="datetimeFigureOut">
              <a:rPr lang="bg-BG" smtClean="0"/>
              <a:pPr/>
              <a:t>10.6.2022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A6A5B29C-A8A3-47E8-B33E-B38EAD61E2E4}" type="slidenum">
              <a:rPr lang="bg-BG" smtClean="0"/>
              <a:pPr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7385683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.png"/><Relationship Id="rId5" Type="http://schemas.openxmlformats.org/officeDocument/2006/relationships/image" Target="../media/image2.emf"/><Relationship Id="rId4" Type="http://schemas.openxmlformats.org/officeDocument/2006/relationships/image" Target="../media/image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9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2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22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1.jpeg"/><Relationship Id="rId5" Type="http://schemas.openxmlformats.org/officeDocument/2006/relationships/image" Target="../media/image2.emf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6.jpeg"/><Relationship Id="rId4" Type="http://schemas.openxmlformats.org/officeDocument/2006/relationships/image" Target="../media/image2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6.jpeg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.emf"/><Relationship Id="rId5" Type="http://schemas.openxmlformats.org/officeDocument/2006/relationships/image" Target="../media/image1.png"/><Relationship Id="rId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.jpeg"/><Relationship Id="rId5" Type="http://schemas.openxmlformats.org/officeDocument/2006/relationships/image" Target="../media/image2.emf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2.emf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.jpeg"/><Relationship Id="rId5" Type="http://schemas.openxmlformats.org/officeDocument/2006/relationships/image" Target="../media/image2.emf"/><Relationship Id="rId4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7" Type="http://schemas.openxmlformats.org/officeDocument/2006/relationships/image" Target="../media/image3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7" Type="http://schemas.openxmlformats.org/officeDocument/2006/relationships/image" Target="../media/image37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.png"/><Relationship Id="rId5" Type="http://schemas.openxmlformats.org/officeDocument/2006/relationships/image" Target="../media/image6.jpeg"/><Relationship Id="rId4" Type="http://schemas.openxmlformats.org/officeDocument/2006/relationships/image" Target="../media/image2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7" Type="http://schemas.openxmlformats.org/officeDocument/2006/relationships/image" Target="../media/image6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.emf"/><Relationship Id="rId5" Type="http://schemas.openxmlformats.org/officeDocument/2006/relationships/image" Target="../media/image1.png"/><Relationship Id="rId4" Type="http://schemas.openxmlformats.org/officeDocument/2006/relationships/image" Target="../media/image4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jpeg"/><Relationship Id="rId5" Type="http://schemas.openxmlformats.org/officeDocument/2006/relationships/image" Target="../media/image2.emf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jpeg"/><Relationship Id="rId5" Type="http://schemas.openxmlformats.org/officeDocument/2006/relationships/image" Target="../media/image2.emf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6.jpeg"/><Relationship Id="rId4" Type="http://schemas.openxmlformats.org/officeDocument/2006/relationships/image" Target="../media/image2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ctrTitle"/>
          </p:nvPr>
        </p:nvSpPr>
        <p:spPr>
          <a:xfrm>
            <a:off x="1079500" y="2108200"/>
            <a:ext cx="7651460" cy="3276136"/>
          </a:xfrm>
        </p:spPr>
        <p:txBody>
          <a:bodyPr>
            <a:noAutofit/>
          </a:bodyPr>
          <a:lstStyle/>
          <a:p>
            <a:pPr algn="l"/>
            <a:r>
              <a:rPr lang="bg-BG" sz="4400" dirty="0" smtClean="0">
                <a:solidFill>
                  <a:schemeClr val="accent1">
                    <a:lumMod val="75000"/>
                  </a:schemeClr>
                </a:solidFill>
              </a:rPr>
              <a:t>Образователният медиатор - своеобразен мост между общността, училището и родителите</a:t>
            </a:r>
            <a:endParaRPr lang="bg-BG" sz="44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9" name="Picture 4"/>
          <p:cNvPicPr/>
          <p:nvPr/>
        </p:nvPicPr>
        <p:blipFill>
          <a:blip r:embed="rId2" cstate="print"/>
          <a:srcRect b="12131"/>
          <a:stretch>
            <a:fillRect/>
          </a:stretch>
        </p:blipFill>
        <p:spPr bwMode="auto">
          <a:xfrm>
            <a:off x="1419591" y="304801"/>
            <a:ext cx="2600325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6092" y="281355"/>
            <a:ext cx="1194288" cy="1066800"/>
          </a:xfrm>
          <a:prstGeom prst="rect">
            <a:avLst/>
          </a:prstGeom>
          <a:noFill/>
        </p:spPr>
      </p:pic>
      <p:pic>
        <p:nvPicPr>
          <p:cNvPr id="11" name="Картина 10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310764" y="204136"/>
            <a:ext cx="2682472" cy="938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2312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Контейнер за съдържание 8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134206"/>
            <a:ext cx="4350941" cy="5111550"/>
          </a:xfrm>
        </p:spPr>
      </p:pic>
      <p:pic>
        <p:nvPicPr>
          <p:cNvPr id="10" name="Контейнер за съдържание 9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7056" y="1134206"/>
            <a:ext cx="3976403" cy="5111550"/>
          </a:xfrm>
        </p:spPr>
      </p:pic>
      <p:pic>
        <p:nvPicPr>
          <p:cNvPr id="4" name="Picture 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28082" y="34193"/>
            <a:ext cx="2680920" cy="1019907"/>
          </a:xfrm>
          <a:prstGeom prst="rect">
            <a:avLst/>
          </a:prstGeom>
          <a:noFill/>
        </p:spPr>
      </p:pic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69912" y="49822"/>
            <a:ext cx="1194288" cy="1066800"/>
          </a:xfrm>
          <a:prstGeom prst="rect">
            <a:avLst/>
          </a:prstGeom>
          <a:noFill/>
        </p:spPr>
      </p:pic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6" cstate="print"/>
          <a:srcRect b="12131"/>
          <a:stretch>
            <a:fillRect/>
          </a:stretch>
        </p:blipFill>
        <p:spPr bwMode="auto">
          <a:xfrm>
            <a:off x="499534" y="49822"/>
            <a:ext cx="3132992" cy="108438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39570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лавие 6"/>
          <p:cNvSpPr>
            <a:spLocks noGrp="1"/>
          </p:cNvSpPr>
          <p:nvPr>
            <p:ph type="title"/>
          </p:nvPr>
        </p:nvSpPr>
        <p:spPr>
          <a:xfrm>
            <a:off x="778585" y="3093930"/>
            <a:ext cx="8596668" cy="2737980"/>
          </a:xfrm>
        </p:spPr>
        <p:txBody>
          <a:bodyPr>
            <a:normAutofit fontScale="90000"/>
          </a:bodyPr>
          <a:lstStyle/>
          <a:p>
            <a:r>
              <a:rPr lang="bg-BG" sz="3100" b="1" dirty="0" smtClean="0"/>
              <a:t/>
            </a:r>
            <a:br>
              <a:rPr lang="bg-BG" sz="3100" b="1" dirty="0" smtClean="0"/>
            </a:br>
            <a:r>
              <a:rPr lang="bg-BG" sz="3100" b="1" dirty="0"/>
              <a:t/>
            </a:r>
            <a:br>
              <a:rPr lang="bg-BG" sz="3100" b="1" dirty="0"/>
            </a:br>
            <a:r>
              <a:rPr lang="bg-BG" sz="3100" b="1" dirty="0" smtClean="0"/>
              <a:t>При </a:t>
            </a:r>
            <a:r>
              <a:rPr lang="bg-BG" sz="3100" b="1" dirty="0"/>
              <a:t>дистанционното обучение медиаторът осъществява връзка с учениците без технически </a:t>
            </a:r>
            <a:r>
              <a:rPr lang="bg-BG" sz="3100" b="1" dirty="0" smtClean="0"/>
              <a:t>устройства</a:t>
            </a:r>
            <a:r>
              <a:rPr lang="bg-BG" sz="3100" b="1" dirty="0"/>
              <a:t>:</a:t>
            </a:r>
            <a:r>
              <a:rPr lang="bg-BG" sz="3100" dirty="0"/>
              <a:t/>
            </a:r>
            <a:br>
              <a:rPr lang="bg-BG" sz="3100" dirty="0"/>
            </a:br>
            <a:r>
              <a:rPr lang="bg-BG" sz="3100" dirty="0" smtClean="0"/>
              <a:t/>
            </a:r>
            <a:br>
              <a:rPr lang="bg-BG" sz="3100" dirty="0" smtClean="0"/>
            </a:br>
            <a:r>
              <a:rPr lang="bg-BG" sz="3100" dirty="0" smtClean="0">
                <a:solidFill>
                  <a:schemeClr val="tx1"/>
                </a:solidFill>
              </a:rPr>
              <a:t>-</a:t>
            </a:r>
            <a:r>
              <a:rPr lang="bg-BG" sz="3100" dirty="0" smtClean="0"/>
              <a:t> </a:t>
            </a:r>
            <a:r>
              <a:rPr lang="bg-BG" sz="3100" dirty="0" smtClean="0">
                <a:solidFill>
                  <a:schemeClr val="tx1"/>
                </a:solidFill>
              </a:rPr>
              <a:t>Предоставя достъпен за учениците учебен материал на хартиен носител. </a:t>
            </a:r>
            <a:br>
              <a:rPr lang="bg-BG" sz="3100" dirty="0" smtClean="0">
                <a:solidFill>
                  <a:schemeClr val="tx1"/>
                </a:solidFill>
              </a:rPr>
            </a:br>
            <a:r>
              <a:rPr lang="bg-BG" sz="3100" dirty="0" smtClean="0">
                <a:solidFill>
                  <a:schemeClr val="tx1"/>
                </a:solidFill>
              </a:rPr>
              <a:t>- Реализира обратна връзка между учениците и учителите - решени тестове, домашни и самостоятелни работи на учениците.</a:t>
            </a:r>
            <a:r>
              <a:rPr lang="bg-BG" dirty="0" smtClean="0">
                <a:solidFill>
                  <a:schemeClr val="tx1"/>
                </a:solidFill>
              </a:rPr>
              <a:t/>
            </a:r>
            <a:br>
              <a:rPr lang="bg-BG" dirty="0" smtClean="0">
                <a:solidFill>
                  <a:schemeClr val="tx1"/>
                </a:solidFill>
              </a:rPr>
            </a:br>
            <a:endParaRPr lang="bg-BG" dirty="0">
              <a:solidFill>
                <a:schemeClr val="tx1"/>
              </a:solidFill>
            </a:endParaRPr>
          </a:p>
        </p:txBody>
      </p:sp>
      <p:pic>
        <p:nvPicPr>
          <p:cNvPr id="3" name="Picture 8"/>
          <p:cNvPicPr>
            <a:picLocks noChangeAspect="1" noChangeArrowheads="1"/>
          </p:cNvPicPr>
          <p:nvPr/>
        </p:nvPicPr>
        <p:blipFill>
          <a:blip r:embed="rId2" cstate="print"/>
          <a:srcRect b="12131"/>
          <a:stretch>
            <a:fillRect/>
          </a:stretch>
        </p:blipFill>
        <p:spPr bwMode="auto">
          <a:xfrm>
            <a:off x="588434" y="228313"/>
            <a:ext cx="3132992" cy="1084384"/>
          </a:xfrm>
          <a:prstGeom prst="rect">
            <a:avLst/>
          </a:prstGeom>
          <a:noFill/>
        </p:spPr>
      </p:pic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79655" y="245897"/>
            <a:ext cx="1194288" cy="1066800"/>
          </a:xfrm>
          <a:prstGeom prst="rect">
            <a:avLst/>
          </a:prstGeom>
          <a:noFill/>
        </p:spPr>
      </p:pic>
      <p:pic>
        <p:nvPicPr>
          <p:cNvPr id="5" name="Picture 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78882" y="292790"/>
            <a:ext cx="2680920" cy="101990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07006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g-BG"/>
          </a:p>
        </p:txBody>
      </p:sp>
      <p:pic>
        <p:nvPicPr>
          <p:cNvPr id="1026" name="Picture 2" descr="Няма налично описание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9471" y="252088"/>
            <a:ext cx="3275730" cy="4269112"/>
          </a:xfrm>
          <a:prstGeom prst="rect">
            <a:avLst/>
          </a:prstGeom>
          <a:noFill/>
        </p:spPr>
      </p:pic>
      <p:pic>
        <p:nvPicPr>
          <p:cNvPr id="41986" name="Picture 2" descr="G:\Snimki mediator\285487773_5486075994744863_4666328338088196168_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3064" y="1080593"/>
            <a:ext cx="3247836" cy="4290415"/>
          </a:xfrm>
          <a:prstGeom prst="rect">
            <a:avLst/>
          </a:prstGeom>
          <a:noFill/>
        </p:spPr>
      </p:pic>
      <p:pic>
        <p:nvPicPr>
          <p:cNvPr id="3" name="Картина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9542" y="1754785"/>
            <a:ext cx="3588919" cy="48238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867835" y="4732867"/>
            <a:ext cx="8596668" cy="1826581"/>
          </a:xfrm>
        </p:spPr>
        <p:txBody>
          <a:bodyPr>
            <a:noAutofit/>
          </a:bodyPr>
          <a:lstStyle/>
          <a:p>
            <a:r>
              <a:rPr lang="bg-BG" sz="3200" b="1" dirty="0"/>
              <a:t>Оказва подкрепа на всички ученици при обучение в ОРЕС, като: </a:t>
            </a:r>
            <a:r>
              <a:rPr lang="bg-BG" sz="2800" dirty="0"/>
              <a:t/>
            </a:r>
            <a:br>
              <a:rPr lang="bg-BG" sz="2800" dirty="0"/>
            </a:br>
            <a:r>
              <a:rPr lang="bg-BG" sz="2800" dirty="0"/>
              <a:t> </a:t>
            </a:r>
            <a:r>
              <a:rPr lang="bg-BG" sz="2800" dirty="0" smtClean="0">
                <a:solidFill>
                  <a:schemeClr val="tx1"/>
                </a:solidFill>
              </a:rPr>
              <a:t>-</a:t>
            </a:r>
            <a:r>
              <a:rPr lang="bg-BG" sz="2800" dirty="0" smtClean="0"/>
              <a:t> </a:t>
            </a:r>
            <a:r>
              <a:rPr lang="bg-BG" sz="2800" dirty="0">
                <a:solidFill>
                  <a:schemeClr val="tx1"/>
                </a:solidFill>
              </a:rPr>
              <a:t>с</a:t>
            </a:r>
            <a:r>
              <a:rPr lang="bg-BG" sz="2800" dirty="0" smtClean="0">
                <a:solidFill>
                  <a:schemeClr val="tx1"/>
                </a:solidFill>
              </a:rPr>
              <a:t>ъдейства </a:t>
            </a:r>
            <a:r>
              <a:rPr lang="bg-BG" sz="2800" dirty="0">
                <a:solidFill>
                  <a:schemeClr val="tx1"/>
                </a:solidFill>
              </a:rPr>
              <a:t>при раздаването на устройства и безплатни интернет карти, </a:t>
            </a:r>
            <a:r>
              <a:rPr lang="bg-BG" sz="2800" dirty="0" smtClean="0">
                <a:solidFill>
                  <a:schemeClr val="tx1"/>
                </a:solidFill>
              </a:rPr>
              <a:t>тетрадки, химикалки и учебни материали. </a:t>
            </a:r>
            <a:r>
              <a:rPr lang="bg-BG" sz="2800" dirty="0">
                <a:solidFill>
                  <a:schemeClr val="tx1"/>
                </a:solidFill>
              </a:rPr>
              <a:t/>
            </a:r>
            <a:br>
              <a:rPr lang="bg-BG" sz="2800" dirty="0">
                <a:solidFill>
                  <a:schemeClr val="tx1"/>
                </a:solidFill>
              </a:rPr>
            </a:br>
            <a:r>
              <a:rPr lang="bg-BG" sz="2800" dirty="0" smtClean="0">
                <a:solidFill>
                  <a:schemeClr val="tx1"/>
                </a:solidFill>
              </a:rPr>
              <a:t>- помага на </a:t>
            </a:r>
            <a:r>
              <a:rPr lang="bg-BG" sz="2800" dirty="0">
                <a:solidFill>
                  <a:schemeClr val="tx1"/>
                </a:solidFill>
              </a:rPr>
              <a:t>учениците </a:t>
            </a:r>
            <a:r>
              <a:rPr lang="bg-BG" sz="2800" dirty="0" smtClean="0">
                <a:solidFill>
                  <a:schemeClr val="tx1"/>
                </a:solidFill>
              </a:rPr>
              <a:t>за </a:t>
            </a:r>
            <a:r>
              <a:rPr lang="bg-BG" sz="2800" dirty="0">
                <a:solidFill>
                  <a:schemeClr val="tx1"/>
                </a:solidFill>
              </a:rPr>
              <a:t>регистрирането, </a:t>
            </a:r>
            <a:r>
              <a:rPr lang="bg-BG" sz="2800" dirty="0" smtClean="0">
                <a:solidFill>
                  <a:schemeClr val="tx1"/>
                </a:solidFill>
              </a:rPr>
              <a:t>присъединяването </a:t>
            </a:r>
            <a:r>
              <a:rPr lang="bg-BG" sz="2800" dirty="0">
                <a:solidFill>
                  <a:schemeClr val="tx1"/>
                </a:solidFill>
              </a:rPr>
              <a:t>и работата им в обучителните групи в </a:t>
            </a:r>
            <a:r>
              <a:rPr lang="bg-BG" sz="2800" dirty="0" smtClean="0">
                <a:solidFill>
                  <a:schemeClr val="tx1"/>
                </a:solidFill>
              </a:rPr>
              <a:t>електронните платформи.</a:t>
            </a:r>
            <a:r>
              <a:rPr lang="bg-BG" sz="2800" dirty="0">
                <a:solidFill>
                  <a:schemeClr val="tx1"/>
                </a:solidFill>
              </a:rPr>
              <a:t/>
            </a:r>
            <a:br>
              <a:rPr lang="bg-BG" sz="2800" dirty="0">
                <a:solidFill>
                  <a:schemeClr val="tx1"/>
                </a:solidFill>
              </a:rPr>
            </a:br>
            <a:endParaRPr lang="bg-BG" sz="2800" dirty="0">
              <a:solidFill>
                <a:schemeClr val="tx1"/>
              </a:solidFill>
            </a:endParaRPr>
          </a:p>
        </p:txBody>
      </p:sp>
      <p:pic>
        <p:nvPicPr>
          <p:cNvPr id="3" name="Picture 8"/>
          <p:cNvPicPr>
            <a:picLocks noChangeAspect="1" noChangeArrowheads="1"/>
          </p:cNvPicPr>
          <p:nvPr/>
        </p:nvPicPr>
        <p:blipFill>
          <a:blip r:embed="rId2" cstate="print"/>
          <a:srcRect b="12131"/>
          <a:stretch>
            <a:fillRect/>
          </a:stretch>
        </p:blipFill>
        <p:spPr bwMode="auto">
          <a:xfrm>
            <a:off x="701168" y="741880"/>
            <a:ext cx="3132992" cy="1084384"/>
          </a:xfrm>
          <a:prstGeom prst="rect">
            <a:avLst/>
          </a:prstGeom>
          <a:noFill/>
        </p:spPr>
      </p:pic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79862" y="684308"/>
            <a:ext cx="1194288" cy="1066800"/>
          </a:xfrm>
          <a:prstGeom prst="rect">
            <a:avLst/>
          </a:prstGeom>
          <a:noFill/>
        </p:spPr>
      </p:pic>
      <p:pic>
        <p:nvPicPr>
          <p:cNvPr id="5" name="Picture 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28153" y="668571"/>
            <a:ext cx="2680920" cy="101990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54044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73330" y="153090"/>
            <a:ext cx="2680920" cy="1019907"/>
          </a:xfrm>
          <a:prstGeom prst="rect">
            <a:avLst/>
          </a:prstGeom>
          <a:noFill/>
        </p:spPr>
      </p:pic>
      <p:pic>
        <p:nvPicPr>
          <p:cNvPr id="5" name="Picture 8"/>
          <p:cNvPicPr>
            <a:picLocks noChangeAspect="1" noChangeArrowheads="1"/>
          </p:cNvPicPr>
          <p:nvPr/>
        </p:nvPicPr>
        <p:blipFill>
          <a:blip r:embed="rId3" cstate="print"/>
          <a:srcRect b="12131"/>
          <a:stretch>
            <a:fillRect/>
          </a:stretch>
        </p:blipFill>
        <p:spPr bwMode="auto">
          <a:xfrm>
            <a:off x="588434" y="228313"/>
            <a:ext cx="3132992" cy="1084384"/>
          </a:xfrm>
          <a:prstGeom prst="rect">
            <a:avLst/>
          </a:prstGeom>
          <a:noFill/>
        </p:spPr>
      </p:pic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17755" y="245897"/>
            <a:ext cx="1194288" cy="1066800"/>
          </a:xfrm>
          <a:prstGeom prst="rect">
            <a:avLst/>
          </a:prstGeom>
          <a:noFill/>
        </p:spPr>
      </p:pic>
      <p:pic>
        <p:nvPicPr>
          <p:cNvPr id="8" name="Контейнер за съдържание 12"/>
          <p:cNvPicPr>
            <a:picLocks noGrp="1" noChangeAspect="1"/>
          </p:cNvPicPr>
          <p:nvPr>
            <p:ph sz="half" idx="2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1" y="2247900"/>
            <a:ext cx="3517654" cy="4403725"/>
          </a:xfrm>
        </p:spPr>
      </p:pic>
      <p:pic>
        <p:nvPicPr>
          <p:cNvPr id="2" name="Контейнер за съдържание 1"/>
          <p:cNvPicPr>
            <a:picLocks noGrp="1" noChangeAspect="1"/>
          </p:cNvPicPr>
          <p:nvPr>
            <p:ph sz="quarter" idx="4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8232" y="1467029"/>
            <a:ext cx="3660781" cy="4403725"/>
          </a:xfrm>
        </p:spPr>
      </p:pic>
      <p:pic>
        <p:nvPicPr>
          <p:cNvPr id="7" name="Картина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3790" y="1172997"/>
            <a:ext cx="3692763" cy="4440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0389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Контейнер за съдържание 9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5912" y="1327314"/>
            <a:ext cx="3505688" cy="5273902"/>
          </a:xfrm>
        </p:spPr>
      </p:pic>
      <p:pic>
        <p:nvPicPr>
          <p:cNvPr id="4" name="Picture 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6454" y="203195"/>
            <a:ext cx="2680920" cy="1019907"/>
          </a:xfrm>
          <a:prstGeom prst="rect">
            <a:avLst/>
          </a:prstGeom>
          <a:noFill/>
        </p:spPr>
      </p:pic>
      <p:pic>
        <p:nvPicPr>
          <p:cNvPr id="5" name="Picture 8"/>
          <p:cNvPicPr>
            <a:picLocks noChangeAspect="1" noChangeArrowheads="1"/>
          </p:cNvPicPr>
          <p:nvPr/>
        </p:nvPicPr>
        <p:blipFill>
          <a:blip r:embed="rId4" cstate="print"/>
          <a:srcRect b="12131"/>
          <a:stretch>
            <a:fillRect/>
          </a:stretch>
        </p:blipFill>
        <p:spPr bwMode="auto">
          <a:xfrm>
            <a:off x="664634" y="228313"/>
            <a:ext cx="3132992" cy="1084384"/>
          </a:xfrm>
          <a:prstGeom prst="rect">
            <a:avLst/>
          </a:prstGeom>
          <a:noFill/>
        </p:spPr>
      </p:pic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30312" y="282590"/>
            <a:ext cx="1194288" cy="1066800"/>
          </a:xfrm>
          <a:prstGeom prst="rect">
            <a:avLst/>
          </a:prstGeom>
          <a:noFill/>
        </p:spPr>
      </p:pic>
      <p:pic>
        <p:nvPicPr>
          <p:cNvPr id="7" name="Контейнер за съдържание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870" y="1311986"/>
            <a:ext cx="3928338" cy="5280025"/>
          </a:xfrm>
          <a:prstGeom prst="rect">
            <a:avLst/>
          </a:prstGeom>
        </p:spPr>
      </p:pic>
      <p:pic>
        <p:nvPicPr>
          <p:cNvPr id="3" name="Контейнер за съдържание 2"/>
          <p:cNvPicPr>
            <a:picLocks noGrp="1" noChangeAspect="1"/>
          </p:cNvPicPr>
          <p:nvPr>
            <p:ph sz="quarter" idx="4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3790" y="1311986"/>
            <a:ext cx="3673371" cy="5270666"/>
          </a:xfrm>
        </p:spPr>
      </p:pic>
    </p:spTree>
    <p:extLst>
      <p:ext uri="{BB962C8B-B14F-4D97-AF65-F5344CB8AC3E}">
        <p14:creationId xmlns:p14="http://schemas.microsoft.com/office/powerpoint/2010/main" val="3183633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Контейнер за съдържание 8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4899" y="1549401"/>
            <a:ext cx="5848613" cy="4650319"/>
          </a:xfrm>
        </p:spPr>
      </p:pic>
      <p:sp>
        <p:nvSpPr>
          <p:cNvPr id="8" name="Текстов контейнер 7"/>
          <p:cNvSpPr>
            <a:spLocks noGrp="1"/>
          </p:cNvSpPr>
          <p:nvPr>
            <p:ph type="body" sz="half" idx="2"/>
          </p:nvPr>
        </p:nvSpPr>
        <p:spPr>
          <a:xfrm>
            <a:off x="254000" y="1549400"/>
            <a:ext cx="4277862" cy="4203699"/>
          </a:xfrm>
        </p:spPr>
        <p:txBody>
          <a:bodyPr>
            <a:normAutofit fontScale="92500" lnSpcReduction="20000"/>
          </a:bodyPr>
          <a:lstStyle/>
          <a:p>
            <a:r>
              <a:rPr lang="bg-BG" sz="2800" b="1" dirty="0">
                <a:solidFill>
                  <a:schemeClr val="accent2"/>
                </a:solidFill>
              </a:rPr>
              <a:t>Взаимодействие с </a:t>
            </a:r>
            <a:r>
              <a:rPr lang="bg-BG" sz="2800" b="1" dirty="0" smtClean="0">
                <a:solidFill>
                  <a:schemeClr val="accent2"/>
                </a:solidFill>
              </a:rPr>
              <a:t>учителите</a:t>
            </a:r>
            <a:endParaRPr lang="bg-BG" sz="1800" dirty="0"/>
          </a:p>
          <a:p>
            <a:r>
              <a:rPr lang="bg-BG" sz="1800" dirty="0" smtClean="0"/>
              <a:t>- Медиаторът </a:t>
            </a:r>
            <a:r>
              <a:rPr lang="bg-BG" sz="1800" dirty="0"/>
              <a:t>е допълнение на учителския </a:t>
            </a:r>
            <a:r>
              <a:rPr lang="bg-BG" sz="1800" dirty="0" smtClean="0"/>
              <a:t>колектив. Приет е като неразделна част от екипа в </a:t>
            </a:r>
            <a:r>
              <a:rPr lang="en-US" sz="1800" dirty="0" smtClean="0"/>
              <a:t>IV </a:t>
            </a:r>
            <a:r>
              <a:rPr lang="bg-BG" sz="1800" dirty="0" smtClean="0"/>
              <a:t>ОУ - Берковица. </a:t>
            </a:r>
            <a:endParaRPr lang="bg-BG" sz="1800" dirty="0"/>
          </a:p>
          <a:p>
            <a:r>
              <a:rPr lang="bg-BG" sz="1800" dirty="0" smtClean="0"/>
              <a:t>- Работи </a:t>
            </a:r>
            <a:r>
              <a:rPr lang="bg-BG" sz="1800" dirty="0"/>
              <a:t>заедно с </a:t>
            </a:r>
            <a:r>
              <a:rPr lang="bg-BG" sz="1800" dirty="0" smtClean="0"/>
              <a:t>учителите </a:t>
            </a:r>
            <a:r>
              <a:rPr lang="bg-BG" sz="1800" dirty="0"/>
              <a:t>за устойчивото интегриране на деца в образователната система и на деца, застрашени от отпадане от </a:t>
            </a:r>
            <a:r>
              <a:rPr lang="bg-BG" sz="1800" dirty="0" smtClean="0"/>
              <a:t>училище. Съдейства за срещи между учителите и родителите.</a:t>
            </a:r>
            <a:endParaRPr lang="bg-BG" sz="1800" dirty="0"/>
          </a:p>
          <a:p>
            <a:r>
              <a:rPr lang="bg-BG" sz="1800" dirty="0" smtClean="0"/>
              <a:t>- По </a:t>
            </a:r>
            <a:r>
              <a:rPr lang="bg-BG" sz="1800" dirty="0"/>
              <a:t>време на учебните часове дежури </a:t>
            </a:r>
            <a:r>
              <a:rPr lang="bg-BG" sz="1800" dirty="0" smtClean="0"/>
              <a:t>в коридорите и следи за недопускане на бягства на учениците от училище.</a:t>
            </a:r>
          </a:p>
          <a:p>
            <a:endParaRPr lang="bg-BG" sz="1800" dirty="0"/>
          </a:p>
          <a:p>
            <a:endParaRPr lang="bg-BG" dirty="0"/>
          </a:p>
        </p:txBody>
      </p:sp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3" cstate="print"/>
          <a:srcRect b="12131"/>
          <a:stretch>
            <a:fillRect/>
          </a:stretch>
        </p:blipFill>
        <p:spPr bwMode="auto">
          <a:xfrm>
            <a:off x="664634" y="228313"/>
            <a:ext cx="3132992" cy="1084384"/>
          </a:xfrm>
          <a:prstGeom prst="rect">
            <a:avLst/>
          </a:prstGeom>
          <a:noFill/>
        </p:spPr>
      </p:pic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17755" y="245897"/>
            <a:ext cx="1194288" cy="1066800"/>
          </a:xfrm>
          <a:prstGeom prst="rect">
            <a:avLst/>
          </a:prstGeom>
          <a:noFill/>
        </p:spPr>
      </p:pic>
      <p:pic>
        <p:nvPicPr>
          <p:cNvPr id="6" name="Picture 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73330" y="153090"/>
            <a:ext cx="2680920" cy="101990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65153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Контейнер за съдържание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5300" y="1312697"/>
            <a:ext cx="4368800" cy="5266879"/>
          </a:xfrm>
        </p:spPr>
      </p:pic>
      <p:sp>
        <p:nvSpPr>
          <p:cNvPr id="4" name="Текстов контейнер 3"/>
          <p:cNvSpPr>
            <a:spLocks noGrp="1"/>
          </p:cNvSpPr>
          <p:nvPr>
            <p:ph type="body" sz="half" idx="2"/>
          </p:nvPr>
        </p:nvSpPr>
        <p:spPr>
          <a:xfrm>
            <a:off x="381000" y="1312698"/>
            <a:ext cx="6341530" cy="5862802"/>
          </a:xfrm>
        </p:spPr>
        <p:txBody>
          <a:bodyPr>
            <a:normAutofit fontScale="25000" lnSpcReduction="20000"/>
          </a:bodyPr>
          <a:lstStyle/>
          <a:p>
            <a:endParaRPr lang="bg-BG" sz="2000" b="1" dirty="0" smtClean="0">
              <a:solidFill>
                <a:schemeClr val="accent1">
                  <a:lumMod val="75000"/>
                </a:schemeClr>
              </a:solidFill>
            </a:endParaRPr>
          </a:p>
          <a:p>
            <a:endParaRPr lang="bg-BG" sz="3200" b="1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bg-BG" sz="12800" b="1" dirty="0" smtClean="0">
                <a:solidFill>
                  <a:schemeClr val="accent1">
                    <a:lumMod val="75000"/>
                  </a:schemeClr>
                </a:solidFill>
              </a:rPr>
              <a:t>Взаимодействие </a:t>
            </a:r>
            <a:r>
              <a:rPr lang="bg-BG" sz="12800" b="1" dirty="0">
                <a:solidFill>
                  <a:schemeClr val="accent1">
                    <a:lumMod val="75000"/>
                  </a:schemeClr>
                </a:solidFill>
              </a:rPr>
              <a:t>с </a:t>
            </a:r>
            <a:r>
              <a:rPr lang="bg-BG" sz="12800" b="1" dirty="0" smtClean="0">
                <a:solidFill>
                  <a:schemeClr val="accent1">
                    <a:lumMod val="75000"/>
                  </a:schemeClr>
                </a:solidFill>
              </a:rPr>
              <a:t>родители:</a:t>
            </a:r>
            <a:endParaRPr lang="bg-BG" sz="12800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bg-BG" sz="2000" b="1" dirty="0">
                <a:solidFill>
                  <a:schemeClr val="accent1">
                    <a:lumMod val="75000"/>
                  </a:schemeClr>
                </a:solidFill>
              </a:rPr>
              <a:t> </a:t>
            </a:r>
            <a:endParaRPr lang="bg-BG" sz="2000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bg-BG" sz="5600" b="1" dirty="0" smtClean="0"/>
              <a:t>- </a:t>
            </a:r>
            <a:r>
              <a:rPr lang="bg-BG" sz="8000" dirty="0" smtClean="0"/>
              <a:t>Медиаторът </a:t>
            </a:r>
            <a:r>
              <a:rPr lang="bg-BG" sz="8000" dirty="0"/>
              <a:t>и</a:t>
            </a:r>
            <a:r>
              <a:rPr lang="bg-BG" sz="8000" dirty="0" smtClean="0"/>
              <a:t>нформира </a:t>
            </a:r>
            <a:r>
              <a:rPr lang="bg-BG" sz="8000" dirty="0"/>
              <a:t>родителите за участието на учениците в дистанционната форма на обучение, за направените отсъствия</a:t>
            </a:r>
            <a:r>
              <a:rPr lang="bg-BG" sz="8000" dirty="0" smtClean="0"/>
              <a:t>, за проблемно поведение на децата</a:t>
            </a:r>
            <a:r>
              <a:rPr lang="bg-BG" sz="8000" smtClean="0"/>
              <a:t>, както и </a:t>
            </a:r>
            <a:r>
              <a:rPr lang="bg-BG" sz="8000" dirty="0"/>
              <a:t>за попълването на документи от различен </a:t>
            </a:r>
            <a:r>
              <a:rPr lang="bg-BG" sz="8000" dirty="0" smtClean="0"/>
              <a:t>характер.</a:t>
            </a:r>
          </a:p>
          <a:p>
            <a:r>
              <a:rPr lang="bg-BG" sz="8000" dirty="0" smtClean="0"/>
              <a:t>- Сътрудничи </a:t>
            </a:r>
            <a:r>
              <a:rPr lang="bg-BG" sz="8000" dirty="0"/>
              <a:t>на класните </a:t>
            </a:r>
            <a:r>
              <a:rPr lang="bg-BG" sz="8000" dirty="0" smtClean="0"/>
              <a:t>ръководители</a:t>
            </a:r>
            <a:r>
              <a:rPr lang="bg-BG" sz="8000" dirty="0"/>
              <a:t> </a:t>
            </a:r>
            <a:r>
              <a:rPr lang="bg-BG" sz="8000" dirty="0" smtClean="0"/>
              <a:t>при организиране на родителски срещи.</a:t>
            </a:r>
            <a:endParaRPr lang="bg-BG" sz="8000" dirty="0"/>
          </a:p>
          <a:p>
            <a:r>
              <a:rPr lang="bg-BG" sz="8000" dirty="0" smtClean="0"/>
              <a:t>- Участва </a:t>
            </a:r>
            <a:r>
              <a:rPr lang="bg-BG" sz="8000" dirty="0"/>
              <a:t>в </a:t>
            </a:r>
            <a:r>
              <a:rPr lang="bg-BG" sz="8000" dirty="0" smtClean="0"/>
              <a:t>училищния екип по обхват и извършва </a:t>
            </a:r>
            <a:r>
              <a:rPr lang="bg-BG" sz="8000" dirty="0"/>
              <a:t>физически посещения на </a:t>
            </a:r>
            <a:r>
              <a:rPr lang="bg-BG" sz="8000" dirty="0" smtClean="0"/>
              <a:t>адрес.</a:t>
            </a:r>
          </a:p>
          <a:p>
            <a:r>
              <a:rPr lang="bg-BG" sz="8000" dirty="0" smtClean="0"/>
              <a:t>- Ежедневно, след първия учебен час, довежда в училище деца, които по сведение от класните ръководители отсъстват. </a:t>
            </a:r>
          </a:p>
          <a:p>
            <a:r>
              <a:rPr lang="bg-BG" sz="9600" dirty="0"/>
              <a:t> </a:t>
            </a:r>
          </a:p>
          <a:p>
            <a:r>
              <a:rPr lang="bg-BG" sz="3600" dirty="0"/>
              <a:t> </a:t>
            </a:r>
          </a:p>
          <a:p>
            <a:r>
              <a:rPr lang="bg-BG" sz="2500" dirty="0"/>
              <a:t> </a:t>
            </a:r>
          </a:p>
          <a:p>
            <a:endParaRPr lang="bg-BG" dirty="0"/>
          </a:p>
        </p:txBody>
      </p:sp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19112" y="245897"/>
            <a:ext cx="1194288" cy="1066800"/>
          </a:xfrm>
          <a:prstGeom prst="rect">
            <a:avLst/>
          </a:prstGeom>
          <a:noFill/>
        </p:spPr>
      </p:pic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4" cstate="print"/>
          <a:srcRect b="12131"/>
          <a:stretch>
            <a:fillRect/>
          </a:stretch>
        </p:blipFill>
        <p:spPr bwMode="auto">
          <a:xfrm>
            <a:off x="626534" y="228313"/>
            <a:ext cx="3132992" cy="1084384"/>
          </a:xfrm>
          <a:prstGeom prst="rect">
            <a:avLst/>
          </a:prstGeom>
          <a:noFill/>
        </p:spPr>
      </p:pic>
      <p:pic>
        <p:nvPicPr>
          <p:cNvPr id="8" name="Picture 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22530" y="228313"/>
            <a:ext cx="2680920" cy="101990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59033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539774" y="1262609"/>
            <a:ext cx="8596668" cy="1320800"/>
          </a:xfrm>
        </p:spPr>
        <p:txBody>
          <a:bodyPr>
            <a:noAutofit/>
          </a:bodyPr>
          <a:lstStyle/>
          <a:p>
            <a:pPr>
              <a:spcAft>
                <a:spcPts val="1000"/>
              </a:spcAft>
            </a:pPr>
            <a:r>
              <a:rPr lang="bg-BG" sz="1800" dirty="0" smtClean="0">
                <a:solidFill>
                  <a:srgbClr val="474747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bg-BG" sz="18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През октомври 2021 г. </a:t>
            </a:r>
            <a:r>
              <a:rPr lang="bg-BG" sz="18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</a:t>
            </a:r>
            <a:r>
              <a:rPr lang="bg-BG" sz="18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инистърът </a:t>
            </a:r>
            <a:r>
              <a:rPr lang="bg-BG" sz="18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 образованието и науката</a:t>
            </a:r>
            <a:r>
              <a:rPr lang="bg-BG" sz="1800" dirty="0">
                <a:solidFill>
                  <a:srgbClr val="474747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bg-BG" sz="18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академик </a:t>
            </a:r>
            <a:br>
              <a:rPr lang="bg-BG" sz="18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bg-BG" sz="18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Н. </a:t>
            </a:r>
            <a:r>
              <a:rPr lang="bg-BG" sz="18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Денков посети </a:t>
            </a:r>
            <a:r>
              <a:rPr lang="en-US" sz="18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IV</a:t>
            </a:r>
            <a:r>
              <a:rPr lang="bg-BG" sz="18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ОУ "Георги </a:t>
            </a:r>
            <a:r>
              <a:rPr lang="bg-BG" sz="18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С. </a:t>
            </a:r>
            <a:r>
              <a:rPr lang="bg-BG" sz="18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Раковски“ във връзка с изпълнение на дейностите по </a:t>
            </a:r>
            <a:r>
              <a:rPr lang="ru-RU" sz="1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Механизъм</a:t>
            </a:r>
            <a:r>
              <a:rPr lang="ru-RU" sz="1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за </a:t>
            </a:r>
            <a:r>
              <a:rPr lang="ru-RU" sz="1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съвместна</a:t>
            </a:r>
            <a:r>
              <a:rPr lang="ru-RU" sz="1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работа на </a:t>
            </a:r>
            <a:r>
              <a:rPr lang="ru-RU" sz="1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институциите</a:t>
            </a:r>
            <a:r>
              <a:rPr lang="ru-RU" sz="1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 </a:t>
            </a:r>
            <a:r>
              <a:rPr lang="ru-RU" sz="18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обхващане</a:t>
            </a:r>
            <a:r>
              <a:rPr lang="ru-RU" sz="1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1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задържане</a:t>
            </a:r>
            <a:r>
              <a:rPr lang="ru-RU" sz="1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1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образователната</a:t>
            </a:r>
            <a:r>
              <a:rPr lang="ru-RU" sz="1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система на </a:t>
            </a:r>
            <a:r>
              <a:rPr lang="ru-RU" sz="1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деца</a:t>
            </a:r>
            <a:r>
              <a:rPr lang="ru-RU" sz="1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ru-RU" sz="1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ученици</a:t>
            </a:r>
            <a:r>
              <a:rPr lang="ru-RU" sz="1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1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задължителна</a:t>
            </a:r>
            <a:r>
              <a:rPr lang="ru-RU" sz="1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предучилищна</a:t>
            </a:r>
            <a:r>
              <a:rPr lang="ru-RU" sz="1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ru-RU" sz="1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училищна</a:t>
            </a:r>
            <a:r>
              <a:rPr lang="ru-RU" sz="1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възраст</a:t>
            </a:r>
            <a:r>
              <a:rPr lang="ru-RU" sz="1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bg-BG" sz="18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bg-BG" sz="18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Разговаря с учителите, учениците и </a:t>
            </a:r>
            <a:r>
              <a:rPr lang="bg-BG" sz="18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bg-BG" sz="18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деца от квартала, които не посещават </a:t>
            </a:r>
            <a:r>
              <a:rPr lang="bg-BG" sz="18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училище.</a:t>
            </a:r>
            <a:r>
              <a:rPr lang="bg-BG" sz="18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bg-BG" sz="18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bg-BG" sz="18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bg-BG" sz="18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ru-RU" sz="1800" dirty="0" err="1" smtClean="0">
                <a:solidFill>
                  <a:srgbClr val="1D21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Дискутирани</a:t>
            </a:r>
            <a:r>
              <a:rPr lang="ru-RU" sz="1800" dirty="0" smtClean="0">
                <a:solidFill>
                  <a:srgbClr val="1D21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rgbClr val="1D21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бяха</a:t>
            </a:r>
            <a:r>
              <a:rPr lang="ru-RU" sz="1800" dirty="0">
                <a:solidFill>
                  <a:srgbClr val="1D21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rgbClr val="1D21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способите</a:t>
            </a:r>
            <a:r>
              <a:rPr lang="ru-RU" sz="1800" dirty="0">
                <a:solidFill>
                  <a:srgbClr val="1D21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за </a:t>
            </a:r>
            <a:r>
              <a:rPr lang="ru-RU" sz="1800" dirty="0" err="1">
                <a:solidFill>
                  <a:srgbClr val="1D21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мотивиране</a:t>
            </a:r>
            <a:r>
              <a:rPr lang="ru-RU" sz="1800" dirty="0">
                <a:solidFill>
                  <a:srgbClr val="1D21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1800" dirty="0" err="1">
                <a:solidFill>
                  <a:srgbClr val="1D21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подрастващите</a:t>
            </a:r>
            <a:r>
              <a:rPr lang="ru-RU" sz="1800" dirty="0">
                <a:solidFill>
                  <a:srgbClr val="1D21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да </a:t>
            </a:r>
            <a:r>
              <a:rPr lang="ru-RU" sz="1800" dirty="0" err="1">
                <a:solidFill>
                  <a:srgbClr val="1D21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придобиват</a:t>
            </a:r>
            <a:r>
              <a:rPr lang="ru-RU" sz="1800" dirty="0">
                <a:solidFill>
                  <a:srgbClr val="1D21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знания в </a:t>
            </a:r>
            <a:r>
              <a:rPr lang="ru-RU" sz="1800" dirty="0" err="1">
                <a:solidFill>
                  <a:srgbClr val="1D21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училищна</a:t>
            </a:r>
            <a:r>
              <a:rPr lang="ru-RU" sz="1800" dirty="0">
                <a:solidFill>
                  <a:srgbClr val="1D21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среда и </a:t>
            </a:r>
            <a:r>
              <a:rPr lang="ru-RU" sz="1800" dirty="0" err="1">
                <a:solidFill>
                  <a:srgbClr val="1D21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средствата</a:t>
            </a:r>
            <a:r>
              <a:rPr lang="ru-RU" sz="1800" dirty="0">
                <a:solidFill>
                  <a:srgbClr val="1D21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за </a:t>
            </a:r>
            <a:r>
              <a:rPr lang="ru-RU" sz="1800" dirty="0" err="1">
                <a:solidFill>
                  <a:srgbClr val="1D21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привличане</a:t>
            </a:r>
            <a:r>
              <a:rPr lang="ru-RU" sz="1800" dirty="0">
                <a:solidFill>
                  <a:srgbClr val="1D21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1800" dirty="0" err="1">
                <a:solidFill>
                  <a:srgbClr val="1D21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родителите</a:t>
            </a:r>
            <a:r>
              <a:rPr lang="ru-RU" sz="1800" dirty="0">
                <a:solidFill>
                  <a:srgbClr val="1D21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rgbClr val="1D21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към</a:t>
            </a:r>
            <a:r>
              <a:rPr lang="ru-RU" sz="1800" dirty="0">
                <a:solidFill>
                  <a:srgbClr val="1D21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rgbClr val="1D21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училищния</a:t>
            </a:r>
            <a:r>
              <a:rPr lang="ru-RU" sz="1800" dirty="0">
                <a:solidFill>
                  <a:srgbClr val="1D21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живот.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bg-BG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Контейнер за съдържание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1338" y="3853388"/>
            <a:ext cx="4211262" cy="2650561"/>
          </a:xfrm>
        </p:spPr>
      </p:pic>
      <p:sp>
        <p:nvSpPr>
          <p:cNvPr id="3" name="Контейнер за съдържание 2"/>
          <p:cNvSpPr>
            <a:spLocks noGrp="1"/>
          </p:cNvSpPr>
          <p:nvPr>
            <p:ph sz="quarter" idx="4"/>
          </p:nvPr>
        </p:nvSpPr>
        <p:spPr>
          <a:xfrm>
            <a:off x="5641491" y="7937499"/>
            <a:ext cx="1991209" cy="588631"/>
          </a:xfrm>
        </p:spPr>
        <p:txBody>
          <a:bodyPr/>
          <a:lstStyle/>
          <a:p>
            <a:endParaRPr lang="bg-BG" dirty="0"/>
          </a:p>
        </p:txBody>
      </p:sp>
      <p:pic>
        <p:nvPicPr>
          <p:cNvPr id="4" name="Картина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8361" y="3853388"/>
            <a:ext cx="3852225" cy="2650561"/>
          </a:xfrm>
          <a:prstGeom prst="rect">
            <a:avLst/>
          </a:prstGeom>
        </p:spPr>
      </p:pic>
      <p:pic>
        <p:nvPicPr>
          <p:cNvPr id="5" name="Картина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979226" y="3853388"/>
            <a:ext cx="3653473" cy="2650561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 noChangeArrowheads="1"/>
          </p:cNvPicPr>
          <p:nvPr/>
        </p:nvPicPr>
        <p:blipFill>
          <a:blip r:embed="rId5" cstate="print"/>
          <a:srcRect b="12131"/>
          <a:stretch>
            <a:fillRect/>
          </a:stretch>
        </p:blipFill>
        <p:spPr bwMode="auto">
          <a:xfrm>
            <a:off x="664634" y="228313"/>
            <a:ext cx="3132992" cy="1084384"/>
          </a:xfrm>
          <a:prstGeom prst="rect">
            <a:avLst/>
          </a:prstGeom>
          <a:noFill/>
        </p:spPr>
      </p:pic>
      <p:pic>
        <p:nvPicPr>
          <p:cNvPr id="9" name="Picture 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091190" y="232422"/>
            <a:ext cx="1194288" cy="1066800"/>
          </a:xfrm>
          <a:prstGeom prst="rect">
            <a:avLst/>
          </a:prstGeom>
          <a:noFill/>
        </p:spPr>
      </p:pic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773330" y="153090"/>
            <a:ext cx="2680920" cy="101990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35942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733824" y="1202499"/>
            <a:ext cx="8596668" cy="1999482"/>
          </a:xfrm>
        </p:spPr>
        <p:txBody>
          <a:bodyPr>
            <a:noAutofit/>
          </a:bodyPr>
          <a:lstStyle/>
          <a:p>
            <a:r>
              <a:rPr lang="ru-RU" sz="1800" dirty="0" smtClean="0">
                <a:solidFill>
                  <a:srgbClr val="2121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2000" dirty="0" err="1" smtClean="0">
                <a:solidFill>
                  <a:srgbClr val="2121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Министърът</a:t>
            </a:r>
            <a:r>
              <a:rPr lang="ru-RU" sz="2000" dirty="0" smtClean="0">
                <a:solidFill>
                  <a:srgbClr val="2121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bg-BG" sz="20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се срещна с родителите на три от най – често отсъстващи деца, ученици </a:t>
            </a:r>
            <a:r>
              <a:rPr lang="ru-RU" sz="2000" dirty="0" smtClean="0">
                <a:solidFill>
                  <a:srgbClr val="2121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4, 6 и 7 </a:t>
            </a:r>
            <a:r>
              <a:rPr lang="ru-RU" sz="2000" dirty="0" err="1">
                <a:solidFill>
                  <a:srgbClr val="2121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клас</a:t>
            </a:r>
            <a:r>
              <a:rPr lang="ru-RU" sz="2000" dirty="0" smtClean="0">
                <a:solidFill>
                  <a:srgbClr val="2121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Той </a:t>
            </a:r>
            <a:r>
              <a:rPr lang="ru-RU" sz="2000" dirty="0" err="1" smtClean="0">
                <a:solidFill>
                  <a:srgbClr val="2121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разговаря</a:t>
            </a:r>
            <a:r>
              <a:rPr lang="ru-RU" sz="2000" dirty="0" smtClean="0">
                <a:solidFill>
                  <a:srgbClr val="2121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 </a:t>
            </a:r>
            <a:r>
              <a:rPr lang="ru-RU" sz="2000" dirty="0" err="1" smtClean="0">
                <a:solidFill>
                  <a:srgbClr val="2121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бащата</a:t>
            </a:r>
            <a:r>
              <a:rPr lang="ru-RU" sz="2000" dirty="0" smtClean="0">
                <a:solidFill>
                  <a:srgbClr val="2121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2000" dirty="0" err="1" smtClean="0">
                <a:solidFill>
                  <a:srgbClr val="2121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децата</a:t>
            </a:r>
            <a:r>
              <a:rPr lang="ru-RU" sz="2000" dirty="0">
                <a:solidFill>
                  <a:srgbClr val="2121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2000" dirty="0" smtClean="0">
                <a:solidFill>
                  <a:srgbClr val="2121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solidFill>
                  <a:srgbClr val="2121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err="1" smtClean="0">
                <a:solidFill>
                  <a:srgbClr val="2121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Обеща</a:t>
            </a:r>
            <a:r>
              <a:rPr lang="ru-RU" sz="2000" dirty="0" smtClean="0">
                <a:solidFill>
                  <a:srgbClr val="2121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solidFill>
                  <a:srgbClr val="2121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със</a:t>
            </a:r>
            <a:r>
              <a:rPr lang="ru-RU" sz="2000" dirty="0" smtClean="0">
                <a:solidFill>
                  <a:srgbClr val="2121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solidFill>
                  <a:srgbClr val="2121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собствени</a:t>
            </a:r>
            <a:r>
              <a:rPr lang="ru-RU" sz="2000" dirty="0" smtClean="0">
                <a:solidFill>
                  <a:srgbClr val="2121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средства да им </a:t>
            </a:r>
            <a:r>
              <a:rPr lang="ru-RU" sz="2000" dirty="0" err="1" smtClean="0">
                <a:solidFill>
                  <a:srgbClr val="2121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предостави</a:t>
            </a:r>
            <a:r>
              <a:rPr lang="ru-RU" sz="2000" dirty="0" smtClean="0">
                <a:solidFill>
                  <a:srgbClr val="2121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нови </a:t>
            </a:r>
            <a:r>
              <a:rPr lang="ru-RU" sz="2000" dirty="0" err="1" smtClean="0">
                <a:solidFill>
                  <a:srgbClr val="2121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раници</a:t>
            </a:r>
            <a:r>
              <a:rPr lang="ru-RU" sz="2000" dirty="0" smtClean="0">
                <a:solidFill>
                  <a:srgbClr val="2121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 ученически пособия. </a:t>
            </a:r>
            <a:r>
              <a:rPr lang="ru-RU" sz="2000" dirty="0" err="1" smtClean="0">
                <a:solidFill>
                  <a:srgbClr val="2121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Неотлъчно</a:t>
            </a:r>
            <a:r>
              <a:rPr lang="ru-RU" sz="2000" dirty="0" smtClean="0">
                <a:solidFill>
                  <a:srgbClr val="2121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до </a:t>
            </a:r>
            <a:r>
              <a:rPr lang="ru-RU" sz="2000" dirty="0" err="1" smtClean="0">
                <a:solidFill>
                  <a:srgbClr val="2121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Министъра</a:t>
            </a:r>
            <a:r>
              <a:rPr lang="ru-RU" sz="2000" dirty="0" smtClean="0">
                <a:solidFill>
                  <a:srgbClr val="2121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ru-RU" sz="2000" dirty="0" err="1" smtClean="0">
                <a:solidFill>
                  <a:srgbClr val="2121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представителите</a:t>
            </a:r>
            <a:r>
              <a:rPr lang="ru-RU" sz="2000" dirty="0" smtClean="0">
                <a:solidFill>
                  <a:srgbClr val="2121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2000" dirty="0" err="1" smtClean="0">
                <a:solidFill>
                  <a:srgbClr val="2121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Пресцентъра</a:t>
            </a:r>
            <a:r>
              <a:rPr lang="ru-RU" sz="2000" dirty="0" smtClean="0">
                <a:solidFill>
                  <a:srgbClr val="2121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МОН </a:t>
            </a:r>
            <a:r>
              <a:rPr lang="ru-RU" sz="2000" dirty="0" err="1" smtClean="0">
                <a:solidFill>
                  <a:srgbClr val="2121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</a:t>
            </a:r>
            <a:r>
              <a:rPr lang="ru-RU" sz="2000" dirty="0" smtClean="0">
                <a:solidFill>
                  <a:srgbClr val="2121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ru-RU" sz="2000" dirty="0" err="1" smtClean="0">
                <a:solidFill>
                  <a:srgbClr val="2121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нашият</a:t>
            </a:r>
            <a:r>
              <a:rPr lang="ru-RU" sz="2000" dirty="0" smtClean="0">
                <a:solidFill>
                  <a:srgbClr val="2121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образователен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медиатор.</a:t>
            </a:r>
            <a:endParaRPr lang="bg-BG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Текстов контейнер 2"/>
          <p:cNvSpPr>
            <a:spLocks noGrp="1"/>
          </p:cNvSpPr>
          <p:nvPr>
            <p:ph type="body" idx="1"/>
          </p:nvPr>
        </p:nvSpPr>
        <p:spPr>
          <a:xfrm flipV="1">
            <a:off x="675745" y="3044977"/>
            <a:ext cx="4185623" cy="45719"/>
          </a:xfrm>
        </p:spPr>
        <p:txBody>
          <a:bodyPr/>
          <a:lstStyle/>
          <a:p>
            <a:endParaRPr lang="bg-BG" dirty="0"/>
          </a:p>
        </p:txBody>
      </p:sp>
      <p:pic>
        <p:nvPicPr>
          <p:cNvPr id="7" name="Контейнер за съдържание 6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5438584" y="2857087"/>
            <a:ext cx="4847025" cy="3587933"/>
          </a:xfrm>
          <a:prstGeom prst="rect">
            <a:avLst/>
          </a:prstGeom>
        </p:spPr>
      </p:pic>
      <p:sp>
        <p:nvSpPr>
          <p:cNvPr id="5" name="Текстов контейнер 4"/>
          <p:cNvSpPr>
            <a:spLocks noGrp="1"/>
          </p:cNvSpPr>
          <p:nvPr>
            <p:ph type="body" sz="quarter" idx="3"/>
          </p:nvPr>
        </p:nvSpPr>
        <p:spPr>
          <a:xfrm flipV="1">
            <a:off x="5088383" y="3100667"/>
            <a:ext cx="4185618" cy="45719"/>
          </a:xfrm>
        </p:spPr>
        <p:txBody>
          <a:bodyPr/>
          <a:lstStyle/>
          <a:p>
            <a:endParaRPr lang="bg-BG" dirty="0"/>
          </a:p>
        </p:txBody>
      </p:sp>
      <p:pic>
        <p:nvPicPr>
          <p:cNvPr id="8" name="Контейнер за съдържание 7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737018" y="3101272"/>
            <a:ext cx="4127544" cy="328535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4" cstate="print"/>
          <a:srcRect b="12131"/>
          <a:stretch>
            <a:fillRect/>
          </a:stretch>
        </p:blipFill>
        <p:spPr bwMode="auto">
          <a:xfrm>
            <a:off x="664634" y="228313"/>
            <a:ext cx="3132992" cy="1084384"/>
          </a:xfrm>
          <a:prstGeom prst="rect">
            <a:avLst/>
          </a:prstGeom>
          <a:noFill/>
        </p:spPr>
      </p:pic>
      <p:pic>
        <p:nvPicPr>
          <p:cNvPr id="10" name="Picture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91239" y="255868"/>
            <a:ext cx="1194288" cy="1066800"/>
          </a:xfrm>
          <a:prstGeom prst="rect">
            <a:avLst/>
          </a:prstGeom>
          <a:noFill/>
        </p:spPr>
      </p:pic>
      <p:pic>
        <p:nvPicPr>
          <p:cNvPr id="11" name="Picture 9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798730" y="279315"/>
            <a:ext cx="2680920" cy="101990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52767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Контейнер за съдържание 4"/>
          <p:cNvSpPr>
            <a:spLocks noGrp="1"/>
          </p:cNvSpPr>
          <p:nvPr>
            <p:ph idx="1"/>
          </p:nvPr>
        </p:nvSpPr>
        <p:spPr>
          <a:xfrm>
            <a:off x="677334" y="1977507"/>
            <a:ext cx="8596668" cy="388077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bg-BG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Дейността на образователния медиатор </a:t>
            </a:r>
          </a:p>
          <a:p>
            <a:pPr marL="0" indent="0" algn="ctr">
              <a:buNone/>
            </a:pPr>
            <a:r>
              <a:rPr lang="bg-BG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bg-BG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IV </a:t>
            </a:r>
            <a:r>
              <a:rPr lang="bg-BG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ОУ „Георги С. Раковски“ – Берковица </a:t>
            </a:r>
            <a:endParaRPr lang="bg-BG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2" descr="C:\Users\User5205\Desktop\DSC0277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18168" y="2935295"/>
            <a:ext cx="5715000" cy="3617905"/>
          </a:xfrm>
          <a:prstGeom prst="rect">
            <a:avLst/>
          </a:prstGeom>
          <a:noFill/>
        </p:spPr>
      </p:pic>
      <p:sp>
        <p:nvSpPr>
          <p:cNvPr id="7" name="Правоъгълник 6"/>
          <p:cNvSpPr/>
          <p:nvPr/>
        </p:nvSpPr>
        <p:spPr>
          <a:xfrm>
            <a:off x="2413000" y="311847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bg-BG" sz="2000" b="1" u="sng" dirty="0">
                <a:solidFill>
                  <a:prstClr val="black"/>
                </a:solidFill>
                <a:latin typeface="Comic Sans MS" pitchFamily="66" charset="0"/>
                <a:ea typeface="Comic Sans MS" pitchFamily="66" charset="0"/>
                <a:cs typeface="Comic Sans MS" pitchFamily="66" charset="0"/>
              </a:rPr>
              <a:t>ІV ОУ „Георги Сава Раковски” гр. Берковица</a:t>
            </a:r>
            <a:endParaRPr lang="bg-BG" sz="1600" dirty="0">
              <a:solidFill>
                <a:prstClr val="black"/>
              </a:solidFill>
              <a:latin typeface="Comic Sans MS" pitchFamily="66" charset="0"/>
              <a:cs typeface="Arial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bg-BG" sz="1600" dirty="0">
                <a:solidFill>
                  <a:prstClr val="black"/>
                </a:solidFill>
                <a:latin typeface="Calibri" pitchFamily="34" charset="0"/>
                <a:ea typeface="Comic Sans MS" pitchFamily="66" charset="0"/>
                <a:cs typeface="Comic Sans MS" pitchFamily="66" charset="0"/>
              </a:rPr>
              <a:t>ул. „Първи май” </a:t>
            </a:r>
            <a:r>
              <a:rPr lang="bg-BG" sz="1600" dirty="0">
                <a:solidFill>
                  <a:prstClr val="black"/>
                </a:solidFill>
                <a:latin typeface="Calibri" pitchFamily="34" charset="0"/>
                <a:ea typeface="Segoe UI Symbol" pitchFamily="34" charset="0"/>
                <a:cs typeface="Segoe UI Symbol" pitchFamily="34" charset="0"/>
              </a:rPr>
              <a:t>№</a:t>
            </a:r>
            <a:r>
              <a:rPr lang="bg-BG" sz="1600" dirty="0">
                <a:solidFill>
                  <a:prstClr val="black"/>
                </a:solidFill>
                <a:latin typeface="Calibri" pitchFamily="34" charset="0"/>
                <a:ea typeface="Comic Sans MS" pitchFamily="66" charset="0"/>
                <a:cs typeface="Comic Sans MS" pitchFamily="66" charset="0"/>
              </a:rPr>
              <a:t>38; тел: 0887264449; е-</a:t>
            </a:r>
            <a:r>
              <a:rPr lang="bg-BG" sz="1600" dirty="0" err="1">
                <a:solidFill>
                  <a:prstClr val="black"/>
                </a:solidFill>
                <a:latin typeface="Calibri" pitchFamily="34" charset="0"/>
                <a:ea typeface="Comic Sans MS" pitchFamily="66" charset="0"/>
                <a:cs typeface="Comic Sans MS" pitchFamily="66" charset="0"/>
              </a:rPr>
              <a:t>mail</a:t>
            </a:r>
            <a:r>
              <a:rPr lang="bg-BG" sz="1600" dirty="0">
                <a:solidFill>
                  <a:prstClr val="black"/>
                </a:solidFill>
                <a:latin typeface="Calibri" pitchFamily="34" charset="0"/>
                <a:ea typeface="Comic Sans MS" pitchFamily="66" charset="0"/>
                <a:cs typeface="Comic Sans MS" pitchFamily="66" charset="0"/>
              </a:rPr>
              <a:t>: iv_oy_berk@abv.bg</a:t>
            </a:r>
            <a:endParaRPr lang="bg-BG" sz="24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Картина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8384" y="311847"/>
            <a:ext cx="873561" cy="890954"/>
          </a:xfrm>
          <a:prstGeom prst="rect">
            <a:avLst/>
          </a:prstGeom>
          <a:noFill/>
        </p:spPr>
      </p:pic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4" cstate="print"/>
          <a:srcRect b="12131"/>
          <a:stretch>
            <a:fillRect/>
          </a:stretch>
        </p:blipFill>
        <p:spPr bwMode="auto">
          <a:xfrm>
            <a:off x="677334" y="1086553"/>
            <a:ext cx="3132992" cy="829413"/>
          </a:xfrm>
          <a:prstGeom prst="rect">
            <a:avLst/>
          </a:prstGeom>
          <a:noFill/>
        </p:spPr>
      </p:pic>
      <p:pic>
        <p:nvPicPr>
          <p:cNvPr id="10" name="Picture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91376" y="1093789"/>
            <a:ext cx="1194288" cy="822177"/>
          </a:xfrm>
          <a:prstGeom prst="rect">
            <a:avLst/>
          </a:prstGeom>
          <a:noFill/>
        </p:spPr>
      </p:pic>
      <p:pic>
        <p:nvPicPr>
          <p:cNvPr id="11" name="Picture 9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593082" y="1078163"/>
            <a:ext cx="2680920" cy="83780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95771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790049" y="840182"/>
            <a:ext cx="8596668" cy="1650971"/>
          </a:xfrm>
        </p:spPr>
        <p:txBody>
          <a:bodyPr>
            <a:noAutofit/>
          </a:bodyPr>
          <a:lstStyle/>
          <a:p>
            <a:pPr>
              <a:spcAft>
                <a:spcPts val="1000"/>
              </a:spcAft>
            </a:pPr>
            <a:r>
              <a:rPr lang="bg-BG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bg-BG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bg-BG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bg-BG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bg-BG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Две от децата започнаха да посещават редовно часовете и получиха обещаните от Министъра раници. Образователният медиатор продължи да осъществява връзка с родителите за редовното присъствие на децата в училище.</a:t>
            </a:r>
            <a:endParaRPr lang="bg-BG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Текстов контейнер 2"/>
          <p:cNvSpPr>
            <a:spLocks noGrp="1"/>
          </p:cNvSpPr>
          <p:nvPr>
            <p:ph type="body" idx="1"/>
          </p:nvPr>
        </p:nvSpPr>
        <p:spPr>
          <a:xfrm flipV="1">
            <a:off x="790049" y="3458923"/>
            <a:ext cx="4185623" cy="45719"/>
          </a:xfrm>
        </p:spPr>
        <p:txBody>
          <a:bodyPr/>
          <a:lstStyle/>
          <a:p>
            <a:endParaRPr lang="bg-BG" dirty="0"/>
          </a:p>
        </p:txBody>
      </p:sp>
      <p:sp>
        <p:nvSpPr>
          <p:cNvPr id="5" name="Текстов контейнер 4"/>
          <p:cNvSpPr>
            <a:spLocks noGrp="1"/>
          </p:cNvSpPr>
          <p:nvPr>
            <p:ph type="body" sz="quarter" idx="3"/>
          </p:nvPr>
        </p:nvSpPr>
        <p:spPr>
          <a:xfrm rot="10998326">
            <a:off x="5555687" y="3053403"/>
            <a:ext cx="4185618" cy="45719"/>
          </a:xfrm>
        </p:spPr>
        <p:txBody>
          <a:bodyPr/>
          <a:lstStyle/>
          <a:p>
            <a:endParaRPr lang="bg-BG" dirty="0"/>
          </a:p>
        </p:txBody>
      </p:sp>
      <p:pic>
        <p:nvPicPr>
          <p:cNvPr id="6" name="Контейнер за съдържание 5"/>
          <p:cNvPicPr>
            <a:picLocks noGrp="1" noChangeAspect="1"/>
          </p:cNvPicPr>
          <p:nvPr>
            <p:ph sz="quarter" idx="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047" y="2721851"/>
            <a:ext cx="3493713" cy="4093925"/>
          </a:xfrm>
        </p:spPr>
      </p:pic>
      <p:pic>
        <p:nvPicPr>
          <p:cNvPr id="9" name="Картина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4451" y="2514600"/>
            <a:ext cx="3511449" cy="4181656"/>
          </a:xfrm>
          <a:prstGeom prst="rect">
            <a:avLst/>
          </a:prstGeom>
        </p:spPr>
      </p:pic>
      <p:sp>
        <p:nvSpPr>
          <p:cNvPr id="10" name="Контейнер за съдържание 9"/>
          <p:cNvSpPr>
            <a:spLocks noGrp="1"/>
          </p:cNvSpPr>
          <p:nvPr>
            <p:ph sz="half" idx="2"/>
          </p:nvPr>
        </p:nvSpPr>
        <p:spPr>
          <a:xfrm>
            <a:off x="10645245" y="-2317355"/>
            <a:ext cx="3527955" cy="3304117"/>
          </a:xfrm>
        </p:spPr>
        <p:txBody>
          <a:bodyPr/>
          <a:lstStyle/>
          <a:p>
            <a:endParaRPr lang="bg-BG" dirty="0"/>
          </a:p>
        </p:txBody>
      </p:sp>
      <p:pic>
        <p:nvPicPr>
          <p:cNvPr id="8" name="Picture 8"/>
          <p:cNvPicPr>
            <a:picLocks noChangeAspect="1" noChangeArrowheads="1"/>
          </p:cNvPicPr>
          <p:nvPr/>
        </p:nvPicPr>
        <p:blipFill>
          <a:blip r:embed="rId4" cstate="print"/>
          <a:srcRect b="12131"/>
          <a:stretch>
            <a:fillRect/>
          </a:stretch>
        </p:blipFill>
        <p:spPr bwMode="auto">
          <a:xfrm>
            <a:off x="1074047" y="214838"/>
            <a:ext cx="3132992" cy="1084384"/>
          </a:xfrm>
          <a:prstGeom prst="rect">
            <a:avLst/>
          </a:prstGeom>
          <a:noFill/>
        </p:spPr>
      </p:pic>
      <p:pic>
        <p:nvPicPr>
          <p:cNvPr id="11" name="Picture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91239" y="255868"/>
            <a:ext cx="1194288" cy="1066800"/>
          </a:xfrm>
          <a:prstGeom prst="rect">
            <a:avLst/>
          </a:prstGeom>
          <a:noFill/>
        </p:spPr>
      </p:pic>
      <p:pic>
        <p:nvPicPr>
          <p:cNvPr id="12" name="Picture 9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798730" y="279315"/>
            <a:ext cx="2680920" cy="101990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12925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675745" y="215738"/>
            <a:ext cx="8598257" cy="1320800"/>
          </a:xfrm>
        </p:spPr>
        <p:txBody>
          <a:bodyPr/>
          <a:lstStyle/>
          <a:p>
            <a:endParaRPr lang="bg-BG" dirty="0"/>
          </a:p>
        </p:txBody>
      </p:sp>
      <p:sp>
        <p:nvSpPr>
          <p:cNvPr id="3" name="Текстов контейнер 2"/>
          <p:cNvSpPr>
            <a:spLocks noGrp="1"/>
          </p:cNvSpPr>
          <p:nvPr>
            <p:ph type="body" idx="1"/>
          </p:nvPr>
        </p:nvSpPr>
        <p:spPr>
          <a:xfrm>
            <a:off x="675745" y="1655199"/>
            <a:ext cx="8829067" cy="1101222"/>
          </a:xfrm>
        </p:spPr>
        <p:txBody>
          <a:bodyPr/>
          <a:lstStyle/>
          <a:p>
            <a:endParaRPr lang="bg-BG" dirty="0" smtClean="0"/>
          </a:p>
          <a:p>
            <a:endParaRPr lang="bg-BG" dirty="0"/>
          </a:p>
          <a:p>
            <a:endParaRPr lang="bg-BG" sz="2000" dirty="0" smtClean="0"/>
          </a:p>
          <a:p>
            <a:r>
              <a:rPr lang="bg-BG" sz="2000" dirty="0" smtClean="0"/>
              <a:t>Образователният медиатор присъства при отбелязването на празници, тържества, чествания, като така допринася за спокойствието</a:t>
            </a:r>
            <a:r>
              <a:rPr lang="bg-BG" sz="2000" dirty="0"/>
              <a:t> на родителите</a:t>
            </a:r>
            <a:r>
              <a:rPr lang="bg-BG" sz="2000" dirty="0" smtClean="0"/>
              <a:t> и увереността на децата при тези изяви.</a:t>
            </a:r>
            <a:endParaRPr lang="bg-BG" sz="2000" dirty="0"/>
          </a:p>
        </p:txBody>
      </p:sp>
      <p:sp>
        <p:nvSpPr>
          <p:cNvPr id="5" name="Текстов контейнер 4"/>
          <p:cNvSpPr>
            <a:spLocks noGrp="1"/>
          </p:cNvSpPr>
          <p:nvPr>
            <p:ph type="body" sz="quarter" idx="3"/>
          </p:nvPr>
        </p:nvSpPr>
        <p:spPr>
          <a:xfrm>
            <a:off x="5319194" y="4279025"/>
            <a:ext cx="4185618" cy="45719"/>
          </a:xfrm>
        </p:spPr>
        <p:txBody>
          <a:bodyPr/>
          <a:lstStyle/>
          <a:p>
            <a:endParaRPr lang="bg-BG" dirty="0"/>
          </a:p>
        </p:txBody>
      </p:sp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2" cstate="print"/>
          <a:srcRect b="12131"/>
          <a:stretch>
            <a:fillRect/>
          </a:stretch>
        </p:blipFill>
        <p:spPr bwMode="auto">
          <a:xfrm>
            <a:off x="833695" y="317924"/>
            <a:ext cx="3132992" cy="1084384"/>
          </a:xfrm>
          <a:prstGeom prst="rect">
            <a:avLst/>
          </a:prstGeom>
          <a:noFill/>
        </p:spPr>
      </p:pic>
      <p:pic>
        <p:nvPicPr>
          <p:cNvPr id="8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78524" y="334399"/>
            <a:ext cx="1194288" cy="1066800"/>
          </a:xfrm>
          <a:prstGeom prst="rect">
            <a:avLst/>
          </a:prstGeom>
          <a:noFill/>
        </p:spPr>
      </p:pic>
      <p:pic>
        <p:nvPicPr>
          <p:cNvPr id="9" name="Picture 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31325" y="305224"/>
            <a:ext cx="2680920" cy="1019907"/>
          </a:xfrm>
          <a:prstGeom prst="rect">
            <a:avLst/>
          </a:prstGeom>
          <a:noFill/>
        </p:spPr>
      </p:pic>
      <p:pic>
        <p:nvPicPr>
          <p:cNvPr id="10" name="Контейнер за съдържание 8"/>
          <p:cNvPicPr>
            <a:picLocks noGrp="1" noChangeAspect="1"/>
          </p:cNvPicPr>
          <p:nvPr>
            <p:ph sz="half" idx="2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2756421"/>
            <a:ext cx="3568248" cy="3822179"/>
          </a:xfrm>
        </p:spPr>
      </p:pic>
      <p:pic>
        <p:nvPicPr>
          <p:cNvPr id="11" name="Контейнер за съдържание 9"/>
          <p:cNvPicPr>
            <a:picLocks noGrp="1" noChangeAspect="1"/>
          </p:cNvPicPr>
          <p:nvPr>
            <p:ph sz="quarter" idx="4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0253" y="2766845"/>
            <a:ext cx="3776454" cy="3832603"/>
          </a:xfrm>
        </p:spPr>
      </p:pic>
      <p:pic>
        <p:nvPicPr>
          <p:cNvPr id="12" name="Контейнер за съдържание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8007" y="2777269"/>
            <a:ext cx="3518600" cy="3822179"/>
          </a:xfrm>
          <a:prstGeom prst="rect">
            <a:avLst/>
          </a:prstGeom>
        </p:spPr>
      </p:pic>
      <p:sp>
        <p:nvSpPr>
          <p:cNvPr id="13" name="Правоъгълник 12"/>
          <p:cNvSpPr/>
          <p:nvPr/>
        </p:nvSpPr>
        <p:spPr>
          <a:xfrm>
            <a:off x="5190944" y="3244334"/>
            <a:ext cx="18101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bg-BG" dirty="0"/>
              <a:t>на родителите </a:t>
            </a:r>
          </a:p>
        </p:txBody>
      </p:sp>
    </p:spTree>
    <p:extLst>
      <p:ext uri="{BB962C8B-B14F-4D97-AF65-F5344CB8AC3E}">
        <p14:creationId xmlns:p14="http://schemas.microsoft.com/office/powerpoint/2010/main" val="2453090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3" name="Текстов контейнер 2"/>
          <p:cNvSpPr>
            <a:spLocks noGrp="1"/>
          </p:cNvSpPr>
          <p:nvPr>
            <p:ph type="body" idx="1"/>
          </p:nvPr>
        </p:nvSpPr>
        <p:spPr>
          <a:xfrm>
            <a:off x="675745" y="1930400"/>
            <a:ext cx="4185623" cy="806845"/>
          </a:xfrm>
        </p:spPr>
        <p:txBody>
          <a:bodyPr/>
          <a:lstStyle/>
          <a:p>
            <a:endParaRPr lang="bg-BG" sz="2800" dirty="0" smtClean="0"/>
          </a:p>
          <a:p>
            <a:r>
              <a:rPr lang="bg-BG" sz="2800" b="1" dirty="0" smtClean="0"/>
              <a:t>Участие в училищния живот</a:t>
            </a:r>
            <a:endParaRPr lang="bg-BG" sz="2800" b="1" dirty="0"/>
          </a:p>
        </p:txBody>
      </p:sp>
      <p:pic>
        <p:nvPicPr>
          <p:cNvPr id="10" name="Контейнер за съдържание 9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" y="2782963"/>
            <a:ext cx="3937000" cy="3668637"/>
          </a:xfrm>
        </p:spPr>
      </p:pic>
      <p:sp>
        <p:nvSpPr>
          <p:cNvPr id="5" name="Текстов контейнер 4"/>
          <p:cNvSpPr>
            <a:spLocks noGrp="1"/>
          </p:cNvSpPr>
          <p:nvPr>
            <p:ph type="body" sz="quarter" idx="3"/>
          </p:nvPr>
        </p:nvSpPr>
        <p:spPr>
          <a:xfrm flipV="1">
            <a:off x="5147161" y="2737244"/>
            <a:ext cx="4126839" cy="45719"/>
          </a:xfrm>
        </p:spPr>
        <p:txBody>
          <a:bodyPr/>
          <a:lstStyle/>
          <a:p>
            <a:endParaRPr lang="bg-BG" dirty="0"/>
          </a:p>
        </p:txBody>
      </p:sp>
      <p:pic>
        <p:nvPicPr>
          <p:cNvPr id="11" name="Контейнер за съдържание 10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2195" y="2333822"/>
            <a:ext cx="3546705" cy="3812978"/>
          </a:xfrm>
        </p:spPr>
      </p:pic>
      <p:pic>
        <p:nvPicPr>
          <p:cNvPr id="7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61368" y="678915"/>
            <a:ext cx="1194288" cy="1066800"/>
          </a:xfrm>
          <a:prstGeom prst="rect">
            <a:avLst/>
          </a:prstGeom>
          <a:noFill/>
        </p:spPr>
      </p:pic>
      <p:pic>
        <p:nvPicPr>
          <p:cNvPr id="8" name="Picture 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90225" y="609599"/>
            <a:ext cx="2680920" cy="1019907"/>
          </a:xfrm>
          <a:prstGeom prst="rect">
            <a:avLst/>
          </a:prstGeom>
          <a:noFill/>
        </p:spPr>
      </p:pic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6" cstate="print"/>
          <a:srcRect b="12131"/>
          <a:stretch>
            <a:fillRect/>
          </a:stretch>
        </p:blipFill>
        <p:spPr bwMode="auto">
          <a:xfrm>
            <a:off x="675745" y="609600"/>
            <a:ext cx="3132992" cy="1084384"/>
          </a:xfrm>
          <a:prstGeom prst="rect">
            <a:avLst/>
          </a:prstGeom>
          <a:noFill/>
        </p:spPr>
      </p:pic>
      <p:pic>
        <p:nvPicPr>
          <p:cNvPr id="12" name="Картина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9795" y="2044700"/>
            <a:ext cx="3998482" cy="392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0161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614703" y="1102289"/>
            <a:ext cx="8596668" cy="1153787"/>
          </a:xfrm>
        </p:spPr>
        <p:txBody>
          <a:bodyPr>
            <a:normAutofit/>
          </a:bodyPr>
          <a:lstStyle/>
          <a:p>
            <a:r>
              <a:rPr lang="bg-BG" sz="2800" dirty="0" smtClean="0"/>
              <a:t>Мотото на нашия </a:t>
            </a:r>
            <a:r>
              <a:rPr lang="bg-BG" sz="2800" dirty="0" err="1" smtClean="0"/>
              <a:t>медиатор</a:t>
            </a:r>
            <a:r>
              <a:rPr lang="bg-BG" sz="2800" dirty="0" smtClean="0"/>
              <a:t/>
            </a:r>
            <a:br>
              <a:rPr lang="bg-BG" sz="2800" dirty="0" smtClean="0"/>
            </a:br>
            <a:r>
              <a:rPr lang="bg-BG" sz="2800" dirty="0" smtClean="0">
                <a:solidFill>
                  <a:schemeClr val="tx1"/>
                </a:solidFill>
              </a:rPr>
              <a:t>“Добрата дума – </a:t>
            </a:r>
            <a:r>
              <a:rPr lang="bg-BG" sz="2800" smtClean="0">
                <a:solidFill>
                  <a:schemeClr val="tx1"/>
                </a:solidFill>
              </a:rPr>
              <a:t>железни врати </a:t>
            </a:r>
            <a:r>
              <a:rPr lang="bg-BG" sz="2800" dirty="0" smtClean="0">
                <a:solidFill>
                  <a:schemeClr val="tx1"/>
                </a:solidFill>
              </a:rPr>
              <a:t>отваря”</a:t>
            </a:r>
            <a:endParaRPr lang="bg-BG" sz="2800" dirty="0">
              <a:solidFill>
                <a:schemeClr val="tx1"/>
              </a:solidFill>
            </a:endParaRPr>
          </a:p>
        </p:txBody>
      </p:sp>
      <p:sp>
        <p:nvSpPr>
          <p:cNvPr id="3" name="Текстов контейне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4" name="Контейнер за съдържани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5" name="Текстов контейнер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Контейнер за съдържание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bg-BG" dirty="0"/>
          </a:p>
        </p:txBody>
      </p:sp>
      <p:pic>
        <p:nvPicPr>
          <p:cNvPr id="43010" name="Picture 2" descr="Няма налично описание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0643" y="2088614"/>
            <a:ext cx="3407634" cy="4193189"/>
          </a:xfrm>
          <a:prstGeom prst="rect">
            <a:avLst/>
          </a:prstGeom>
          <a:noFill/>
        </p:spPr>
      </p:pic>
      <p:pic>
        <p:nvPicPr>
          <p:cNvPr id="45060" name="Picture 4" descr="Няма налично описание.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79912" y="2110635"/>
            <a:ext cx="3219190" cy="4171168"/>
          </a:xfrm>
          <a:prstGeom prst="rect">
            <a:avLst/>
          </a:prstGeom>
          <a:noFill/>
        </p:spPr>
      </p:pic>
      <p:pic>
        <p:nvPicPr>
          <p:cNvPr id="2050" name="Picture 2" descr="Няма налично описание.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2208" y="2116899"/>
            <a:ext cx="3209771" cy="4121063"/>
          </a:xfrm>
          <a:prstGeom prst="rect">
            <a:avLst/>
          </a:prstGeom>
          <a:noFill/>
        </p:spPr>
      </p:pic>
      <p:pic>
        <p:nvPicPr>
          <p:cNvPr id="11" name="Picture 8"/>
          <p:cNvPicPr>
            <a:picLocks noChangeAspect="1" noChangeArrowheads="1"/>
          </p:cNvPicPr>
          <p:nvPr/>
        </p:nvPicPr>
        <p:blipFill>
          <a:blip r:embed="rId5" cstate="print"/>
          <a:srcRect b="12131"/>
          <a:stretch>
            <a:fillRect/>
          </a:stretch>
        </p:blipFill>
        <p:spPr bwMode="auto">
          <a:xfrm>
            <a:off x="550485" y="162839"/>
            <a:ext cx="3132992" cy="1084384"/>
          </a:xfrm>
          <a:prstGeom prst="rect">
            <a:avLst/>
          </a:prstGeom>
          <a:noFill/>
        </p:spPr>
      </p:pic>
      <p:pic>
        <p:nvPicPr>
          <p:cNvPr id="12" name="Picture 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378525" y="190500"/>
            <a:ext cx="1194288" cy="1066800"/>
          </a:xfrm>
          <a:prstGeom prst="rect">
            <a:avLst/>
          </a:prstGeom>
          <a:noFill/>
        </p:spPr>
      </p:pic>
      <p:pic>
        <p:nvPicPr>
          <p:cNvPr id="13" name="Picture 9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264471" y="254977"/>
            <a:ext cx="2680920" cy="101990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ов контейнер 2"/>
          <p:cNvSpPr>
            <a:spLocks noGrp="1"/>
          </p:cNvSpPr>
          <p:nvPr>
            <p:ph type="body" idx="1"/>
          </p:nvPr>
        </p:nvSpPr>
        <p:spPr>
          <a:xfrm>
            <a:off x="677335" y="914400"/>
            <a:ext cx="8596668" cy="4473448"/>
          </a:xfrm>
        </p:spPr>
        <p:txBody>
          <a:bodyPr>
            <a:normAutofit fontScale="92500" lnSpcReduction="10000"/>
          </a:bodyPr>
          <a:lstStyle/>
          <a:p>
            <a:r>
              <a:rPr lang="bg-BG" sz="2400" dirty="0" smtClean="0"/>
              <a:t>	</a:t>
            </a:r>
          </a:p>
          <a:p>
            <a:r>
              <a:rPr lang="bg-BG" sz="2400" dirty="0" smtClean="0"/>
              <a:t>	</a:t>
            </a:r>
            <a:r>
              <a:rPr lang="bg-BG" sz="2400" dirty="0" smtClean="0">
                <a:solidFill>
                  <a:schemeClr val="tx1"/>
                </a:solidFill>
              </a:rPr>
              <a:t>Разработената </a:t>
            </a:r>
            <a:r>
              <a:rPr lang="bg-BG" sz="2400" dirty="0">
                <a:solidFill>
                  <a:schemeClr val="tx1"/>
                </a:solidFill>
              </a:rPr>
              <a:t>стратегия за образователна интеграция </a:t>
            </a:r>
            <a:r>
              <a:rPr lang="bg-BG" sz="2400" dirty="0" smtClean="0">
                <a:solidFill>
                  <a:schemeClr val="tx1"/>
                </a:solidFill>
              </a:rPr>
              <a:t> в училището </a:t>
            </a:r>
            <a:r>
              <a:rPr lang="bg-BG" sz="2400">
                <a:solidFill>
                  <a:schemeClr val="tx1"/>
                </a:solidFill>
              </a:rPr>
              <a:t>си </a:t>
            </a:r>
            <a:r>
              <a:rPr lang="bg-BG" sz="2400" smtClean="0">
                <a:solidFill>
                  <a:schemeClr val="tx1"/>
                </a:solidFill>
              </a:rPr>
              <a:t>поставя </a:t>
            </a:r>
            <a:r>
              <a:rPr lang="bg-BG" sz="2400" dirty="0">
                <a:solidFill>
                  <a:schemeClr val="tx1"/>
                </a:solidFill>
              </a:rPr>
              <a:t>за </a:t>
            </a:r>
            <a:r>
              <a:rPr lang="bg-BG" sz="2400" dirty="0" smtClean="0">
                <a:solidFill>
                  <a:schemeClr val="tx1"/>
                </a:solidFill>
              </a:rPr>
              <a:t>цели </a:t>
            </a:r>
            <a:r>
              <a:rPr lang="bg-BG" sz="2400" dirty="0">
                <a:solidFill>
                  <a:schemeClr val="tx1"/>
                </a:solidFill>
              </a:rPr>
              <a:t>постигането на пълноценно приобщаване и утвърждаване на интеркултурната перспектива чрез образование, мотивация за продължаване на образованието в следваща степен или придобиване на професионална квалификация от учениците от етническите малцинства</a:t>
            </a:r>
            <a:r>
              <a:rPr lang="bg-BG" sz="2400" dirty="0" smtClean="0">
                <a:solidFill>
                  <a:schemeClr val="tx1"/>
                </a:solidFill>
              </a:rPr>
              <a:t>.</a:t>
            </a:r>
            <a:endParaRPr lang="bg-BG" sz="2400" dirty="0">
              <a:solidFill>
                <a:schemeClr val="tx1"/>
              </a:solidFill>
            </a:endParaRPr>
          </a:p>
          <a:p>
            <a:r>
              <a:rPr lang="bg-BG" sz="2400" dirty="0" smtClean="0">
                <a:solidFill>
                  <a:schemeClr val="tx1"/>
                </a:solidFill>
              </a:rPr>
              <a:t>	Тези </a:t>
            </a:r>
            <a:r>
              <a:rPr lang="bg-BG" sz="2400" dirty="0">
                <a:solidFill>
                  <a:schemeClr val="tx1"/>
                </a:solidFill>
              </a:rPr>
              <a:t>цели могат да се постигнат с обединените усилия на училище, семейство и </a:t>
            </a:r>
            <a:r>
              <a:rPr lang="bg-BG" sz="2400" dirty="0" smtClean="0">
                <a:solidFill>
                  <a:schemeClr val="tx1"/>
                </a:solidFill>
              </a:rPr>
              <a:t>общност, а свързващото звено между тях се явява ключовата фигура </a:t>
            </a:r>
            <a:r>
              <a:rPr lang="bg-BG" sz="2400" dirty="0">
                <a:solidFill>
                  <a:schemeClr val="tx1"/>
                </a:solidFill>
              </a:rPr>
              <a:t>на </a:t>
            </a:r>
            <a:r>
              <a:rPr lang="bg-BG" sz="2400" b="1" dirty="0" smtClean="0">
                <a:solidFill>
                  <a:schemeClr val="tx1"/>
                </a:solidFill>
              </a:rPr>
              <a:t>образователния </a:t>
            </a:r>
            <a:r>
              <a:rPr lang="bg-BG" sz="2400" b="1" dirty="0">
                <a:solidFill>
                  <a:schemeClr val="tx1"/>
                </a:solidFill>
              </a:rPr>
              <a:t>медиатор. </a:t>
            </a:r>
            <a:r>
              <a:rPr lang="bg-BG" sz="2400" dirty="0" smtClean="0">
                <a:solidFill>
                  <a:schemeClr val="tx1"/>
                </a:solidFill>
              </a:rPr>
              <a:t>	</a:t>
            </a:r>
          </a:p>
          <a:p>
            <a:r>
              <a:rPr lang="bg-BG" sz="2400" dirty="0">
                <a:solidFill>
                  <a:schemeClr val="tx1"/>
                </a:solidFill>
              </a:rPr>
              <a:t>	</a:t>
            </a:r>
            <a:endParaRPr lang="bg-BG" sz="2400" dirty="0"/>
          </a:p>
        </p:txBody>
      </p:sp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2" cstate="print"/>
          <a:srcRect b="12131"/>
          <a:stretch>
            <a:fillRect/>
          </a:stretch>
        </p:blipFill>
        <p:spPr bwMode="auto">
          <a:xfrm>
            <a:off x="574145" y="190500"/>
            <a:ext cx="3132992" cy="1084384"/>
          </a:xfrm>
          <a:prstGeom prst="rect">
            <a:avLst/>
          </a:prstGeom>
          <a:noFill/>
        </p:spPr>
      </p:pic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78525" y="190500"/>
            <a:ext cx="1194288" cy="1066800"/>
          </a:xfrm>
          <a:prstGeom prst="rect">
            <a:avLst/>
          </a:prstGeom>
          <a:noFill/>
        </p:spPr>
      </p:pic>
      <p:pic>
        <p:nvPicPr>
          <p:cNvPr id="6" name="Picture 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64471" y="254977"/>
            <a:ext cx="2680920" cy="101990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07833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>
          <a:xfrm>
            <a:off x="902802" y="2072906"/>
            <a:ext cx="8596668" cy="3880773"/>
          </a:xfrm>
        </p:spPr>
        <p:txBody>
          <a:bodyPr>
            <a:normAutofit/>
          </a:bodyPr>
          <a:lstStyle/>
          <a:p>
            <a:r>
              <a:rPr lang="bg-BG" sz="2400" dirty="0" smtClean="0">
                <a:latin typeface="Times New Roman" pitchFamily="18" charset="0"/>
                <a:cs typeface="Times New Roman" pitchFamily="18" charset="0"/>
              </a:rPr>
              <a:t>В училището работим с образователен медиатор, назначен по проект „Подкрепа за </a:t>
            </a:r>
            <a:r>
              <a:rPr lang="bg-BG" sz="2400" dirty="0">
                <a:latin typeface="Times New Roman" pitchFamily="18" charset="0"/>
                <a:cs typeface="Times New Roman" pitchFamily="18" charset="0"/>
              </a:rPr>
              <a:t>успех</a:t>
            </a:r>
            <a:r>
              <a:rPr lang="bg-BG" sz="2400" dirty="0" smtClean="0">
                <a:latin typeface="Times New Roman" pitchFamily="18" charset="0"/>
                <a:cs typeface="Times New Roman" pitchFamily="18" charset="0"/>
              </a:rPr>
              <a:t>“ от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201</a:t>
            </a:r>
            <a:r>
              <a:rPr lang="bg-BG" sz="2400" dirty="0">
                <a:latin typeface="Times New Roman" pitchFamily="18" charset="0"/>
                <a:cs typeface="Times New Roman" pitchFamily="18" charset="0"/>
              </a:rPr>
              <a:t>9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bg-BG" sz="2400" dirty="0" smtClean="0">
                <a:latin typeface="Times New Roman" pitchFamily="18" charset="0"/>
                <a:cs typeface="Times New Roman" pitchFamily="18" charset="0"/>
              </a:rPr>
              <a:t>година.   </a:t>
            </a:r>
          </a:p>
          <a:p>
            <a:r>
              <a:rPr lang="bg-BG" sz="2400" dirty="0" smtClean="0">
                <a:latin typeface="Times New Roman" pitchFamily="18" charset="0"/>
                <a:cs typeface="Times New Roman" pitchFamily="18" charset="0"/>
              </a:rPr>
              <a:t>Първоначално това бе Галина Младенова, завършила средно образование, бивша наша ученичка, чиито деца са в нашето училище. </a:t>
            </a:r>
          </a:p>
          <a:p>
            <a:r>
              <a:rPr lang="bg-BG" sz="2400" dirty="0" smtClean="0">
                <a:latin typeface="Times New Roman" pitchFamily="18" charset="0"/>
                <a:cs typeface="Times New Roman" pitchFamily="18" charset="0"/>
              </a:rPr>
              <a:t>През 2020 г. на длъжността е назначен Красимир Каменов, също със средно образование, който понастоящем продължава полезната и отговорна работа на посредник между учители, ученици и родители в квартал Раковица.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bg-BG" sz="24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endParaRPr lang="bg-BG" sz="2400" dirty="0"/>
          </a:p>
        </p:txBody>
      </p:sp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2" cstate="print"/>
          <a:srcRect b="12131"/>
          <a:stretch>
            <a:fillRect/>
          </a:stretch>
        </p:blipFill>
        <p:spPr bwMode="auto">
          <a:xfrm>
            <a:off x="563034" y="565853"/>
            <a:ext cx="3132992" cy="1084384"/>
          </a:xfrm>
          <a:prstGeom prst="rect">
            <a:avLst/>
          </a:prstGeom>
          <a:noFill/>
        </p:spPr>
      </p:pic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35315" y="653990"/>
            <a:ext cx="1194288" cy="1066800"/>
          </a:xfrm>
          <a:prstGeom prst="rect">
            <a:avLst/>
          </a:prstGeom>
          <a:noFill/>
        </p:spPr>
      </p:pic>
      <p:pic>
        <p:nvPicPr>
          <p:cNvPr id="6" name="Picture 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93082" y="565853"/>
            <a:ext cx="2680920" cy="1019907"/>
          </a:xfrm>
          <a:prstGeom prst="rect">
            <a:avLst/>
          </a:prstGeom>
          <a:noFill/>
        </p:spPr>
      </p:pic>
      <p:pic>
        <p:nvPicPr>
          <p:cNvPr id="8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97215" y="701096"/>
            <a:ext cx="1194288" cy="10668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63005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лавие 4"/>
          <p:cNvSpPr>
            <a:spLocks noGrp="1"/>
          </p:cNvSpPr>
          <p:nvPr>
            <p:ph type="ctrTitle"/>
          </p:nvPr>
        </p:nvSpPr>
        <p:spPr>
          <a:xfrm>
            <a:off x="1693914" y="2868460"/>
            <a:ext cx="7766936" cy="3673258"/>
          </a:xfrm>
        </p:spPr>
        <p:txBody>
          <a:bodyPr/>
          <a:lstStyle/>
          <a:p>
            <a:pPr algn="l"/>
            <a:r>
              <a:rPr lang="bg-BG" sz="3600" dirty="0" smtClean="0"/>
              <a:t/>
            </a:r>
            <a:br>
              <a:rPr lang="bg-BG" sz="3600" dirty="0" smtClean="0"/>
            </a:br>
            <a:r>
              <a:rPr lang="bg-BG" sz="3600" dirty="0"/>
              <a:t/>
            </a:r>
            <a:br>
              <a:rPr lang="bg-BG" sz="3600" dirty="0"/>
            </a:br>
            <a:r>
              <a:rPr lang="bg-BG" sz="3600" dirty="0" smtClean="0"/>
              <a:t/>
            </a:r>
            <a:br>
              <a:rPr lang="bg-BG" sz="3600" dirty="0" smtClean="0"/>
            </a:br>
            <a:r>
              <a:rPr lang="bg-BG" sz="3600" dirty="0" smtClean="0"/>
              <a:t/>
            </a:r>
            <a:br>
              <a:rPr lang="bg-BG" sz="3600" dirty="0" smtClean="0"/>
            </a:br>
            <a:r>
              <a:rPr lang="bg-BG" sz="3600" dirty="0"/>
              <a:t/>
            </a:r>
            <a:br>
              <a:rPr lang="bg-BG" sz="3600" dirty="0"/>
            </a:br>
            <a:r>
              <a:rPr lang="bg-BG" sz="3600" dirty="0" smtClean="0"/>
              <a:t/>
            </a:r>
            <a:br>
              <a:rPr lang="bg-BG" sz="3600" dirty="0" smtClean="0"/>
            </a:br>
            <a:r>
              <a:rPr lang="bg-BG" sz="3600" dirty="0"/>
              <a:t/>
            </a:r>
            <a:br>
              <a:rPr lang="bg-BG" sz="3600" dirty="0"/>
            </a:br>
            <a:r>
              <a:rPr lang="bg-BG" sz="3600" dirty="0" smtClean="0"/>
              <a:t/>
            </a:r>
            <a:br>
              <a:rPr lang="bg-BG" sz="3600" dirty="0" smtClean="0"/>
            </a:br>
            <a:r>
              <a:rPr lang="bg-BG" sz="3600" dirty="0"/>
              <a:t/>
            </a:r>
            <a:br>
              <a:rPr lang="bg-BG" sz="3600" dirty="0"/>
            </a:br>
            <a:r>
              <a:rPr lang="bg-BG" sz="3600" dirty="0" smtClean="0"/>
              <a:t/>
            </a:r>
            <a:br>
              <a:rPr lang="bg-BG" sz="3600" dirty="0" smtClean="0"/>
            </a:br>
            <a:r>
              <a:rPr lang="bg-BG" sz="3600" dirty="0"/>
              <a:t/>
            </a:r>
            <a:br>
              <a:rPr lang="bg-BG" sz="3600" dirty="0"/>
            </a:br>
            <a:r>
              <a:rPr lang="bg-BG" sz="3600" dirty="0" smtClean="0"/>
              <a:t/>
            </a:r>
            <a:br>
              <a:rPr lang="bg-BG" sz="3600" dirty="0" smtClean="0"/>
            </a:br>
            <a:r>
              <a:rPr lang="bg-BG" sz="3600" dirty="0"/>
              <a:t/>
            </a:r>
            <a:br>
              <a:rPr lang="bg-BG" sz="3600" dirty="0"/>
            </a:br>
            <a:r>
              <a:rPr lang="bg-BG" sz="3600" dirty="0" smtClean="0"/>
              <a:t/>
            </a:r>
            <a:br>
              <a:rPr lang="bg-BG" sz="3600" dirty="0" smtClean="0"/>
            </a:br>
            <a:r>
              <a:rPr lang="bg-BG" sz="3600" dirty="0" smtClean="0"/>
              <a:t/>
            </a:r>
            <a:br>
              <a:rPr lang="bg-BG" sz="3600" dirty="0" smtClean="0"/>
            </a:br>
            <a:r>
              <a:rPr lang="bg-BG" sz="3600" dirty="0" smtClean="0"/>
              <a:t/>
            </a:r>
            <a:br>
              <a:rPr lang="bg-BG" sz="3600" dirty="0" smtClean="0"/>
            </a:br>
            <a:r>
              <a:rPr lang="bg-BG" sz="3600" dirty="0"/>
              <a:t/>
            </a:r>
            <a:br>
              <a:rPr lang="bg-BG" sz="3600" dirty="0"/>
            </a:br>
            <a:r>
              <a:rPr lang="bg-BG" sz="3600" dirty="0" smtClean="0"/>
              <a:t/>
            </a:r>
            <a:br>
              <a:rPr lang="bg-BG" sz="3600" dirty="0" smtClean="0"/>
            </a:br>
            <a:r>
              <a:rPr lang="bg-BG" sz="3600" dirty="0"/>
              <a:t/>
            </a:r>
            <a:br>
              <a:rPr lang="bg-BG" sz="3600" dirty="0"/>
            </a:br>
            <a:r>
              <a:rPr lang="bg-BG" sz="3600" dirty="0" smtClean="0"/>
              <a:t/>
            </a:r>
            <a:br>
              <a:rPr lang="bg-BG" sz="3600" dirty="0" smtClean="0"/>
            </a:br>
            <a:r>
              <a:rPr lang="bg-BG" sz="3600" dirty="0"/>
              <a:t/>
            </a:r>
            <a:br>
              <a:rPr lang="bg-BG" sz="3600" dirty="0"/>
            </a:br>
            <a:r>
              <a:rPr lang="bg-BG" sz="3600" dirty="0" smtClean="0"/>
              <a:t/>
            </a:r>
            <a:br>
              <a:rPr lang="bg-BG" sz="3600" dirty="0" smtClean="0"/>
            </a:br>
            <a:r>
              <a:rPr lang="bg-BG" sz="3600" dirty="0" smtClean="0">
                <a:solidFill>
                  <a:schemeClr val="accent1">
                    <a:lumMod val="75000"/>
                  </a:schemeClr>
                </a:solidFill>
              </a:rPr>
              <a:t>Предимства </a:t>
            </a:r>
            <a:br>
              <a:rPr lang="bg-BG" sz="3600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bg-BG" sz="3600" dirty="0" smtClean="0">
                <a:solidFill>
                  <a:schemeClr val="accent1">
                    <a:lumMod val="75000"/>
                  </a:schemeClr>
                </a:solidFill>
              </a:rPr>
              <a:t>на </a:t>
            </a:r>
            <a:r>
              <a:rPr lang="bg-BG" sz="3600" dirty="0">
                <a:solidFill>
                  <a:schemeClr val="accent1">
                    <a:lumMod val="75000"/>
                  </a:schemeClr>
                </a:solidFill>
              </a:rPr>
              <a:t>о</a:t>
            </a:r>
            <a:r>
              <a:rPr lang="bg-BG" sz="3600" dirty="0" smtClean="0">
                <a:solidFill>
                  <a:schemeClr val="accent1">
                    <a:lumMod val="75000"/>
                  </a:schemeClr>
                </a:solidFill>
              </a:rPr>
              <a:t>бразователния </a:t>
            </a:r>
            <a:r>
              <a:rPr lang="bg-BG" sz="3600" dirty="0">
                <a:solidFill>
                  <a:schemeClr val="accent1">
                    <a:lumMod val="75000"/>
                  </a:schemeClr>
                </a:solidFill>
              </a:rPr>
              <a:t>м</a:t>
            </a:r>
            <a:r>
              <a:rPr lang="bg-BG" sz="3600" dirty="0" smtClean="0">
                <a:solidFill>
                  <a:schemeClr val="accent1">
                    <a:lumMod val="75000"/>
                  </a:schemeClr>
                </a:solidFill>
              </a:rPr>
              <a:t>едиатор:</a:t>
            </a:r>
            <a:r>
              <a:rPr lang="bg-BG" sz="3600" dirty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bg-BG" sz="3600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bg-BG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Завършил е нашето училище</a:t>
            </a:r>
            <a:r>
              <a:rPr lang="bg-BG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bg-BG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bg-BG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Той </a:t>
            </a:r>
            <a:r>
              <a:rPr lang="bg-BG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е  част от ромската общност и я познава </a:t>
            </a:r>
            <a:r>
              <a:rPr lang="bg-BG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добре</a:t>
            </a:r>
            <a:r>
              <a:rPr lang="bg-BG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bg-BG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bg-BG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Живее </a:t>
            </a:r>
            <a:r>
              <a:rPr lang="bg-BG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 съседство с </a:t>
            </a:r>
            <a:r>
              <a:rPr lang="bg-BG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учениците, лесно намира адресите на децата</a:t>
            </a:r>
            <a:r>
              <a:rPr lang="bg-BG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bg-BG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bg-BG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Ползва </a:t>
            </a:r>
            <a:r>
              <a:rPr lang="bg-BG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се с доверие в </a:t>
            </a:r>
            <a:r>
              <a:rPr lang="bg-BG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общността, </a:t>
            </a:r>
            <a:r>
              <a:rPr lang="bg-BG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има </a:t>
            </a:r>
            <a:r>
              <a:rPr lang="bg-BG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добър авторитет </a:t>
            </a:r>
            <a:r>
              <a:rPr lang="bg-BG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сред жителите на квартала</a:t>
            </a:r>
            <a:r>
              <a:rPr lang="bg-BG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3" name="Picture 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58182" y="64477"/>
            <a:ext cx="2680920" cy="1019907"/>
          </a:xfrm>
          <a:prstGeom prst="rect">
            <a:avLst/>
          </a:prstGeom>
          <a:noFill/>
        </p:spPr>
      </p:pic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3" cstate="print"/>
          <a:srcRect b="12131"/>
          <a:stretch>
            <a:fillRect/>
          </a:stretch>
        </p:blipFill>
        <p:spPr bwMode="auto">
          <a:xfrm>
            <a:off x="817034" y="0"/>
            <a:ext cx="3132992" cy="1002082"/>
          </a:xfrm>
          <a:prstGeom prst="rect">
            <a:avLst/>
          </a:prstGeom>
          <a:noFill/>
        </p:spPr>
      </p:pic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54415" y="17584"/>
            <a:ext cx="1194288" cy="10668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82721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677334" y="2514600"/>
            <a:ext cx="8733366" cy="3060700"/>
          </a:xfrm>
        </p:spPr>
        <p:txBody>
          <a:bodyPr>
            <a:no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bg-BG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Образователният медиатор показва желание непрекъснато да се развива и самоусъвършенства.	</a:t>
            </a:r>
            <a:br>
              <a:rPr lang="bg-BG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bg-BG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Участва активно в обучения, организирани </a:t>
            </a:r>
            <a:r>
              <a:rPr lang="bg-BG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от </a:t>
            </a:r>
            <a:r>
              <a:rPr lang="bg-BG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ЦМЕТД „</a:t>
            </a:r>
            <a:r>
              <a:rPr lang="bg-BG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Амалипе</a:t>
            </a:r>
            <a:r>
              <a:rPr lang="bg-BG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“ гр. Велико </a:t>
            </a:r>
            <a:r>
              <a:rPr lang="bg-BG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Търнов</a:t>
            </a:r>
            <a:r>
              <a:rPr lang="bg-BG" sz="24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</a:t>
            </a:r>
            <a:r>
              <a:rPr lang="bg-BG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bg-BG" sz="24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bg-BG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bg-BG" sz="24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bg-BG" sz="24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bg-BG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bg-BG" sz="24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 тези обучения обменя </a:t>
            </a:r>
            <a:r>
              <a:rPr lang="bg-BG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опит с</a:t>
            </a:r>
            <a:r>
              <a:rPr lang="bg-BG" sz="24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bg-BG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колеги  от различни населени места в </a:t>
            </a:r>
            <a:r>
              <a:rPr lang="bg-BG" sz="24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България, надгражда </a:t>
            </a:r>
            <a:r>
              <a:rPr lang="bg-BG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знанията си за  основни права и задължения в сферата на </a:t>
            </a:r>
            <a:r>
              <a:rPr lang="bg-BG" sz="24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образованието, за активно </a:t>
            </a:r>
            <a:r>
              <a:rPr lang="bg-BG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участие  в училищния </a:t>
            </a:r>
            <a:r>
              <a:rPr lang="bg-BG" sz="24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живот, както и за организиране </a:t>
            </a:r>
            <a:r>
              <a:rPr lang="bg-BG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 </a:t>
            </a:r>
            <a:r>
              <a:rPr lang="bg-BG" sz="24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функциониране на  </a:t>
            </a:r>
            <a:r>
              <a:rPr lang="bg-BG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работата </a:t>
            </a:r>
            <a:r>
              <a:rPr lang="bg-BG" sz="24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си. </a:t>
            </a:r>
            <a:br>
              <a:rPr lang="bg-BG" sz="24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bg-BG" sz="24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bg-BG" sz="24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bg-BG" sz="18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bg-BG" sz="18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bg-BG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>
          <a:xfrm flipV="1">
            <a:off x="677334" y="6041362"/>
            <a:ext cx="9520766" cy="484054"/>
          </a:xfrm>
        </p:spPr>
        <p:txBody>
          <a:bodyPr/>
          <a:lstStyle/>
          <a:p>
            <a:endParaRPr lang="bg-BG" dirty="0"/>
          </a:p>
        </p:txBody>
      </p:sp>
      <p:pic>
        <p:nvPicPr>
          <p:cNvPr id="7" name="Picture 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93082" y="565853"/>
            <a:ext cx="2680920" cy="1019907"/>
          </a:xfrm>
          <a:prstGeom prst="rect">
            <a:avLst/>
          </a:prstGeom>
          <a:noFill/>
        </p:spPr>
      </p:pic>
      <p:pic>
        <p:nvPicPr>
          <p:cNvPr id="8" name="Picture 8"/>
          <p:cNvPicPr>
            <a:picLocks noChangeAspect="1" noChangeArrowheads="1"/>
          </p:cNvPicPr>
          <p:nvPr/>
        </p:nvPicPr>
        <p:blipFill>
          <a:blip r:embed="rId3" cstate="print"/>
          <a:srcRect b="12131"/>
          <a:stretch>
            <a:fillRect/>
          </a:stretch>
        </p:blipFill>
        <p:spPr bwMode="auto">
          <a:xfrm>
            <a:off x="677334" y="646602"/>
            <a:ext cx="3132992" cy="1084384"/>
          </a:xfrm>
          <a:prstGeom prst="rect">
            <a:avLst/>
          </a:prstGeom>
          <a:noFill/>
        </p:spPr>
      </p:pic>
      <p:pic>
        <p:nvPicPr>
          <p:cNvPr id="9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43429" y="664186"/>
            <a:ext cx="1194288" cy="1066800"/>
          </a:xfrm>
          <a:prstGeom prst="rect">
            <a:avLst/>
          </a:prstGeom>
          <a:noFill/>
        </p:spPr>
      </p:pic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93082" y="533870"/>
            <a:ext cx="2680920" cy="1019907"/>
          </a:xfrm>
          <a:prstGeom prst="rect">
            <a:avLst/>
          </a:prstGeom>
          <a:noFill/>
        </p:spPr>
      </p:pic>
      <p:pic>
        <p:nvPicPr>
          <p:cNvPr id="12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43429" y="632203"/>
            <a:ext cx="1194288" cy="10668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39009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677334" y="838200"/>
            <a:ext cx="8596668" cy="1092200"/>
          </a:xfrm>
        </p:spPr>
        <p:txBody>
          <a:bodyPr>
            <a:normAutofit fontScale="90000"/>
          </a:bodyPr>
          <a:lstStyle/>
          <a:p>
            <a:r>
              <a:rPr lang="bg-BG" dirty="0" smtClean="0"/>
              <a:t/>
            </a:r>
            <a:br>
              <a:rPr lang="bg-BG" dirty="0" smtClean="0"/>
            </a:br>
            <a:r>
              <a:rPr lang="bg-BG" dirty="0" smtClean="0"/>
              <a:t>Моменти от участия в работни срещи</a:t>
            </a:r>
            <a:endParaRPr lang="bg-BG" dirty="0"/>
          </a:p>
        </p:txBody>
      </p:sp>
      <p:pic>
        <p:nvPicPr>
          <p:cNvPr id="3" name="Контейнер за съдържание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285" y="2007296"/>
            <a:ext cx="3566553" cy="4697808"/>
          </a:xfrm>
          <a:prstGeom prst="rect">
            <a:avLst/>
          </a:prstGeom>
        </p:spPr>
      </p:pic>
      <p:pic>
        <p:nvPicPr>
          <p:cNvPr id="6" name="Картина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8867" y="1929008"/>
            <a:ext cx="3092191" cy="4672209"/>
          </a:xfrm>
          <a:prstGeom prst="rect">
            <a:avLst/>
          </a:prstGeom>
        </p:spPr>
      </p:pic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4" cstate="print"/>
          <a:srcRect b="12131"/>
          <a:stretch>
            <a:fillRect/>
          </a:stretch>
        </p:blipFill>
        <p:spPr bwMode="auto">
          <a:xfrm>
            <a:off x="524934" y="193010"/>
            <a:ext cx="3132992" cy="1084384"/>
          </a:xfrm>
          <a:prstGeom prst="rect">
            <a:avLst/>
          </a:prstGeom>
          <a:noFill/>
        </p:spPr>
      </p:pic>
      <p:pic>
        <p:nvPicPr>
          <p:cNvPr id="8" name="Picture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79655" y="245897"/>
            <a:ext cx="1194288" cy="1066800"/>
          </a:xfrm>
          <a:prstGeom prst="rect">
            <a:avLst/>
          </a:prstGeom>
          <a:noFill/>
        </p:spPr>
      </p:pic>
      <p:pic>
        <p:nvPicPr>
          <p:cNvPr id="9" name="Picture 9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669282" y="225248"/>
            <a:ext cx="2680920" cy="101990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97058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675645" y="1119553"/>
            <a:ext cx="8596668" cy="1509348"/>
          </a:xfrm>
        </p:spPr>
        <p:txBody>
          <a:bodyPr>
            <a:normAutofit/>
          </a:bodyPr>
          <a:lstStyle/>
          <a:p>
            <a:r>
              <a:rPr lang="bg-BG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Работна среща с Йонка </a:t>
            </a:r>
            <a:r>
              <a:rPr lang="bg-BG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Данова, </a:t>
            </a:r>
            <a:r>
              <a:rPr lang="bg-BG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координатор на ЦМЕДТ </a:t>
            </a:r>
            <a:r>
              <a:rPr lang="bg-BG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АМАЛИПЕ за </a:t>
            </a:r>
            <a:r>
              <a:rPr lang="bg-BG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Северозападен регион по проект „Всеки ученик ще бъде отличник“</a:t>
            </a:r>
          </a:p>
        </p:txBody>
      </p:sp>
      <p:pic>
        <p:nvPicPr>
          <p:cNvPr id="3" name="Контейнер за съдържание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34" y="2950734"/>
            <a:ext cx="4897966" cy="3513566"/>
          </a:xfrm>
          <a:prstGeom prst="rect">
            <a:avLst/>
          </a:prstGeom>
        </p:spPr>
      </p:pic>
      <p:pic>
        <p:nvPicPr>
          <p:cNvPr id="4" name="Картина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5112" y="2721613"/>
            <a:ext cx="2997201" cy="3971807"/>
          </a:xfrm>
          <a:prstGeom prst="rect">
            <a:avLst/>
          </a:prstGeom>
        </p:spPr>
      </p:pic>
      <p:pic>
        <p:nvPicPr>
          <p:cNvPr id="5" name="Picture 8"/>
          <p:cNvPicPr>
            <a:picLocks noChangeAspect="1" noChangeArrowheads="1"/>
          </p:cNvPicPr>
          <p:nvPr/>
        </p:nvPicPr>
        <p:blipFill>
          <a:blip r:embed="rId4" cstate="print"/>
          <a:srcRect b="12131"/>
          <a:stretch>
            <a:fillRect/>
          </a:stretch>
        </p:blipFill>
        <p:spPr bwMode="auto">
          <a:xfrm>
            <a:off x="675645" y="63499"/>
            <a:ext cx="3132992" cy="1084384"/>
          </a:xfrm>
          <a:prstGeom prst="rect">
            <a:avLst/>
          </a:prstGeom>
          <a:noFill/>
        </p:spPr>
      </p:pic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82431" y="-17992"/>
            <a:ext cx="1194288" cy="1066800"/>
          </a:xfrm>
          <a:prstGeom prst="rect">
            <a:avLst/>
          </a:prstGeom>
          <a:noFill/>
        </p:spPr>
      </p:pic>
      <p:pic>
        <p:nvPicPr>
          <p:cNvPr id="7" name="Picture 9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939939" y="99646"/>
            <a:ext cx="2680920" cy="101990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45461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Контейнер за съдържание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5350" y="1435101"/>
            <a:ext cx="4451039" cy="5181082"/>
          </a:xfrm>
        </p:spPr>
      </p:pic>
      <p:sp>
        <p:nvSpPr>
          <p:cNvPr id="6" name="Текстов контейнер 5"/>
          <p:cNvSpPr>
            <a:spLocks noGrp="1"/>
          </p:cNvSpPr>
          <p:nvPr>
            <p:ph type="body" sz="half" idx="2"/>
          </p:nvPr>
        </p:nvSpPr>
        <p:spPr>
          <a:xfrm>
            <a:off x="680688" y="2235201"/>
            <a:ext cx="4074662" cy="3100918"/>
          </a:xfrm>
        </p:spPr>
        <p:txBody>
          <a:bodyPr/>
          <a:lstStyle/>
          <a:p>
            <a:r>
              <a:rPr lang="bg-BG" sz="2800" dirty="0">
                <a:solidFill>
                  <a:schemeClr val="accent1">
                    <a:lumMod val="75000"/>
                  </a:schemeClr>
                </a:solidFill>
              </a:rPr>
              <a:t>Медиаторът взаимодейства с: </a:t>
            </a:r>
          </a:p>
          <a:p>
            <a:r>
              <a:rPr lang="bg-BG" sz="2400" dirty="0">
                <a:solidFill>
                  <a:schemeClr val="accent1">
                    <a:lumMod val="75000"/>
                  </a:schemeClr>
                </a:solidFill>
              </a:rPr>
              <a:t>• </a:t>
            </a:r>
            <a:r>
              <a:rPr lang="bg-BG" sz="2400" dirty="0" smtClean="0">
                <a:solidFill>
                  <a:schemeClr val="accent1">
                    <a:lumMod val="75000"/>
                  </a:schemeClr>
                </a:solidFill>
              </a:rPr>
              <a:t>ученици</a:t>
            </a:r>
            <a:endParaRPr lang="bg-BG" sz="2400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bg-BG" sz="2400" dirty="0">
                <a:solidFill>
                  <a:schemeClr val="accent1">
                    <a:lumMod val="75000"/>
                  </a:schemeClr>
                </a:solidFill>
              </a:rPr>
              <a:t>• </a:t>
            </a:r>
            <a:r>
              <a:rPr lang="bg-BG" sz="2400" dirty="0" smtClean="0">
                <a:solidFill>
                  <a:schemeClr val="accent1">
                    <a:lumMod val="75000"/>
                  </a:schemeClr>
                </a:solidFill>
              </a:rPr>
              <a:t>учители</a:t>
            </a:r>
            <a:endParaRPr lang="bg-BG" sz="2400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bg-BG" sz="2400" dirty="0">
                <a:solidFill>
                  <a:schemeClr val="accent1">
                    <a:lumMod val="75000"/>
                  </a:schemeClr>
                </a:solidFill>
              </a:rPr>
              <a:t>• </a:t>
            </a:r>
            <a:r>
              <a:rPr lang="bg-BG" sz="2400" dirty="0" smtClean="0">
                <a:solidFill>
                  <a:schemeClr val="accent1">
                    <a:lumMod val="75000"/>
                  </a:schemeClr>
                </a:solidFill>
              </a:rPr>
              <a:t>родители</a:t>
            </a:r>
            <a:endParaRPr lang="bg-BG" sz="2400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bg-BG" dirty="0"/>
          </a:p>
        </p:txBody>
      </p:sp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3" cstate="print"/>
          <a:srcRect b="12131"/>
          <a:stretch>
            <a:fillRect/>
          </a:stretch>
        </p:blipFill>
        <p:spPr bwMode="auto">
          <a:xfrm>
            <a:off x="575734" y="193010"/>
            <a:ext cx="3132992" cy="1084384"/>
          </a:xfrm>
          <a:prstGeom prst="rect">
            <a:avLst/>
          </a:prstGeom>
          <a:noFill/>
        </p:spPr>
      </p:pic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03031" y="210594"/>
            <a:ext cx="1194288" cy="1066800"/>
          </a:xfrm>
          <a:prstGeom prst="rect">
            <a:avLst/>
          </a:prstGeom>
          <a:noFill/>
        </p:spPr>
      </p:pic>
      <p:pic>
        <p:nvPicPr>
          <p:cNvPr id="8" name="Picture 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669282" y="225248"/>
            <a:ext cx="2680920" cy="101990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83576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>
          <a:xfrm>
            <a:off x="613834" y="1143000"/>
            <a:ext cx="8580966" cy="5524500"/>
          </a:xfrm>
        </p:spPr>
        <p:txBody>
          <a:bodyPr>
            <a:noAutofit/>
          </a:bodyPr>
          <a:lstStyle/>
          <a:p>
            <a:endParaRPr lang="bg-BG" sz="20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bg-BG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Взаимодействие </a:t>
            </a:r>
            <a:r>
              <a:rPr lang="bg-BG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</a:t>
            </a:r>
            <a:r>
              <a:rPr lang="bg-BG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ученика</a:t>
            </a:r>
            <a:endParaRPr lang="bg-BG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bg-BG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bg-BG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Медиаторът </a:t>
            </a:r>
            <a:r>
              <a:rPr lang="bg-BG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 неотлъчно до учениците, като </a:t>
            </a:r>
            <a:r>
              <a:rPr lang="bg-BG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помага </a:t>
            </a:r>
            <a:r>
              <a:rPr lang="bg-BG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за:  </a:t>
            </a:r>
          </a:p>
          <a:p>
            <a:pPr marL="0" indent="0">
              <a:buNone/>
            </a:pPr>
            <a:r>
              <a:rPr lang="bg-BG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Нормалното </a:t>
            </a:r>
            <a:r>
              <a:rPr lang="bg-B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протичане на учебните </a:t>
            </a:r>
            <a:r>
              <a:rPr lang="bg-BG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занятия, дежури в коридорите, следи за навременното влизане на учениците в час, както и за намаляване на закъсненията; </a:t>
            </a:r>
          </a:p>
          <a:p>
            <a:pPr marL="0" indent="0">
              <a:buNone/>
            </a:pPr>
            <a:r>
              <a:rPr lang="bg-B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Ограничаване на безпричинното напускане на училището, намаляване бягствата от </a:t>
            </a:r>
            <a:r>
              <a:rPr lang="bg-BG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час;</a:t>
            </a:r>
            <a:endParaRPr lang="bg-BG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bg-BG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Спазване </a:t>
            </a:r>
            <a:r>
              <a:rPr lang="bg-B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противоепидемичните мерки – носене на маски в училище, спазване на дистанция между учениците и проветряване на класните стаи в междучасията; </a:t>
            </a:r>
          </a:p>
          <a:p>
            <a:pPr marL="0" indent="0">
              <a:buNone/>
            </a:pPr>
            <a:r>
              <a:rPr lang="bg-BG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Съдейства </a:t>
            </a:r>
            <a:r>
              <a:rPr lang="bg-B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 попълването на необходими </a:t>
            </a:r>
            <a:r>
              <a:rPr lang="bg-BG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документи – заявления, декларации и др.; </a:t>
            </a:r>
            <a:endParaRPr lang="bg-BG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bg-BG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Подпомага </a:t>
            </a:r>
            <a:r>
              <a:rPr lang="bg-B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разрешаването на междуличностни конфликти в </a:t>
            </a:r>
            <a:r>
              <a:rPr lang="bg-BG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училище</a:t>
            </a:r>
            <a:r>
              <a:rPr lang="bg-B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0" indent="0">
              <a:buNone/>
            </a:pPr>
            <a:r>
              <a:rPr lang="bg-BG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Интегрирането </a:t>
            </a:r>
            <a:r>
              <a:rPr lang="bg-B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новоприетите ученици с различен социален статус; </a:t>
            </a:r>
            <a:endParaRPr lang="bg-BG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bg-BG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Интегрирането на новоприетите ученици  в социалния живот на училището</a:t>
            </a:r>
            <a:r>
              <a:rPr lang="bg-BG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r>
              <a:rPr lang="bg-BG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endParaRPr lang="bg-BG" sz="11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bg-BG" sz="11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2" cstate="print"/>
          <a:srcRect b="12131"/>
          <a:stretch>
            <a:fillRect/>
          </a:stretch>
        </p:blipFill>
        <p:spPr bwMode="auto">
          <a:xfrm>
            <a:off x="486834" y="0"/>
            <a:ext cx="3132992" cy="1084384"/>
          </a:xfrm>
          <a:prstGeom prst="rect">
            <a:avLst/>
          </a:prstGeom>
          <a:noFill/>
        </p:spPr>
      </p:pic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79655" y="245897"/>
            <a:ext cx="1194288" cy="1066800"/>
          </a:xfrm>
          <a:prstGeom prst="rect">
            <a:avLst/>
          </a:prstGeom>
          <a:noFill/>
        </p:spPr>
      </p:pic>
      <p:pic>
        <p:nvPicPr>
          <p:cNvPr id="6" name="Picture 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69282" y="225248"/>
            <a:ext cx="2680920" cy="101990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78549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Аспект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457</TotalTime>
  <Words>293</Words>
  <Application>Microsoft Office PowerPoint</Application>
  <PresentationFormat>По избор</PresentationFormat>
  <Paragraphs>59</Paragraphs>
  <Slides>24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Заглавия на слайдовете</vt:lpstr>
      </vt:variant>
      <vt:variant>
        <vt:i4>24</vt:i4>
      </vt:variant>
    </vt:vector>
  </HeadingPairs>
  <TitlesOfParts>
    <vt:vector size="25" baseType="lpstr">
      <vt:lpstr>Аспект</vt:lpstr>
      <vt:lpstr>Образователният медиатор - своеобразен мост между общността, училището и родителите</vt:lpstr>
      <vt:lpstr>Презентация на PowerPoint</vt:lpstr>
      <vt:lpstr>Презентация на PowerPoint</vt:lpstr>
      <vt:lpstr>                      Предимства  на образователния медиатор: - Завършил е нашето училище - Той е  част от ромската общност и я познава добре - Живее в съседство с учениците, лесно намира адресите на децата - Ползва се с доверие в общността, има добър авторитет сред жителите на квартала.</vt:lpstr>
      <vt:lpstr> Образователният медиатор показва желание непрекъснато да се развива и самоусъвършенства.   Участва активно в обучения, организирани от ЦМЕТД „Амалипе“ гр. Велико Търново.    На тези обучения обменя опит с колеги  от различни населени места в България, надгражда знанията си за  основни права и задължения в сферата на образованието, за активно участие  в училищния живот, както и за организиране и функциониране на  работата си.    </vt:lpstr>
      <vt:lpstr> Моменти от участия в работни срещи</vt:lpstr>
      <vt:lpstr>Работна среща с Йонка Данова, координатор на ЦМЕДТ - АМАЛИПЕ за Северозападен регион по проект „Всеки ученик ще бъде отличник“</vt:lpstr>
      <vt:lpstr>Презентация на PowerPoint</vt:lpstr>
      <vt:lpstr>Презентация на PowerPoint</vt:lpstr>
      <vt:lpstr>Презентация на PowerPoint</vt:lpstr>
      <vt:lpstr>  При дистанционното обучение медиаторът осъществява връзка с учениците без технически устройства:  - Предоставя достъпен за учениците учебен материал на хартиен носител.  - Реализира обратна връзка между учениците и учителите - решени тестове, домашни и самостоятелни работи на учениците. </vt:lpstr>
      <vt:lpstr>Презентация на PowerPoint</vt:lpstr>
      <vt:lpstr>Оказва подкрепа на всички ученици при обучение в ОРЕС, като:   - съдейства при раздаването на устройства и безплатни интернет карти, тетрадки, химикалки и учебни материали.  - помага на учениците за регистрирането, присъединяването и работата им в обучителните групи в електронните платформи. 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 През октомври 2021 г. министърът на образованието и науката академик  Н. Денков посети IV ОУ "Георги С. Раковски“ във връзка с изпълнение на дейностите по Механизъм за съвместна работа на институциите по обхващане и задържане в образователната система на деца и ученици в задължителна предучилищна и училищна възраст. Разговаря с учителите, учениците и  деца от квартала, които не посещават училище.   Дискутирани бяха способите за мотивиране на подрастващите да придобиват знания в училищна среда и средствата за привличане на родителите към училищния живот. </vt:lpstr>
      <vt:lpstr> Министърът  се срещна с родителите на три от най – често отсъстващи деца, ученици в 4, 6 и 7 клас. Той разговаря с бащата на децата. Обеща със собствени средства да им предостави нови раници с ученически пособия. Неотлъчно до Министъра и представителите на Пресцентъра на МОН бе и нашият образователен медиатор.</vt:lpstr>
      <vt:lpstr>   Две от децата започнаха да посещават редовно часовете и получиха обещаните от Министъра раници. Образователният медиатор продължи да осъществява връзка с родителите за редовното присъствие на децата в училище.</vt:lpstr>
      <vt:lpstr>Презентация на PowerPoint</vt:lpstr>
      <vt:lpstr>Презентация на PowerPoint</vt:lpstr>
      <vt:lpstr>Мотото на нашия медиатор “Добрата дума – железни врати отваря”</vt:lpstr>
      <vt:lpstr>Презентация на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Образователния медиатор- своеобразен мост между общността, училището и родителите</dc:title>
  <dc:creator>PSY-PC</dc:creator>
  <cp:lastModifiedBy>W10X64_1903</cp:lastModifiedBy>
  <cp:revision>49</cp:revision>
  <dcterms:created xsi:type="dcterms:W3CDTF">2022-06-03T10:30:10Z</dcterms:created>
  <dcterms:modified xsi:type="dcterms:W3CDTF">2022-06-10T05:53:03Z</dcterms:modified>
</cp:coreProperties>
</file>