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87" r:id="rId2"/>
    <p:sldId id="288" r:id="rId3"/>
    <p:sldId id="298" r:id="rId4"/>
    <p:sldId id="300" r:id="rId5"/>
    <p:sldId id="299" r:id="rId6"/>
    <p:sldId id="272" r:id="rId7"/>
    <p:sldId id="290" r:id="rId8"/>
    <p:sldId id="289" r:id="rId9"/>
    <p:sldId id="292" r:id="rId10"/>
    <p:sldId id="291" r:id="rId11"/>
    <p:sldId id="293" r:id="rId12"/>
    <p:sldId id="296" r:id="rId13"/>
    <p:sldId id="295" r:id="rId14"/>
    <p:sldId id="297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74" d="100"/>
          <a:sy n="74" d="100"/>
        </p:scale>
        <p:origin x="-187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564D-9C08-4DFA-B558-DCEB100C44E3}" type="datetimeFigureOut">
              <a:rPr lang="bg-BG" smtClean="0"/>
              <a:pPr/>
              <a:t>6.6.2022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2BEC0-7A49-44D3-9413-F9C5FDCE1EE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140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авоъгъл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авоъгъл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авоъгъл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авоъгъл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Закръглен правоъгъл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Закръглен правоъгъл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авоъгъл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6" name="Контейнер за 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авоъгъл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авоъгъл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авоъгъл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авоъгъл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авоъгъл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Закръглен правоъгъл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Закръглен правоъгъл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авоъгъл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авоъгъл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авоъгъл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авоъгъл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авоъгъл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авоъгъл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BB8C42B-FA57-4DF8-A0C2-867BBFD7D72C}" type="datetimeFigureOut">
              <a:rPr lang="en-US" smtClean="0"/>
              <a:pPr/>
              <a:t>6/6/2022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653EA41-8D74-472E-A990-38C68B9B5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8458200" cy="1470025"/>
          </a:xfrm>
        </p:spPr>
        <p:txBody>
          <a:bodyPr/>
          <a:lstStyle/>
          <a:p>
            <a:r>
              <a:rPr lang="bg-BG" dirty="0" smtClean="0"/>
              <a:t>Проект „Подкрепа за успех“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17833" y="4800600"/>
            <a:ext cx="5257800" cy="1600200"/>
          </a:xfrm>
        </p:spPr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Изготвил: Наталия Стефанова, образователен </a:t>
            </a:r>
            <a:r>
              <a:rPr lang="bg-BG" dirty="0" err="1" smtClean="0">
                <a:solidFill>
                  <a:schemeClr val="tx1"/>
                </a:solidFill>
              </a:rPr>
              <a:t>медиатор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68525"/>
            <a:ext cx="7772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 </a:t>
            </a:r>
            <a:endParaRPr lang="bg-BG" dirty="0"/>
          </a:p>
          <a:p>
            <a:pPr algn="ctr"/>
            <a:r>
              <a:rPr lang="en-US" b="1" i="1" dirty="0"/>
              <a:t> </a:t>
            </a:r>
            <a:endParaRPr lang="bg-BG" dirty="0"/>
          </a:p>
          <a:p>
            <a:pPr algn="ctr"/>
            <a:r>
              <a:rPr lang="en-US" dirty="0"/>
              <a:t> </a:t>
            </a:r>
            <a:endParaRPr lang="bg-BG" dirty="0"/>
          </a:p>
          <a:p>
            <a:pPr algn="ctr"/>
            <a:r>
              <a:rPr lang="en-US" b="1" dirty="0"/>
              <a:t> </a:t>
            </a:r>
            <a:endParaRPr lang="en-US" b="1" dirty="0" smtClean="0"/>
          </a:p>
          <a:p>
            <a:pPr algn="ctr"/>
            <a:r>
              <a:rPr lang="x-none" b="1" smtClean="0">
                <a:latin typeface="Arial" pitchFamily="34" charset="0"/>
                <a:cs typeface="Arial" pitchFamily="34" charset="0"/>
              </a:rPr>
              <a:t>Проект </a:t>
            </a:r>
            <a:r>
              <a:rPr lang="x-none" b="1">
                <a:latin typeface="Arial" pitchFamily="34" charset="0"/>
                <a:cs typeface="Arial" pitchFamily="34" charset="0"/>
              </a:rPr>
              <a:t>BG05M20P001-2.011-0001 „Подкрепа за успех“</a:t>
            </a:r>
            <a:endParaRPr lang="bg-BG" dirty="0">
              <a:latin typeface="Arial" pitchFamily="34" charset="0"/>
              <a:cs typeface="Arial" pitchFamily="34" charset="0"/>
            </a:endParaRPr>
          </a:p>
          <a:p>
            <a:pPr algn="ctr"/>
            <a:endParaRPr lang="bg-BG" dirty="0"/>
          </a:p>
        </p:txBody>
      </p:sp>
      <p:grpSp>
        <p:nvGrpSpPr>
          <p:cNvPr id="5" name="Group 4"/>
          <p:cNvGrpSpPr/>
          <p:nvPr/>
        </p:nvGrpSpPr>
        <p:grpSpPr>
          <a:xfrm>
            <a:off x="1339304" y="529315"/>
            <a:ext cx="7347496" cy="605155"/>
            <a:chOff x="0" y="0"/>
            <a:chExt cx="10187796" cy="1595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1"/>
            <a:stretch>
              <a:fillRect/>
            </a:stretch>
          </p:blipFill>
          <p:spPr bwMode="auto">
            <a:xfrm>
              <a:off x="0" y="155276"/>
              <a:ext cx="4468483" cy="1440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253" y="241540"/>
              <a:ext cx="1423358" cy="1259456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3713" y="0"/>
              <a:ext cx="3554083" cy="138022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9759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Съвместно със здравните </a:t>
            </a:r>
            <a:r>
              <a:rPr lang="bg-BG" sz="2800" dirty="0" err="1" smtClean="0">
                <a:latin typeface="Times New Roman" pitchFamily="18" charset="0"/>
                <a:cs typeface="Times New Roman" pitchFamily="18" charset="0"/>
              </a:rPr>
              <a:t>медиатори</a:t>
            </a:r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, родители и ученици почистихме квартала , в който живеем.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4038600" cy="3025836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2248593" cy="2998124"/>
          </a:xfrm>
        </p:spPr>
      </p:pic>
      <p:grpSp>
        <p:nvGrpSpPr>
          <p:cNvPr id="7" name="Group 6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87970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0114" y="1763079"/>
            <a:ext cx="3008313" cy="869950"/>
          </a:xfrm>
        </p:spPr>
        <p:txBody>
          <a:bodyPr>
            <a:normAutofit/>
          </a:bodyPr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Съвместна дейност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52400" y="2819400"/>
            <a:ext cx="3276600" cy="46482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16.03.2022г.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проведохме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обучение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родителите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6-то СУ ''Отец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Паисий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'' гр. Монтана  на тема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''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Социално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икономическа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интеграция на лица 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уязвимите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община Монтана''</a:t>
            </a:r>
          </a:p>
          <a:p>
            <a:endParaRPr lang="bg-BG" sz="24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38400"/>
            <a:ext cx="4873625" cy="3829857"/>
          </a:xfrm>
        </p:spPr>
      </p:pic>
      <p:grpSp>
        <p:nvGrpSpPr>
          <p:cNvPr id="6" name="Group 5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7" name="TextBox 6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94386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3200400" cy="990600"/>
          </a:xfrm>
        </p:spPr>
        <p:txBody>
          <a:bodyPr>
            <a:normAutofit/>
          </a:bodyPr>
          <a:lstStyle/>
          <a:p>
            <a:r>
              <a:rPr lang="bg-BG" sz="4400" dirty="0" smtClean="0"/>
              <a:t>Дейности</a:t>
            </a:r>
            <a:endParaRPr lang="bg-BG" sz="44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886200" y="609600"/>
            <a:ext cx="4800600" cy="5943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 </a:t>
            </a:r>
            <a:r>
              <a:rPr lang="ru-RU" sz="2800" dirty="0" err="1" smtClean="0"/>
              <a:t>време</a:t>
            </a:r>
            <a:r>
              <a:rPr lang="ru-RU" sz="2800" dirty="0" smtClean="0"/>
              <a:t> на </a:t>
            </a:r>
            <a:r>
              <a:rPr lang="ru-RU" sz="2800" dirty="0" err="1" smtClean="0"/>
              <a:t>извънредното</a:t>
            </a:r>
            <a:r>
              <a:rPr lang="ru-RU" sz="2800" dirty="0" smtClean="0"/>
              <a:t> положение , </a:t>
            </a:r>
            <a:r>
              <a:rPr lang="ru-RU" sz="2800" dirty="0" err="1" smtClean="0"/>
              <a:t>работата</a:t>
            </a:r>
            <a:r>
              <a:rPr lang="ru-RU" sz="2800" dirty="0" smtClean="0"/>
              <a:t> ми </a:t>
            </a:r>
            <a:r>
              <a:rPr lang="ru-RU" sz="2800" dirty="0" err="1" smtClean="0"/>
              <a:t>беше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доста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напрегната</a:t>
            </a:r>
            <a:r>
              <a:rPr lang="ru-RU" sz="2800" dirty="0" smtClean="0"/>
              <a:t> , динамична и </a:t>
            </a:r>
            <a:r>
              <a:rPr lang="ru-RU" sz="2800" dirty="0" err="1" smtClean="0"/>
              <a:t>изнесена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терен</a:t>
            </a:r>
            <a:r>
              <a:rPr lang="ru-RU" sz="2800" dirty="0" smtClean="0"/>
              <a:t> , с цел да </a:t>
            </a:r>
            <a:r>
              <a:rPr lang="ru-RU" sz="2800" dirty="0" err="1" smtClean="0"/>
              <a:t>осигурим</a:t>
            </a:r>
            <a:r>
              <a:rPr lang="ru-RU" sz="2800" dirty="0" smtClean="0"/>
              <a:t> </a:t>
            </a:r>
            <a:r>
              <a:rPr lang="ru-RU" sz="2800" dirty="0" err="1" smtClean="0"/>
              <a:t>равни</a:t>
            </a:r>
            <a:r>
              <a:rPr lang="ru-RU" sz="2800" dirty="0" smtClean="0"/>
              <a:t> </a:t>
            </a:r>
            <a:r>
              <a:rPr lang="ru-RU" sz="2800" dirty="0" err="1" smtClean="0"/>
              <a:t>шансове</a:t>
            </a:r>
            <a:r>
              <a:rPr lang="ru-RU" sz="2800" dirty="0" smtClean="0"/>
              <a:t> за образование на </a:t>
            </a:r>
            <a:r>
              <a:rPr lang="ru-RU" sz="2800" dirty="0" err="1" smtClean="0"/>
              <a:t>най-бедните</a:t>
            </a:r>
            <a:r>
              <a:rPr lang="ru-RU" sz="2800" dirty="0" smtClean="0"/>
              <a:t> и </a:t>
            </a:r>
            <a:r>
              <a:rPr lang="ru-RU" sz="2800" dirty="0" err="1" smtClean="0"/>
              <a:t>уязвими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ученици</a:t>
            </a:r>
            <a:r>
              <a:rPr lang="ru-RU" sz="2800" dirty="0" smtClean="0"/>
              <a:t> .</a:t>
            </a:r>
            <a:r>
              <a:rPr lang="ru-RU" sz="2800" dirty="0"/>
              <a:t> </a:t>
            </a:r>
            <a:r>
              <a:rPr lang="ru-RU" sz="2800" dirty="0" err="1"/>
              <a:t>Децата</a:t>
            </a:r>
            <a:r>
              <a:rPr lang="ru-RU" sz="2800" dirty="0"/>
              <a:t>, </a:t>
            </a:r>
            <a:r>
              <a:rPr lang="ru-RU" sz="2800" dirty="0" err="1"/>
              <a:t>който</a:t>
            </a:r>
            <a:r>
              <a:rPr lang="ru-RU" sz="2800" dirty="0"/>
              <a:t> </a:t>
            </a:r>
            <a:r>
              <a:rPr lang="ru-RU" sz="2800" dirty="0" err="1"/>
              <a:t>нямаха</a:t>
            </a:r>
            <a:r>
              <a:rPr lang="ru-RU" sz="2800" dirty="0"/>
              <a:t> устройства </a:t>
            </a:r>
            <a:r>
              <a:rPr lang="ru-RU" sz="2800" dirty="0" smtClean="0"/>
              <a:t>,  </a:t>
            </a:r>
            <a:r>
              <a:rPr lang="ru-RU" sz="2800" dirty="0"/>
              <a:t>се </a:t>
            </a:r>
            <a:r>
              <a:rPr lang="ru-RU" sz="2800" dirty="0" err="1"/>
              <a:t>включваха</a:t>
            </a:r>
            <a:r>
              <a:rPr lang="ru-RU" sz="2800" dirty="0"/>
              <a:t> само </a:t>
            </a:r>
            <a:r>
              <a:rPr lang="ru-RU" sz="2800" dirty="0" smtClean="0"/>
              <a:t>и </a:t>
            </a:r>
            <a:r>
              <a:rPr lang="ru-RU" sz="2800" dirty="0" err="1" smtClean="0"/>
              <a:t>единствено</a:t>
            </a:r>
            <a:r>
              <a:rPr lang="ru-RU" sz="2800" dirty="0" smtClean="0"/>
              <a:t> </a:t>
            </a:r>
            <a:r>
              <a:rPr lang="ru-RU" sz="2800" dirty="0"/>
              <a:t>, </a:t>
            </a:r>
            <a:r>
              <a:rPr lang="ru-RU" sz="2800" dirty="0" smtClean="0"/>
              <a:t>чрез </a:t>
            </a:r>
            <a:r>
              <a:rPr lang="ru-RU" sz="2800" dirty="0" err="1" smtClean="0"/>
              <a:t>материалите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err="1"/>
              <a:t>хартиен</a:t>
            </a:r>
            <a:r>
              <a:rPr lang="ru-RU" sz="2800" dirty="0"/>
              <a:t> </a:t>
            </a:r>
            <a:r>
              <a:rPr lang="ru-RU" sz="2800" dirty="0" err="1"/>
              <a:t>носител</a:t>
            </a:r>
            <a:r>
              <a:rPr lang="ru-RU" sz="2800" dirty="0"/>
              <a:t>, </a:t>
            </a:r>
            <a:r>
              <a:rPr lang="ru-RU" sz="2800" dirty="0" err="1" smtClean="0"/>
              <a:t>които</a:t>
            </a:r>
            <a:r>
              <a:rPr lang="ru-RU" sz="2800" dirty="0" smtClean="0"/>
              <a:t> </a:t>
            </a:r>
            <a:r>
              <a:rPr lang="ru-RU" sz="2800" dirty="0"/>
              <a:t>аз им </a:t>
            </a:r>
            <a:r>
              <a:rPr lang="ru-RU" sz="2800" dirty="0" err="1" smtClean="0"/>
              <a:t>носех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bg-BG" sz="2800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3189152" cy="4549555"/>
          </a:xfrm>
        </p:spPr>
      </p:pic>
    </p:spTree>
    <p:extLst>
      <p:ext uri="{BB962C8B-B14F-4D97-AF65-F5344CB8AC3E}">
        <p14:creationId xmlns:p14="http://schemas.microsoft.com/office/powerpoint/2010/main" val="2166174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Провеждане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организиране</a:t>
            </a:r>
            <a:r>
              <a:rPr lang="ru-RU" dirty="0" smtClean="0"/>
              <a:t> </a:t>
            </a:r>
            <a:r>
              <a:rPr lang="ru-RU" dirty="0" err="1"/>
              <a:t>дейности</a:t>
            </a:r>
            <a:r>
              <a:rPr lang="ru-RU" dirty="0"/>
              <a:t>, </a:t>
            </a:r>
            <a:r>
              <a:rPr lang="ru-RU" dirty="0" err="1"/>
              <a:t>осигуряващи</a:t>
            </a:r>
            <a:r>
              <a:rPr lang="ru-RU" dirty="0"/>
              <a:t> </a:t>
            </a:r>
            <a:r>
              <a:rPr lang="ru-RU" dirty="0" err="1"/>
              <a:t>редовното</a:t>
            </a:r>
            <a:r>
              <a:rPr lang="ru-RU" dirty="0"/>
              <a:t> посещение на училище и </a:t>
            </a:r>
            <a:r>
              <a:rPr lang="ru-RU" dirty="0" err="1"/>
              <a:t>пълноценното</a:t>
            </a:r>
            <a:r>
              <a:rPr lang="ru-RU" dirty="0"/>
              <a:t> участие на </a:t>
            </a:r>
            <a:r>
              <a:rPr lang="ru-RU" dirty="0" err="1"/>
              <a:t>децата</a:t>
            </a:r>
            <a:r>
              <a:rPr lang="ru-RU" dirty="0"/>
              <a:t> и </a:t>
            </a:r>
            <a:r>
              <a:rPr lang="ru-RU" dirty="0" err="1"/>
              <a:t>учениците</a:t>
            </a:r>
            <a:r>
              <a:rPr lang="ru-RU" dirty="0"/>
              <a:t> в </a:t>
            </a:r>
            <a:r>
              <a:rPr lang="ru-RU" dirty="0" err="1"/>
              <a:t>образователния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. </a:t>
            </a:r>
            <a:r>
              <a:rPr lang="ru-RU" dirty="0" err="1"/>
              <a:t>Редовно</a:t>
            </a:r>
            <a:r>
              <a:rPr lang="ru-RU" dirty="0"/>
              <a:t> </a:t>
            </a:r>
            <a:r>
              <a:rPr lang="ru-RU" dirty="0" err="1" smtClean="0"/>
              <a:t>посещавам</a:t>
            </a:r>
            <a:r>
              <a:rPr lang="ru-RU" dirty="0" smtClean="0"/>
              <a:t>  </a:t>
            </a:r>
            <a:r>
              <a:rPr lang="ru-RU" dirty="0" err="1"/>
              <a:t>семействата</a:t>
            </a:r>
            <a:r>
              <a:rPr lang="ru-RU" dirty="0"/>
              <a:t> на </a:t>
            </a:r>
            <a:r>
              <a:rPr lang="ru-RU" dirty="0" err="1"/>
              <a:t>децата</a:t>
            </a:r>
            <a:r>
              <a:rPr lang="ru-RU" dirty="0"/>
              <a:t> , </a:t>
            </a:r>
            <a:r>
              <a:rPr lang="ru-RU" dirty="0" err="1"/>
              <a:t>който</a:t>
            </a:r>
            <a:r>
              <a:rPr lang="ru-RU" dirty="0"/>
              <a:t> подлежат на </a:t>
            </a:r>
            <a:r>
              <a:rPr lang="ru-RU" dirty="0" err="1"/>
              <a:t>задължително</a:t>
            </a:r>
            <a:r>
              <a:rPr lang="ru-RU" dirty="0"/>
              <a:t> </a:t>
            </a:r>
            <a:r>
              <a:rPr lang="ru-RU" dirty="0" err="1"/>
              <a:t>училищно</a:t>
            </a:r>
            <a:r>
              <a:rPr lang="ru-RU" dirty="0"/>
              <a:t> образование  и </a:t>
            </a:r>
            <a:r>
              <a:rPr lang="ru-RU" dirty="0" err="1"/>
              <a:t>организирам</a:t>
            </a:r>
            <a:r>
              <a:rPr lang="ru-RU" dirty="0"/>
              <a:t> </a:t>
            </a:r>
            <a:r>
              <a:rPr lang="ru-RU" dirty="0" err="1"/>
              <a:t>срещи</a:t>
            </a:r>
            <a:r>
              <a:rPr lang="ru-RU" dirty="0"/>
              <a:t>  с </a:t>
            </a:r>
            <a:r>
              <a:rPr lang="ru-RU" dirty="0" err="1"/>
              <a:t>тях</a:t>
            </a:r>
            <a:r>
              <a:rPr lang="ru-RU" dirty="0"/>
              <a:t> с цел </a:t>
            </a:r>
            <a:r>
              <a:rPr lang="ru-RU" dirty="0" err="1"/>
              <a:t>информираност</a:t>
            </a:r>
            <a:r>
              <a:rPr lang="ru-RU" dirty="0"/>
              <a:t>. </a:t>
            </a:r>
          </a:p>
          <a:p>
            <a:endParaRPr lang="bg-BG" dirty="0"/>
          </a:p>
        </p:txBody>
      </p:sp>
      <p:grpSp>
        <p:nvGrpSpPr>
          <p:cNvPr id="4" name="Group 3"/>
          <p:cNvGrpSpPr/>
          <p:nvPr/>
        </p:nvGrpSpPr>
        <p:grpSpPr>
          <a:xfrm>
            <a:off x="2209800" y="735090"/>
            <a:ext cx="6410395" cy="1462964"/>
            <a:chOff x="609600" y="735090"/>
            <a:chExt cx="8010595" cy="1462964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2819400" cy="1066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g-BG" dirty="0" smtClean="0"/>
              <a:t>Дейности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69844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806" y="3276600"/>
            <a:ext cx="8229600" cy="4325112"/>
          </a:xfrm>
        </p:spPr>
        <p:txBody>
          <a:bodyPr/>
          <a:lstStyle/>
          <a:p>
            <a:r>
              <a:rPr lang="bg-BG" dirty="0" smtClean="0"/>
              <a:t>Оказване техническа помощ на родители и ученици за работа с електронните платформи,за да могат да се включват в електронната среда .</a:t>
            </a:r>
          </a:p>
          <a:p>
            <a:r>
              <a:rPr lang="bg-BG" dirty="0" smtClean="0"/>
              <a:t>Успях да ангажирам съседи ,  които да споделят интернет връзката си  с учениците , за да могат да участват в образователния процес.</a:t>
            </a:r>
            <a:endParaRPr lang="bg-BG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2186248"/>
            <a:ext cx="3962400" cy="1066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g-BG" dirty="0" smtClean="0"/>
              <a:t> Работа на терен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2337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95400" y="2667000"/>
            <a:ext cx="6781800" cy="388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881130" y="3429000"/>
            <a:ext cx="8229600" cy="2438400"/>
          </a:xfrm>
        </p:spPr>
        <p:txBody>
          <a:bodyPr>
            <a:normAutofit/>
          </a:bodyPr>
          <a:lstStyle/>
          <a:p>
            <a:r>
              <a:rPr lang="bg-BG" dirty="0" smtClean="0"/>
              <a:t>    </a:t>
            </a:r>
            <a:r>
              <a:rPr lang="bg-BG" dirty="0" smtClean="0">
                <a:solidFill>
                  <a:schemeClr val="bg1"/>
                </a:solidFill>
              </a:rPr>
              <a:t>Благодаря за</a:t>
            </a:r>
            <a:r>
              <a:rPr lang="bg-BG" b="0" dirty="0" smtClean="0">
                <a:solidFill>
                  <a:schemeClr val="bg1"/>
                </a:solidFill>
              </a:rPr>
              <a:t> </a:t>
            </a:r>
            <a:r>
              <a:rPr lang="bg-BG" dirty="0" smtClean="0">
                <a:solidFill>
                  <a:schemeClr val="bg1"/>
                </a:solidFill>
              </a:rPr>
              <a:t>вниманието!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712976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         </a:t>
            </a:r>
            <a:endParaRPr lang="ru-RU" dirty="0"/>
          </a:p>
          <a:p>
            <a:endParaRPr lang="bg-BG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057112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2" name="Контейнер за съдържание 11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1" y="508575"/>
            <a:ext cx="2024740" cy="2024740"/>
          </a:xfr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71681"/>
              </p:ext>
            </p:extLst>
          </p:nvPr>
        </p:nvGraphicFramePr>
        <p:xfrm>
          <a:off x="609600" y="2667000"/>
          <a:ext cx="8229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77240"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Учебна година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Брой групи</a:t>
                      </a:r>
                      <a:endParaRPr lang="en-US" sz="32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2018-2019</a:t>
                      </a:r>
                      <a:r>
                        <a:rPr lang="bg-BG" sz="3200" baseline="0" dirty="0" smtClean="0"/>
                        <a:t> г.  </a:t>
                      </a:r>
                      <a:r>
                        <a:rPr lang="en-US" sz="3200" baseline="0" dirty="0" smtClean="0"/>
                        <a:t>II </a:t>
                      </a:r>
                      <a:r>
                        <a:rPr lang="bg-BG" sz="3200" baseline="0" dirty="0" smtClean="0"/>
                        <a:t>срок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2019-2019 г.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44</a:t>
                      </a:r>
                      <a:endParaRPr lang="en-US" sz="32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2020-2021</a:t>
                      </a:r>
                      <a:r>
                        <a:rPr lang="bg-BG" sz="3200" baseline="0" dirty="0" smtClean="0"/>
                        <a:t> г.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36</a:t>
                      </a:r>
                      <a:endParaRPr lang="en-US" sz="32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2021-2022 г.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dirty="0" smtClean="0"/>
                        <a:t>28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530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sz="half" idx="1"/>
          </p:nvPr>
        </p:nvSpPr>
        <p:spPr>
          <a:xfrm>
            <a:off x="1066800" y="2198054"/>
            <a:ext cx="7162800" cy="400462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bg-BG" sz="3200" dirty="0" smtClean="0"/>
              <a:t>БЯХА ОБХВАНАТИ ОКОЛО 180-250 УЧЕНИЦИ ВСЯКА УЧЕБНА ГОДИНА. </a:t>
            </a:r>
          </a:p>
          <a:p>
            <a:pPr marL="109728" indent="0">
              <a:buNone/>
            </a:pPr>
            <a:r>
              <a:rPr lang="bg-BG" sz="3200" dirty="0" smtClean="0"/>
              <a:t>ПРОЕКТЪТ ДОПРИНЕСЕ  ЗА: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УСПЕШНО ЗАВЪРШВАНЕ НА УЧЕБНАТА ГОДИНА;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200" dirty="0" smtClean="0"/>
              <a:t>УСПЕШНО ПРЕДСТАВЯНЕ НА НВО И ДЗИ.</a:t>
            </a:r>
          </a:p>
          <a:p>
            <a:pPr marL="109728" indent="0">
              <a:buNone/>
            </a:pPr>
            <a:endParaRPr lang="bg-BG" sz="3200" dirty="0"/>
          </a:p>
          <a:p>
            <a:pPr marL="109728" indent="0">
              <a:buNone/>
            </a:pPr>
            <a:endParaRPr lang="bg-BG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478431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sz="half" idx="1"/>
          </p:nvPr>
        </p:nvSpPr>
        <p:spPr>
          <a:xfrm>
            <a:off x="1066800" y="2198054"/>
            <a:ext cx="7162800" cy="4004626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bg-BG" sz="2800" dirty="0" smtClean="0"/>
              <a:t>Седем ръководители на групи преминаха обучение по проекта на тема „Прилагане на инструментариум за ранно идентифициране на ученици в риск от преждевременно напускане на образователната система и диференциран подход при определяне на потребностите им от пред</a:t>
            </a:r>
            <a:r>
              <a:rPr lang="en-US" sz="2800" dirty="0" smtClean="0"/>
              <a:t>o</a:t>
            </a:r>
            <a:r>
              <a:rPr lang="bg-BG" sz="2800" dirty="0" err="1" smtClean="0"/>
              <a:t>ставяне</a:t>
            </a:r>
            <a:r>
              <a:rPr lang="bg-BG" sz="2800" dirty="0" smtClean="0"/>
              <a:t> на индивидуална подкрепа“.</a:t>
            </a:r>
          </a:p>
          <a:p>
            <a:pPr marL="109728" indent="0">
              <a:buNone/>
            </a:pPr>
            <a:endParaRPr lang="bg-BG" sz="3200" dirty="0"/>
          </a:p>
          <a:p>
            <a:pPr marL="109728" indent="0">
              <a:buNone/>
            </a:pPr>
            <a:endParaRPr lang="bg-BG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96922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sz="half" idx="1"/>
          </p:nvPr>
        </p:nvSpPr>
        <p:spPr>
          <a:xfrm>
            <a:off x="905255" y="2895600"/>
            <a:ext cx="4123945" cy="384048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Казвам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 Наталия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Стефанова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гр. Монтана 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съм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майка на две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образователен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медиатор по проект ''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успех '' от две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6-то СУ ''Отец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Паисий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'' гр. Монтана . </a:t>
            </a:r>
            <a:endParaRPr lang="bg-B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съм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endParaRPr lang="bg-B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ВТУ </a:t>
            </a:r>
            <a:r>
              <a:rPr lang="bg-B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Враца</a:t>
            </a:r>
            <a:r>
              <a:rPr lang="bg-B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Предучилищна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училищна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педагогика -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4-та година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81726"/>
            <a:ext cx="3200400" cy="4295274"/>
          </a:xfrm>
        </p:spPr>
      </p:pic>
      <p:grpSp>
        <p:nvGrpSpPr>
          <p:cNvPr id="5" name="Group 4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4606344" cy="6975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g-BG" dirty="0" smtClean="0"/>
              <a:t>Лична информация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9205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2438400"/>
            <a:ext cx="2428278" cy="1066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g-BG" sz="5400" dirty="0" smtClean="0">
                <a:latin typeface="Times New Roman" pitchFamily="18" charset="0"/>
                <a:cs typeface="Times New Roman" pitchFamily="18" charset="0"/>
              </a:rPr>
              <a:t>Мото</a:t>
            </a:r>
            <a:endParaRPr lang="bg-BG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81000" y="3588913"/>
            <a:ext cx="8229600" cy="2811887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endParaRPr lang="bg-BG" b="1" dirty="0"/>
          </a:p>
          <a:p>
            <a:endParaRPr lang="bg-BG" b="1" dirty="0" smtClean="0"/>
          </a:p>
          <a:p>
            <a:pPr marL="109728" indent="0">
              <a:buNone/>
            </a:pPr>
            <a:r>
              <a:rPr lang="bg-BG" sz="1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„</a:t>
            </a:r>
            <a:r>
              <a:rPr lang="bg-BG" sz="1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Искам, успявам, </a:t>
            </a:r>
            <a:r>
              <a:rPr lang="bg-BG" sz="1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боря се </a:t>
            </a:r>
            <a:r>
              <a:rPr lang="bg-BG" sz="12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…“. </a:t>
            </a:r>
            <a:r>
              <a:rPr lang="bg-BG" sz="1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Това </a:t>
            </a:r>
            <a:r>
              <a:rPr lang="bg-BG" sz="12800" dirty="0">
                <a:latin typeface="Times New Roman" pitchFamily="18" charset="0"/>
                <a:ea typeface="Times New Roman"/>
                <a:cs typeface="Times New Roman" pitchFamily="18" charset="0"/>
              </a:rPr>
              <a:t>бих искала да бъде мотото на всеки един подрастващ </a:t>
            </a:r>
            <a:r>
              <a:rPr lang="bg-BG" sz="1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млад човек, който </a:t>
            </a:r>
            <a:r>
              <a:rPr lang="bg-BG" sz="12800" dirty="0">
                <a:latin typeface="Times New Roman" pitchFamily="18" charset="0"/>
                <a:ea typeface="Times New Roman"/>
                <a:cs typeface="Times New Roman" pitchFamily="18" charset="0"/>
              </a:rPr>
              <a:t>иска по-светло и по-различно бъдеще за себе си и за семейството </a:t>
            </a:r>
            <a:r>
              <a:rPr lang="bg-BG" sz="1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си!</a:t>
            </a:r>
            <a:endParaRPr lang="bg-BG" sz="1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endParaRPr lang="bg-BG" b="1" dirty="0"/>
          </a:p>
          <a:p>
            <a:r>
              <a:rPr lang="bg-BG" dirty="0" smtClean="0"/>
              <a:t>. </a:t>
            </a:r>
            <a:endParaRPr lang="bg-BG" dirty="0"/>
          </a:p>
          <a:p>
            <a:r>
              <a:rPr lang="ru-RU" b="1" dirty="0"/>
              <a:t> </a:t>
            </a:r>
            <a:endParaRPr lang="bg-BG" dirty="0"/>
          </a:p>
          <a:p>
            <a:pPr algn="ctr">
              <a:buNone/>
            </a:pPr>
            <a:endParaRPr lang="bg-BG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199591"/>
            <a:ext cx="8010595" cy="1462964"/>
            <a:chOff x="609600" y="735090"/>
            <a:chExt cx="8010595" cy="1462964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2971800" cy="914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28600" y="3581400"/>
            <a:ext cx="8229600" cy="4325112"/>
          </a:xfrm>
        </p:spPr>
        <p:txBody>
          <a:bodyPr>
            <a:normAutofit/>
          </a:bodyPr>
          <a:lstStyle/>
          <a:p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Смятам,че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в близко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бъдеще, ромската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общност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ще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има по-добро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развитие. Точно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това ме мотивира да се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боря, както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за личностно </a:t>
            </a:r>
            <a:r>
              <a:rPr lang="bg-BG" sz="3200" dirty="0" smtClean="0">
                <a:latin typeface="Times New Roman" pitchFamily="18" charset="0"/>
                <a:cs typeface="Times New Roman" pitchFamily="18" charset="0"/>
              </a:rPr>
              <a:t>развитие, така </a:t>
            </a:r>
            <a:r>
              <a:rPr lang="bg-BG" sz="3200" dirty="0">
                <a:latin typeface="Times New Roman" pitchFamily="18" charset="0"/>
                <a:cs typeface="Times New Roman" pitchFamily="18" charset="0"/>
              </a:rPr>
              <a:t>и за развитието на моята общност –ромската.</a:t>
            </a:r>
          </a:p>
          <a:p>
            <a:endParaRPr lang="bg-BG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44752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0" y="3048000"/>
            <a:ext cx="4038600" cy="381000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Полагам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усилия 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мотивирам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млади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квартала 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учат, 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създадем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по-добро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бъдеще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съвместна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българи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роми,турци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ръка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ръка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по-добро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светло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бъдеще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3392395" cy="4525962"/>
          </a:xfrm>
        </p:spPr>
      </p:pic>
      <p:grpSp>
        <p:nvGrpSpPr>
          <p:cNvPr id="6" name="Group 5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7" name="TextBox 6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4114800" cy="914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g-BG" dirty="0" smtClean="0"/>
              <a:t>Ръка за ръка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3316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334000" y="2198054"/>
            <a:ext cx="3383280" cy="4431346"/>
          </a:xfr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17.02.2021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заедно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г-жа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Николова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-директор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Шесто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“Отец Паисий“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взехме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семинар на тема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‘‘ Работа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родителската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общност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уязвими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9217" y="2728383"/>
            <a:ext cx="3048000" cy="4601634"/>
          </a:xfrm>
        </p:spPr>
      </p:pic>
      <p:grpSp>
        <p:nvGrpSpPr>
          <p:cNvPr id="5" name="Group 4"/>
          <p:cNvGrpSpPr/>
          <p:nvPr/>
        </p:nvGrpSpPr>
        <p:grpSpPr>
          <a:xfrm>
            <a:off x="609600" y="735090"/>
            <a:ext cx="8010595" cy="1462964"/>
            <a:chOff x="609600" y="735090"/>
            <a:chExt cx="8010595" cy="1462964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843837"/>
              <a:ext cx="8001000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b="1" i="1" dirty="0"/>
                <a:t> </a:t>
              </a:r>
              <a:endParaRPr lang="bg-BG" dirty="0"/>
            </a:p>
            <a:p>
              <a:pPr algn="ctr"/>
              <a:r>
                <a:rPr lang="en-US" dirty="0"/>
                <a:t> </a:t>
              </a:r>
              <a:endParaRPr lang="bg-BG" dirty="0"/>
            </a:p>
            <a:p>
              <a:pPr algn="ctr"/>
              <a:r>
                <a:rPr lang="en-US" sz="1400" b="1" dirty="0" smtClean="0"/>
                <a:t>			</a:t>
              </a:r>
              <a:r>
                <a:rPr lang="en-US" sz="1400" b="1" dirty="0"/>
                <a:t> </a:t>
              </a:r>
              <a:r>
                <a:rPr lang="x-none" sz="1400" b="1">
                  <a:latin typeface="Arial" pitchFamily="34" charset="0"/>
                  <a:cs typeface="Arial" pitchFamily="34" charset="0"/>
                </a:rPr>
                <a:t>Проект BG05M20P001-2.011-0001 „Подкрепа за успех“</a:t>
              </a:r>
              <a:endParaRPr lang="bg-BG" sz="1400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bg-BG" sz="14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086230" y="735090"/>
              <a:ext cx="5533965" cy="605155"/>
              <a:chOff x="0" y="0"/>
              <a:chExt cx="10187796" cy="159588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31"/>
              <a:stretch>
                <a:fillRect/>
              </a:stretch>
            </p:blipFill>
            <p:spPr bwMode="auto">
              <a:xfrm>
                <a:off x="0" y="155276"/>
                <a:ext cx="4468483" cy="14406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9253" y="241540"/>
                <a:ext cx="1423358" cy="1259456"/>
              </a:xfrm>
              <a:prstGeom prst="rect">
                <a:avLst/>
              </a:prstGeom>
              <a:noFill/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3713" y="0"/>
                <a:ext cx="3554083" cy="13802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3429000" cy="5523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Съвместна дейност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18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дски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радски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1116</TotalTime>
  <Words>521</Words>
  <Application>Microsoft Office PowerPoint</Application>
  <PresentationFormat>Презентация на цял екран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Градски</vt:lpstr>
      <vt:lpstr>Проект „Подкрепа за успех“</vt:lpstr>
      <vt:lpstr>Презентация на PowerPoint</vt:lpstr>
      <vt:lpstr>Презентация на PowerPoint</vt:lpstr>
      <vt:lpstr>Презентация на PowerPoint</vt:lpstr>
      <vt:lpstr>Лична информация</vt:lpstr>
      <vt:lpstr>Мото</vt:lpstr>
      <vt:lpstr>Мотивация</vt:lpstr>
      <vt:lpstr>Ръка за ръка</vt:lpstr>
      <vt:lpstr>Съвместна дейност</vt:lpstr>
      <vt:lpstr>Съвместно със здравните медиатори, родители и ученици почистихме квартала , в който живеем.</vt:lpstr>
      <vt:lpstr>Съвместна дейност</vt:lpstr>
      <vt:lpstr>Дейности</vt:lpstr>
      <vt:lpstr>Дейности</vt:lpstr>
      <vt:lpstr> Работа на терен </vt:lpstr>
      <vt:lpstr>    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ВЕЛИКОТЪРНОВСКИ УНИВЕРСИТЕТ “СВ.СВ.КИРИЛ И МЕТОДИЙ” ФИЛИАЛ ВРАЦА   ИДЕЕН ПРОЕКТ НА СИТУАЦИЯ ПО МЕТОДИКА НА ОБУЧЕНИЕТО ПО НА ТЕМА: МУЗИКАЛНИ ГАТАНКИ</dc:title>
  <dc:creator>Librarian</dc:creator>
  <cp:lastModifiedBy>W10X64_1903</cp:lastModifiedBy>
  <cp:revision>89</cp:revision>
  <dcterms:created xsi:type="dcterms:W3CDTF">2018-05-25T07:18:58Z</dcterms:created>
  <dcterms:modified xsi:type="dcterms:W3CDTF">2022-06-06T12:47:53Z</dcterms:modified>
</cp:coreProperties>
</file>