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96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89" r:id="rId16"/>
    <p:sldId id="291" r:id="rId17"/>
    <p:sldId id="292" r:id="rId18"/>
    <p:sldId id="293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omir Manov" initials="DM" lastIdx="1" clrIdx="0">
    <p:extLst>
      <p:ext uri="{19B8F6BF-5375-455C-9EA6-DF929625EA0E}">
        <p15:presenceInfo xmlns:p15="http://schemas.microsoft.com/office/powerpoint/2012/main" userId="S-1-5-21-2615807824-3233718384-2948664445-14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3" autoAdjust="0"/>
    <p:restoredTop sz="86564" autoAdjust="0"/>
  </p:normalViewPr>
  <p:slideViewPr>
    <p:cSldViewPr snapToGrid="0">
      <p:cViewPr varScale="1">
        <p:scale>
          <a:sx n="109" d="100"/>
          <a:sy n="109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7910D-FE8D-4C81-ACBA-15C2415C6662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3A606-246A-4B28-A640-38956BA2B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0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1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4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11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51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33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88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35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47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4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2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9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1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заявка за регистриране на обикновен печат е задължително да се прикачи документ: „Заповед за използване на печатите в училището“. При заявка за регистриране на гербов печат е задължително да се прикачи документ: „Заповед за използване на печатите в училището“ и „Експедиционна бележка от Монетен двор“ или „Приемателно-предавателен протокол за получаване от РУО“. В случай, че е необходимо може да прикачат и други допълнителни документи</a:t>
            </a:r>
          </a:p>
          <a:p>
            <a:r>
              <a:rPr lang="ru-RU" dirty="0"/>
              <a:t>Заявка за промяна на печат  Коригират се данните за пазителя на печата и/или за местонахождението на печата  Прилага се задължително: за обикновен печат: „Заповед за промяна на пазител“; „Доклад за извършените промени“; за гербов печат: „Заповед за промяна на пазител“; „Доклад за извършените промени“; „Експедиционна бележка от Монетен двор“ или „Приемателно-предавателен протокол за получаване от РУО“, задължителен за прикачване е един от двата документа.  Не се прилага нова бланка за отпечатъци Заявка за промяна не е необходимо да се подава, когато е настъпила смяна на директора на училището (чийто подпис фигурира на бланката)</a:t>
            </a:r>
          </a:p>
          <a:p>
            <a:r>
              <a:rPr lang="ru-RU" dirty="0"/>
              <a:t>Заявка за унищожаване на печат  Прилага се сканирано копие на протокола на комисията, с която е унищожен печата (съгласно чл. 19 на Указ 612, протокола трябва да съдържа отпечатък на печата)  В случаите, в които с един протокол е унищожен повече от един печат, заявка се подава за всеки печат поотделно, като протоколът се прикача към всеки от печатите, включени в него</a:t>
            </a:r>
          </a:p>
          <a:p>
            <a:r>
              <a:rPr lang="ru-RU" dirty="0"/>
              <a:t>Заявка за изгубване/кражба  Прилагат се копия на документи, удостоверяващи събитието („Протокол от полицията при загубен печат/откраднат“ или „Протокол от пожарната при пожар“)  Прилага се сканирано копие на протокола на комисия, удостоверяваща събитието  В случаите, в които един протокол се отнася до повече от един печат, заявка се подава за всеки печат поотделно, като протоколът се прикача към всеки от печатите, включени в него  Попълва се датата на спиране от употреба на печата (крайна дата на ползване).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3A606-246A-4B28-A640-38956BA2B3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06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3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32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01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A606-246A-4B28-A640-38956BA2B3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9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4523-C501-449E-AB23-3696E8A40A2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D972-3842-4F55-B18C-E91D1BDB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4523-C501-449E-AB23-3696E8A40A2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D972-3842-4F55-B18C-E91D1BDB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4523-C501-449E-AB23-3696E8A40A2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D972-3842-4F55-B18C-E91D1BDB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8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4523-C501-449E-AB23-3696E8A40A2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D972-3842-4F55-B18C-E91D1BDB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6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4523-C501-449E-AB23-3696E8A40A2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D972-3842-4F55-B18C-E91D1BDB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4523-C501-449E-AB23-3696E8A40A2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D972-3842-4F55-B18C-E91D1BDB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9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4523-C501-449E-AB23-3696E8A40A2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D972-3842-4F55-B18C-E91D1BDB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7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4523-C501-449E-AB23-3696E8A40A2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D972-3842-4F55-B18C-E91D1BDB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4523-C501-449E-AB23-3696E8A40A2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D972-3842-4F55-B18C-E91D1BDB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8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4523-C501-449E-AB23-3696E8A40A2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D972-3842-4F55-B18C-E91D1BDB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4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4523-C501-449E-AB23-3696E8A40A2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D972-3842-4F55-B18C-E91D1BDB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9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4523-C501-449E-AB23-3696E8A40A2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FD972-3842-4F55-B18C-E91D1BDB5F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4913" y="0"/>
            <a:ext cx="98778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7068" y="0"/>
            <a:ext cx="98778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09223" y="0"/>
            <a:ext cx="9877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-dnevnik.mon.bg/release-not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438" y="145473"/>
            <a:ext cx="11141935" cy="6463145"/>
          </a:xfrm>
        </p:spPr>
        <p:txBody>
          <a:bodyPr anchor="ctr">
            <a:normAutofit/>
          </a:bodyPr>
          <a:lstStyle/>
          <a:p>
            <a:br>
              <a:rPr lang="bg-BG" sz="3200" b="1" dirty="0">
                <a:latin typeface="+mn-lt"/>
              </a:rPr>
            </a:br>
            <a:r>
              <a:rPr lang="bg-BG" sz="3200" b="1" dirty="0">
                <a:latin typeface="+mn-lt"/>
              </a:rPr>
              <a:t>Новости в електронния дневник на НЕИСПУО</a:t>
            </a:r>
            <a:br>
              <a:rPr lang="bg-BG" sz="3200" b="1" dirty="0">
                <a:latin typeface="+mn-lt"/>
              </a:rPr>
            </a:br>
            <a:br>
              <a:rPr lang="bg-BG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Секция Печати в </a:t>
            </a:r>
            <a:r>
              <a:rPr lang="ru-RU" sz="3200" b="1" dirty="0" err="1">
                <a:latin typeface="+mn-lt"/>
              </a:rPr>
              <a:t>системата</a:t>
            </a:r>
            <a:r>
              <a:rPr lang="ru-RU" sz="3200" b="1" dirty="0">
                <a:latin typeface="+mn-lt"/>
              </a:rPr>
              <a:t> на </a:t>
            </a:r>
            <a:r>
              <a:rPr lang="ru-RU" sz="3200" b="1" dirty="0" err="1">
                <a:latin typeface="+mn-lt"/>
              </a:rPr>
              <a:t>предучилищното</a:t>
            </a:r>
            <a:r>
              <a:rPr lang="ru-RU" sz="3200" b="1" dirty="0">
                <a:latin typeface="+mn-lt"/>
              </a:rPr>
              <a:t> и </a:t>
            </a:r>
            <a:r>
              <a:rPr lang="ru-RU" sz="3200" b="1" dirty="0" err="1">
                <a:latin typeface="+mn-lt"/>
              </a:rPr>
              <a:t>училищното</a:t>
            </a:r>
            <a:r>
              <a:rPr lang="ru-RU" sz="3200" b="1" dirty="0">
                <a:latin typeface="+mn-lt"/>
              </a:rPr>
              <a:t> образование</a:t>
            </a:r>
            <a:br>
              <a:rPr lang="bg-BG" sz="3200" b="1" dirty="0">
                <a:latin typeface="+mn-lt"/>
              </a:rPr>
            </a:br>
            <a:br>
              <a:rPr lang="bg-BG" sz="3200" b="1" dirty="0">
                <a:latin typeface="+mn-lt"/>
              </a:rPr>
            </a:br>
            <a:r>
              <a:rPr lang="bg-BG" sz="3200" b="1" dirty="0">
                <a:latin typeface="+mn-lt"/>
              </a:rPr>
              <a:t>Ресурсно подпомагане</a:t>
            </a:r>
            <a:br>
              <a:rPr lang="bg-BG" sz="3200" b="1" dirty="0">
                <a:latin typeface="+mn-lt"/>
              </a:rPr>
            </a:br>
            <a:br>
              <a:rPr lang="bg-BG" sz="3200" b="1" dirty="0"/>
            </a:br>
            <a:br>
              <a:rPr lang="bg-BG" sz="2800" b="1" dirty="0"/>
            </a:br>
            <a:br>
              <a:rPr lang="bg-BG" sz="2800" b="1" dirty="0"/>
            </a:br>
            <a:r>
              <a:rPr lang="bg-BG" sz="2800" b="1" dirty="0"/>
              <a:t>21.11.2024 г.</a:t>
            </a:r>
            <a:endParaRPr lang="bg-BG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80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bg-BG" sz="3100" b="1" dirty="0">
                <a:latin typeface="+mn-lt"/>
              </a:rPr>
              <a:t>проверки на Списък-образец №№ 1, 2 и 3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B19EF-CBFF-468A-BEB6-B2BE73AC554F}"/>
              </a:ext>
            </a:extLst>
          </p:cNvPr>
          <p:cNvSpPr txBox="1"/>
          <p:nvPr/>
        </p:nvSpPr>
        <p:spPr>
          <a:xfrm>
            <a:off x="748185" y="1335024"/>
            <a:ext cx="11596764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Код 121 -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дейности</a:t>
            </a:r>
            <a:r>
              <a:rPr lang="ru-RU" dirty="0">
                <a:solidFill>
                  <a:srgbClr val="FF0000"/>
                </a:solidFill>
              </a:rPr>
              <a:t> за ПЛР за </a:t>
            </a:r>
            <a:r>
              <a:rPr lang="ru-RU" dirty="0" err="1">
                <a:solidFill>
                  <a:srgbClr val="FF0000"/>
                </a:solidFill>
              </a:rPr>
              <a:t>група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маркирана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ресурсна</a:t>
            </a:r>
            <a:r>
              <a:rPr lang="ru-RU" dirty="0">
                <a:solidFill>
                  <a:srgbClr val="FF0000"/>
                </a:solidFill>
              </a:rPr>
              <a:t>, за </a:t>
            </a:r>
            <a:r>
              <a:rPr lang="ru-RU" dirty="0" err="1">
                <a:solidFill>
                  <a:srgbClr val="FF0000"/>
                </a:solidFill>
              </a:rPr>
              <a:t>които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разпределен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повече</a:t>
            </a:r>
            <a:endParaRPr lang="ru-RU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</a:rPr>
              <a:t>от един </a:t>
            </a:r>
            <a:r>
              <a:rPr lang="ru-RU" dirty="0" err="1">
                <a:solidFill>
                  <a:srgbClr val="FF0000"/>
                </a:solidFill>
              </a:rPr>
              <a:t>ресурсен</a:t>
            </a:r>
            <a:r>
              <a:rPr lang="ru-RU" dirty="0">
                <a:solidFill>
                  <a:srgbClr val="FF0000"/>
                </a:solidFill>
              </a:rPr>
              <a:t> специалист!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</a:t>
            </a:r>
            <a:r>
              <a:rPr lang="ru-RU" dirty="0" err="1"/>
              <a:t>записа</a:t>
            </a:r>
            <a:r>
              <a:rPr lang="ru-RU" dirty="0"/>
              <a:t> в </a:t>
            </a:r>
            <a:r>
              <a:rPr lang="ru-RU" dirty="0" err="1"/>
              <a:t>учебния</a:t>
            </a:r>
            <a:r>
              <a:rPr lang="ru-RU" dirty="0"/>
              <a:t> план се </a:t>
            </a:r>
            <a:r>
              <a:rPr lang="ru-RU" dirty="0" err="1"/>
              <a:t>разпределя</a:t>
            </a:r>
            <a:r>
              <a:rPr lang="ru-RU" dirty="0"/>
              <a:t> само един специалист с </a:t>
            </a:r>
            <a:r>
              <a:rPr lang="ru-RU" dirty="0" err="1"/>
              <a:t>въведена</a:t>
            </a:r>
            <a:r>
              <a:rPr lang="ru-RU" dirty="0"/>
              <a:t> </a:t>
            </a:r>
            <a:r>
              <a:rPr lang="ru-RU" dirty="0" err="1"/>
              <a:t>длъжност</a:t>
            </a:r>
            <a:r>
              <a:rPr lang="ru-RU" dirty="0"/>
              <a:t> на </a:t>
            </a:r>
            <a:r>
              <a:rPr lang="ru-RU" dirty="0" err="1"/>
              <a:t>ресурсен</a:t>
            </a:r>
            <a:r>
              <a:rPr lang="ru-RU" dirty="0"/>
              <a:t> </a:t>
            </a:r>
            <a:r>
              <a:rPr lang="ru-RU" dirty="0" err="1"/>
              <a:t>учител</a:t>
            </a:r>
            <a:endParaRPr lang="ru-RU" dirty="0"/>
          </a:p>
          <a:p>
            <a:pPr marL="265113"/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Код 122</a:t>
            </a:r>
            <a:r>
              <a:rPr lang="ru-RU" dirty="0">
                <a:solidFill>
                  <a:srgbClr val="FF0000"/>
                </a:solidFill>
              </a:rPr>
              <a:t> - В ЛОД на </a:t>
            </a:r>
            <a:r>
              <a:rPr lang="ru-RU" dirty="0" err="1">
                <a:solidFill>
                  <a:srgbClr val="FF0000"/>
                </a:solidFill>
              </a:rPr>
              <a:t>следните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деца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информация за </a:t>
            </a:r>
            <a:r>
              <a:rPr lang="ru-RU" dirty="0" err="1">
                <a:solidFill>
                  <a:srgbClr val="FF0000"/>
                </a:solidFill>
              </a:rPr>
              <a:t>ресурсно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подпомагане</a:t>
            </a:r>
            <a:r>
              <a:rPr lang="ru-RU" dirty="0">
                <a:solidFill>
                  <a:srgbClr val="FF0000"/>
                </a:solidFill>
              </a:rPr>
              <a:t>, но </a:t>
            </a:r>
            <a:r>
              <a:rPr lang="ru-RU" dirty="0" err="1">
                <a:solidFill>
                  <a:srgbClr val="FF0000"/>
                </a:solidFill>
              </a:rPr>
              <a:t>липсва</a:t>
            </a:r>
            <a:endParaRPr lang="ru-RU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</a:rPr>
              <a:t>информация за СОП. За всяко </a:t>
            </a:r>
            <a:r>
              <a:rPr lang="ru-RU" dirty="0" err="1">
                <a:solidFill>
                  <a:srgbClr val="FF0000"/>
                </a:solidFill>
              </a:rPr>
              <a:t>дете</a:t>
            </a:r>
            <a:r>
              <a:rPr lang="ru-RU" dirty="0">
                <a:solidFill>
                  <a:srgbClr val="FF0000"/>
                </a:solidFill>
              </a:rPr>
              <a:t>/ученик на </a:t>
            </a:r>
            <a:r>
              <a:rPr lang="ru-RU" dirty="0" err="1">
                <a:solidFill>
                  <a:srgbClr val="FF0000"/>
                </a:solidFill>
              </a:rPr>
              <a:t>ресурсно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подпомагане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трябва</a:t>
            </a:r>
            <a:r>
              <a:rPr lang="ru-RU" dirty="0">
                <a:solidFill>
                  <a:srgbClr val="FF0000"/>
                </a:solidFill>
              </a:rPr>
              <a:t> да </a:t>
            </a:r>
            <a:r>
              <a:rPr lang="ru-RU" dirty="0" err="1">
                <a:solidFill>
                  <a:srgbClr val="FF0000"/>
                </a:solidFill>
              </a:rPr>
              <a:t>са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въведени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данни</a:t>
            </a:r>
            <a:r>
              <a:rPr lang="ru-RU" dirty="0">
                <a:solidFill>
                  <a:srgbClr val="FF0000"/>
                </a:solidFill>
              </a:rPr>
              <a:t> за СОП.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/>
              <a:t>По изключение</a:t>
            </a:r>
            <a:r>
              <a:rPr lang="en-US" b="1" dirty="0"/>
              <a:t>,</a:t>
            </a:r>
            <a:r>
              <a:rPr lang="bg-BG" dirty="0"/>
              <a:t> само </a:t>
            </a:r>
            <a:r>
              <a:rPr lang="en-US" dirty="0" err="1"/>
              <a:t>за</a:t>
            </a:r>
            <a:r>
              <a:rPr lang="en-US" dirty="0"/>
              <a:t> 2024/2025 </a:t>
            </a:r>
            <a:r>
              <a:rPr lang="en-US" dirty="0" err="1"/>
              <a:t>учебна</a:t>
            </a:r>
            <a:r>
              <a:rPr lang="en-US" dirty="0"/>
              <a:t> </a:t>
            </a:r>
            <a:r>
              <a:rPr lang="en-US" dirty="0" err="1"/>
              <a:t>година</a:t>
            </a:r>
            <a:r>
              <a:rPr lang="en-US" dirty="0"/>
              <a:t> и </a:t>
            </a:r>
            <a:r>
              <a:rPr lang="en-US" dirty="0" err="1"/>
              <a:t>само</a:t>
            </a:r>
            <a:r>
              <a:rPr lang="en-US" dirty="0"/>
              <a:t> </a:t>
            </a:r>
            <a:r>
              <a:rPr lang="bg-BG" dirty="0"/>
              <a:t>за корекция на тази грешка в ЛОД на детето/ученик</a:t>
            </a:r>
            <a:r>
              <a:rPr lang="en-US" dirty="0"/>
              <a:t>а</a:t>
            </a:r>
            <a:r>
              <a:rPr lang="bg-BG" dirty="0"/>
              <a:t>,</a:t>
            </a:r>
          </a:p>
          <a:p>
            <a:pPr marL="265113">
              <a:spcAft>
                <a:spcPts val="600"/>
              </a:spcAft>
            </a:pPr>
            <a:r>
              <a:rPr lang="bg-BG" dirty="0"/>
              <a:t>раздел СОП (деца/ученици без ДПЛР)</a:t>
            </a:r>
            <a:r>
              <a:rPr lang="en-US" dirty="0"/>
              <a:t>,</a:t>
            </a:r>
            <a:r>
              <a:rPr lang="bg-BG" dirty="0"/>
              <a:t> се въвежда информация за СОП</a:t>
            </a:r>
            <a:endParaRPr lang="en-US" dirty="0"/>
          </a:p>
          <a:p>
            <a:pPr marL="265113">
              <a:spcAft>
                <a:spcPts val="600"/>
              </a:spcAft>
            </a:pPr>
            <a:endParaRPr lang="en-US" dirty="0"/>
          </a:p>
          <a:p>
            <a:pPr marL="265113">
              <a:spcAft>
                <a:spcPts val="600"/>
              </a:spcAft>
            </a:pPr>
            <a:endParaRPr lang="en-US" dirty="0"/>
          </a:p>
          <a:p>
            <a:pPr marL="265113">
              <a:spcAft>
                <a:spcPts val="600"/>
              </a:spcAft>
            </a:pPr>
            <a:endParaRPr lang="en-US" dirty="0"/>
          </a:p>
          <a:p>
            <a:pPr marL="265113">
              <a:spcAft>
                <a:spcPts val="600"/>
              </a:spcAft>
            </a:pPr>
            <a:endParaRPr lang="en-US" dirty="0"/>
          </a:p>
          <a:p>
            <a:pPr marL="265113">
              <a:spcAft>
                <a:spcPts val="600"/>
              </a:spcAft>
            </a:pPr>
            <a:endParaRPr lang="en-US" dirty="0"/>
          </a:p>
          <a:p>
            <a:pPr marL="265113">
              <a:spcAft>
                <a:spcPts val="600"/>
              </a:spcAft>
            </a:pPr>
            <a:endParaRPr lang="bg-BG" dirty="0"/>
          </a:p>
          <a:p>
            <a:r>
              <a:rPr lang="bg-BG" sz="1600" b="1" dirty="0"/>
              <a:t>Забележка:</a:t>
            </a:r>
            <a:r>
              <a:rPr lang="bg-BG" sz="1600" dirty="0"/>
              <a:t> С цел бързодействие на проверката се извеждат първите 20 случая с такава грешка.</a:t>
            </a:r>
          </a:p>
          <a:p>
            <a:r>
              <a:rPr lang="bg-BG" sz="1600" dirty="0"/>
              <a:t>Възможно е след корекция на един случай на негово място да се появи нов, ако общо случаите са повече от 20!</a:t>
            </a:r>
          </a:p>
        </p:txBody>
      </p:sp>
    </p:spTree>
    <p:extLst>
      <p:ext uri="{BB962C8B-B14F-4D97-AF65-F5344CB8AC3E}">
        <p14:creationId xmlns:p14="http://schemas.microsoft.com/office/powerpoint/2010/main" val="253459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bg-BG" sz="3100" b="1" dirty="0">
                <a:latin typeface="+mn-lt"/>
              </a:rPr>
              <a:t>проверки на Списък-образец №№ 1, 2 и 3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B19EF-CBFF-468A-BEB6-B2BE73AC554F}"/>
              </a:ext>
            </a:extLst>
          </p:cNvPr>
          <p:cNvSpPr txBox="1"/>
          <p:nvPr/>
        </p:nvSpPr>
        <p:spPr>
          <a:xfrm>
            <a:off x="737756" y="859536"/>
            <a:ext cx="11298606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Код 123 - </a:t>
            </a:r>
            <a:r>
              <a:rPr lang="ru-RU" dirty="0">
                <a:solidFill>
                  <a:srgbClr val="FF0000"/>
                </a:solidFill>
              </a:rPr>
              <a:t>В ЛОД на </a:t>
            </a:r>
            <a:r>
              <a:rPr lang="ru-RU" dirty="0" err="1">
                <a:solidFill>
                  <a:srgbClr val="FF0000"/>
                </a:solidFill>
              </a:rPr>
              <a:t>следните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деца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, раздел "</a:t>
            </a:r>
            <a:r>
              <a:rPr lang="ru-RU" dirty="0" err="1">
                <a:solidFill>
                  <a:srgbClr val="FF0000"/>
                </a:solidFill>
              </a:rPr>
              <a:t>Ресурсно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подпомагане</a:t>
            </a:r>
            <a:r>
              <a:rPr lang="ru-RU" dirty="0">
                <a:solidFill>
                  <a:srgbClr val="FF0000"/>
                </a:solidFill>
              </a:rPr>
              <a:t>"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дублиране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ресурсен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учител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</a:rPr>
              <a:t>Не е допустимо </a:t>
            </a:r>
            <a:r>
              <a:rPr lang="ru-RU" dirty="0" err="1">
                <a:solidFill>
                  <a:srgbClr val="FF0000"/>
                </a:solidFill>
              </a:rPr>
              <a:t>отбелязването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ресурсен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учител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повече</a:t>
            </a:r>
            <a:r>
              <a:rPr lang="ru-RU" dirty="0">
                <a:solidFill>
                  <a:srgbClr val="FF0000"/>
                </a:solidFill>
              </a:rPr>
              <a:t> от един </a:t>
            </a:r>
            <a:r>
              <a:rPr lang="ru-RU" dirty="0" err="1">
                <a:solidFill>
                  <a:srgbClr val="FF0000"/>
                </a:solidFill>
              </a:rPr>
              <a:t>път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В ЛОД, раздел </a:t>
            </a:r>
            <a:r>
              <a:rPr lang="ru-RU" dirty="0" err="1"/>
              <a:t>Ресурсно</a:t>
            </a:r>
            <a:r>
              <a:rPr lang="ru-RU" dirty="0"/>
              <a:t> </a:t>
            </a:r>
            <a:r>
              <a:rPr lang="ru-RU" dirty="0" err="1"/>
              <a:t>подпомагане</a:t>
            </a:r>
            <a:r>
              <a:rPr lang="ru-RU" dirty="0"/>
              <a:t> </a:t>
            </a:r>
            <a:r>
              <a:rPr lang="ru-RU" dirty="0" err="1"/>
              <a:t>дублираната</a:t>
            </a:r>
            <a:r>
              <a:rPr lang="ru-RU" dirty="0"/>
              <a:t> информация се </a:t>
            </a:r>
            <a:r>
              <a:rPr lang="ru-RU" dirty="0" err="1"/>
              <a:t>изтрива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highlight>
                <a:srgbClr val="FFFF00"/>
              </a:highlight>
            </a:endParaRPr>
          </a:p>
          <a:p>
            <a:r>
              <a:rPr lang="bg-BG" sz="1600" b="1" dirty="0"/>
              <a:t>Забележка:</a:t>
            </a:r>
            <a:r>
              <a:rPr lang="bg-BG" sz="1600" dirty="0"/>
              <a:t> С цел бързодействие на проверката се извеждат първите 20 случая с такава грешка.</a:t>
            </a:r>
          </a:p>
          <a:p>
            <a:r>
              <a:rPr lang="bg-BG" sz="1600" dirty="0"/>
              <a:t>Възможно е след корекция на един случай на негово място да се появи нов, ако общо случаите са повече от 20!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8BA49-42E2-403C-ADAF-24C475198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72" y="2326721"/>
            <a:ext cx="11030712" cy="25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0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bg-BG" sz="3100" b="1" dirty="0">
                <a:latin typeface="+mn-lt"/>
              </a:rPr>
              <a:t>проверки на Списък-образец №№ 1, 2 и 3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B19EF-CBFF-468A-BEB6-B2BE73AC554F}"/>
              </a:ext>
            </a:extLst>
          </p:cNvPr>
          <p:cNvSpPr txBox="1"/>
          <p:nvPr/>
        </p:nvSpPr>
        <p:spPr>
          <a:xfrm>
            <a:off x="737756" y="859536"/>
            <a:ext cx="11298606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Код 123 - </a:t>
            </a:r>
            <a:r>
              <a:rPr lang="ru-RU" dirty="0">
                <a:solidFill>
                  <a:srgbClr val="FF0000"/>
                </a:solidFill>
              </a:rPr>
              <a:t>В ЛОД на </a:t>
            </a:r>
            <a:r>
              <a:rPr lang="ru-RU" dirty="0" err="1">
                <a:solidFill>
                  <a:srgbClr val="FF0000"/>
                </a:solidFill>
              </a:rPr>
              <a:t>следните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деца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, раздел "</a:t>
            </a:r>
            <a:r>
              <a:rPr lang="ru-RU" dirty="0" err="1">
                <a:solidFill>
                  <a:srgbClr val="FF0000"/>
                </a:solidFill>
              </a:rPr>
              <a:t>Ресурсно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подпомагане</a:t>
            </a:r>
            <a:r>
              <a:rPr lang="ru-RU" dirty="0">
                <a:solidFill>
                  <a:srgbClr val="FF0000"/>
                </a:solidFill>
              </a:rPr>
              <a:t>"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дублиране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ресурсен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учител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</a:rPr>
              <a:t>Не е допустимо </a:t>
            </a:r>
            <a:r>
              <a:rPr lang="ru-RU" dirty="0" err="1">
                <a:solidFill>
                  <a:srgbClr val="FF0000"/>
                </a:solidFill>
              </a:rPr>
              <a:t>отбелязването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ресурсен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учител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повече</a:t>
            </a:r>
            <a:r>
              <a:rPr lang="ru-RU" dirty="0">
                <a:solidFill>
                  <a:srgbClr val="FF0000"/>
                </a:solidFill>
              </a:rPr>
              <a:t> от един </a:t>
            </a:r>
            <a:r>
              <a:rPr lang="ru-RU" dirty="0" err="1">
                <a:solidFill>
                  <a:srgbClr val="FF0000"/>
                </a:solidFill>
              </a:rPr>
              <a:t>път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В ЛОД, раздел </a:t>
            </a:r>
            <a:r>
              <a:rPr lang="ru-RU" dirty="0" err="1"/>
              <a:t>Ресурсно</a:t>
            </a:r>
            <a:r>
              <a:rPr lang="ru-RU" dirty="0"/>
              <a:t> </a:t>
            </a:r>
            <a:r>
              <a:rPr lang="ru-RU" dirty="0" err="1"/>
              <a:t>подпомагане</a:t>
            </a:r>
            <a:r>
              <a:rPr lang="ru-RU" dirty="0"/>
              <a:t> </a:t>
            </a:r>
            <a:r>
              <a:rPr lang="ru-RU" dirty="0" err="1"/>
              <a:t>дублираната</a:t>
            </a:r>
            <a:r>
              <a:rPr lang="ru-RU" dirty="0"/>
              <a:t> информация се </a:t>
            </a:r>
            <a:r>
              <a:rPr lang="ru-RU" dirty="0" err="1"/>
              <a:t>изтрива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highlight>
                <a:srgbClr val="FFFF00"/>
              </a:highlight>
            </a:endParaRPr>
          </a:p>
          <a:p>
            <a:r>
              <a:rPr lang="bg-BG" sz="1600" b="1" dirty="0"/>
              <a:t>Забележка:</a:t>
            </a:r>
            <a:r>
              <a:rPr lang="bg-BG" sz="1600" dirty="0"/>
              <a:t> С цел бързодействие на проверката се извеждат първите 20 случая с такава грешка.</a:t>
            </a:r>
          </a:p>
          <a:p>
            <a:r>
              <a:rPr lang="bg-BG" sz="1600" dirty="0"/>
              <a:t>Възможно е след корекция на един случай на негово място да се появи нов, ако общо случаите са повече от 20!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CB72A-B583-408E-9DA1-604766381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735" y="1901952"/>
            <a:ext cx="6930173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8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bg-BG" sz="3100" b="1" dirty="0">
                <a:latin typeface="+mn-lt"/>
              </a:rPr>
              <a:t>проверки на Списък-образец №№ 1, 2 и 3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B19EF-CBFF-468A-BEB6-B2BE73AC554F}"/>
              </a:ext>
            </a:extLst>
          </p:cNvPr>
          <p:cNvSpPr txBox="1"/>
          <p:nvPr/>
        </p:nvSpPr>
        <p:spPr>
          <a:xfrm>
            <a:off x="737756" y="630936"/>
            <a:ext cx="11263744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Код 12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ru-RU" b="1" dirty="0">
                <a:solidFill>
                  <a:srgbClr val="FF0000"/>
                </a:solidFill>
              </a:rPr>
              <a:t> -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следните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деца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грешки в </a:t>
            </a:r>
            <a:r>
              <a:rPr lang="ru-RU" dirty="0" err="1">
                <a:solidFill>
                  <a:srgbClr val="FF0000"/>
                </a:solidFill>
              </a:rPr>
              <a:t>данните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ресурсно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подпомагане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В ЛОД </a:t>
            </a:r>
            <a:r>
              <a:rPr lang="ru-RU" sz="1800" dirty="0" err="1">
                <a:solidFill>
                  <a:srgbClr val="FF0000"/>
                </a:solidFill>
              </a:rPr>
              <a:t>има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данни</a:t>
            </a:r>
            <a:r>
              <a:rPr lang="ru-RU" sz="1800" dirty="0">
                <a:solidFill>
                  <a:srgbClr val="FF0000"/>
                </a:solidFill>
              </a:rPr>
              <a:t> за РП, но </a:t>
            </a:r>
            <a:r>
              <a:rPr lang="ru-RU" sz="1800" dirty="0" err="1">
                <a:solidFill>
                  <a:srgbClr val="FF0000"/>
                </a:solidFill>
              </a:rPr>
              <a:t>детето</a:t>
            </a:r>
            <a:r>
              <a:rPr lang="ru-RU" sz="1800" dirty="0">
                <a:solidFill>
                  <a:srgbClr val="FF0000"/>
                </a:solidFill>
              </a:rPr>
              <a:t>/</a:t>
            </a:r>
            <a:r>
              <a:rPr lang="ru-RU" sz="1800" dirty="0" err="1">
                <a:solidFill>
                  <a:srgbClr val="FF0000"/>
                </a:solidFill>
              </a:rPr>
              <a:t>ученикът</a:t>
            </a:r>
            <a:r>
              <a:rPr lang="ru-RU" sz="1800" dirty="0">
                <a:solidFill>
                  <a:srgbClr val="FF0000"/>
                </a:solidFill>
              </a:rPr>
              <a:t> не е записан в </a:t>
            </a:r>
            <a:r>
              <a:rPr lang="ru-RU" sz="1800" dirty="0" err="1">
                <a:solidFill>
                  <a:srgbClr val="FF0000"/>
                </a:solidFill>
              </a:rPr>
              <a:t>група</a:t>
            </a:r>
            <a:r>
              <a:rPr lang="ru-RU" sz="1800" dirty="0">
                <a:solidFill>
                  <a:srgbClr val="FF0000"/>
                </a:solidFill>
              </a:rPr>
              <a:t> за РП.</a:t>
            </a:r>
          </a:p>
          <a:p>
            <a:pPr marL="8048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Детето</a:t>
            </a:r>
            <a:r>
              <a:rPr lang="ru-RU" dirty="0"/>
              <a:t>/</a:t>
            </a:r>
            <a:r>
              <a:rPr lang="ru-RU" dirty="0" err="1"/>
              <a:t>ученикът</a:t>
            </a:r>
            <a:r>
              <a:rPr lang="ru-RU" dirty="0"/>
              <a:t> не е записан в </a:t>
            </a:r>
            <a:r>
              <a:rPr lang="ru-RU" dirty="0" err="1"/>
              <a:t>нито</a:t>
            </a:r>
            <a:r>
              <a:rPr lang="ru-RU" dirty="0"/>
              <a:t> </a:t>
            </a:r>
            <a:r>
              <a:rPr lang="ru-RU" dirty="0" err="1"/>
              <a:t>една</a:t>
            </a:r>
            <a:r>
              <a:rPr lang="en-US" dirty="0"/>
              <a:t> </a:t>
            </a:r>
            <a:r>
              <a:rPr lang="bg-BG" dirty="0"/>
              <a:t>група за РП – трябва да се запише в такава и да се включи в дейност от вид („начин на изучаване“) ДПЛР/РП</a:t>
            </a:r>
          </a:p>
          <a:p>
            <a:pPr marL="461963">
              <a:spcAft>
                <a:spcPts val="600"/>
              </a:spcAft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spcAft>
                <a:spcPts val="600"/>
              </a:spcAft>
            </a:pPr>
            <a:endParaRPr lang="ru-RU" dirty="0">
              <a:highlight>
                <a:srgbClr val="FFFF00"/>
              </a:highlight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highlight>
                <a:srgbClr val="FFFF00"/>
              </a:highlight>
            </a:endParaRPr>
          </a:p>
          <a:p>
            <a:pPr>
              <a:spcAft>
                <a:spcPts val="600"/>
              </a:spcAft>
            </a:pPr>
            <a:endParaRPr lang="ru-RU" dirty="0">
              <a:highlight>
                <a:srgbClr val="FFFF00"/>
              </a:highlight>
            </a:endParaRP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bg-BG" sz="1600" b="1" dirty="0"/>
              <a:t>Забележка:</a:t>
            </a:r>
            <a:r>
              <a:rPr lang="bg-BG" sz="1600" dirty="0"/>
              <a:t> С цел бързодействие на проверката се извеждат първите 20 случая с такава грешка.</a:t>
            </a:r>
          </a:p>
          <a:p>
            <a:r>
              <a:rPr lang="bg-BG" sz="1600" dirty="0"/>
              <a:t>Възможно е след корекция на един случай на негово място да се появи нов, ако общо случаите са повече от 20!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4555E-1D46-4ED0-BF2F-19E0851F0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06" y="1903410"/>
            <a:ext cx="11454244" cy="1973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28022F-59D8-46EA-A3A9-0825E2A05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416" y="3996848"/>
            <a:ext cx="9103168" cy="22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16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bg-BG" sz="3100" b="1" dirty="0">
                <a:latin typeface="+mn-lt"/>
              </a:rPr>
              <a:t>проверки на Списък-образец №№ 1, 2 и 3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B19EF-CBFF-468A-BEB6-B2BE73AC554F}"/>
              </a:ext>
            </a:extLst>
          </p:cNvPr>
          <p:cNvSpPr txBox="1"/>
          <p:nvPr/>
        </p:nvSpPr>
        <p:spPr>
          <a:xfrm>
            <a:off x="737756" y="630936"/>
            <a:ext cx="112637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Код 12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ru-RU" b="1" dirty="0">
                <a:solidFill>
                  <a:srgbClr val="FF0000"/>
                </a:solidFill>
              </a:rPr>
              <a:t> -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следните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деца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грешки в </a:t>
            </a:r>
            <a:r>
              <a:rPr lang="ru-RU" dirty="0" err="1">
                <a:solidFill>
                  <a:srgbClr val="FF0000"/>
                </a:solidFill>
              </a:rPr>
              <a:t>данните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ресурсно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подпомагане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В ЛОД </a:t>
            </a:r>
            <a:r>
              <a:rPr lang="ru-RU" sz="1800" dirty="0" err="1">
                <a:solidFill>
                  <a:srgbClr val="FF0000"/>
                </a:solidFill>
              </a:rPr>
              <a:t>има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данни</a:t>
            </a:r>
            <a:r>
              <a:rPr lang="ru-RU" sz="1800" dirty="0">
                <a:solidFill>
                  <a:srgbClr val="FF0000"/>
                </a:solidFill>
              </a:rPr>
              <a:t> за РП, но </a:t>
            </a:r>
            <a:r>
              <a:rPr lang="ru-RU" sz="1800" dirty="0" err="1">
                <a:solidFill>
                  <a:srgbClr val="FF0000"/>
                </a:solidFill>
              </a:rPr>
              <a:t>детето</a:t>
            </a:r>
            <a:r>
              <a:rPr lang="ru-RU" sz="1800" dirty="0">
                <a:solidFill>
                  <a:srgbClr val="FF0000"/>
                </a:solidFill>
              </a:rPr>
              <a:t>/</a:t>
            </a:r>
            <a:r>
              <a:rPr lang="ru-RU" sz="1800" dirty="0" err="1">
                <a:solidFill>
                  <a:srgbClr val="FF0000"/>
                </a:solidFill>
              </a:rPr>
              <a:t>ученикът</a:t>
            </a:r>
            <a:r>
              <a:rPr lang="ru-RU" sz="1800" dirty="0">
                <a:solidFill>
                  <a:srgbClr val="FF0000"/>
                </a:solidFill>
              </a:rPr>
              <a:t> не е записан в </a:t>
            </a:r>
            <a:r>
              <a:rPr lang="ru-RU" sz="1800" dirty="0" err="1">
                <a:solidFill>
                  <a:srgbClr val="FF0000"/>
                </a:solidFill>
              </a:rPr>
              <a:t>група</a:t>
            </a:r>
            <a:r>
              <a:rPr lang="ru-RU" sz="1800" dirty="0">
                <a:solidFill>
                  <a:srgbClr val="FF0000"/>
                </a:solidFill>
              </a:rPr>
              <a:t> за РП.</a:t>
            </a:r>
          </a:p>
          <a:p>
            <a:pPr marL="539750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Детето</a:t>
            </a:r>
            <a:r>
              <a:rPr lang="ru-RU" dirty="0"/>
              <a:t>/</a:t>
            </a:r>
            <a:r>
              <a:rPr lang="ru-RU" dirty="0" err="1"/>
              <a:t>ученикът</a:t>
            </a:r>
            <a:r>
              <a:rPr lang="ru-RU" dirty="0"/>
              <a:t> е записан в </a:t>
            </a:r>
            <a:r>
              <a:rPr lang="bg-BG" dirty="0"/>
              <a:t>група от вид „Група за дейности за ПЛР“, в която има дейност от вид („начин на изучаване“) ДПЛР/РП и ученикът е включен в тази дейност.</a:t>
            </a:r>
          </a:p>
          <a:p>
            <a:pPr marL="357187">
              <a:spcAft>
                <a:spcPts val="600"/>
              </a:spcAft>
            </a:pPr>
            <a:r>
              <a:rPr lang="bg-BG" b="1" dirty="0"/>
              <a:t>   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bg-BG" sz="1600" b="1" dirty="0"/>
              <a:t>Забележка:</a:t>
            </a:r>
            <a:r>
              <a:rPr lang="bg-BG" sz="1600" dirty="0"/>
              <a:t> С цел бързодействие на проверката се извеждат първите 20 случая с такава грешка.</a:t>
            </a:r>
          </a:p>
          <a:p>
            <a:r>
              <a:rPr lang="bg-BG" sz="1600" dirty="0"/>
              <a:t>Възможно е след корекция на един случай на негово място да се появи нов, ако общо случаите са повече от 20!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69D5C-F761-49C6-BCF9-FB0D9D115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06" y="2016451"/>
            <a:ext cx="11454244" cy="369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55865-6B89-40B6-9595-6E4132C0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40" y="2615194"/>
            <a:ext cx="9951720" cy="36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72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bg-BG" sz="3100" b="1" dirty="0">
                <a:latin typeface="+mn-lt"/>
              </a:rPr>
              <a:t>проверки на Списък-образец №№ 1, 2 и 3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B19EF-CBFF-468A-BEB6-B2BE73AC554F}"/>
              </a:ext>
            </a:extLst>
          </p:cNvPr>
          <p:cNvSpPr txBox="1"/>
          <p:nvPr/>
        </p:nvSpPr>
        <p:spPr>
          <a:xfrm>
            <a:off x="737756" y="630936"/>
            <a:ext cx="11263744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Код 12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ru-RU" b="1" dirty="0">
                <a:solidFill>
                  <a:srgbClr val="FF0000"/>
                </a:solidFill>
              </a:rPr>
              <a:t> -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следните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деца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грешки в </a:t>
            </a:r>
            <a:r>
              <a:rPr lang="ru-RU" dirty="0" err="1">
                <a:solidFill>
                  <a:srgbClr val="FF0000"/>
                </a:solidFill>
              </a:rPr>
              <a:t>данните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ресурсно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подпомагане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В ЛОД </a:t>
            </a:r>
            <a:r>
              <a:rPr lang="ru-RU" sz="1800" dirty="0" err="1">
                <a:solidFill>
                  <a:srgbClr val="FF0000"/>
                </a:solidFill>
              </a:rPr>
              <a:t>има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данни</a:t>
            </a:r>
            <a:r>
              <a:rPr lang="ru-RU" sz="1800" dirty="0">
                <a:solidFill>
                  <a:srgbClr val="FF0000"/>
                </a:solidFill>
              </a:rPr>
              <a:t> за РП, но </a:t>
            </a:r>
            <a:r>
              <a:rPr lang="ru-RU" sz="1800" dirty="0" err="1">
                <a:solidFill>
                  <a:srgbClr val="FF0000"/>
                </a:solidFill>
              </a:rPr>
              <a:t>детето</a:t>
            </a:r>
            <a:r>
              <a:rPr lang="ru-RU" sz="1800" dirty="0">
                <a:solidFill>
                  <a:srgbClr val="FF0000"/>
                </a:solidFill>
              </a:rPr>
              <a:t>/</a:t>
            </a:r>
            <a:r>
              <a:rPr lang="ru-RU" sz="1800" dirty="0" err="1">
                <a:solidFill>
                  <a:srgbClr val="FF0000"/>
                </a:solidFill>
              </a:rPr>
              <a:t>ученикът</a:t>
            </a:r>
            <a:r>
              <a:rPr lang="ru-RU" sz="1800" dirty="0">
                <a:solidFill>
                  <a:srgbClr val="FF0000"/>
                </a:solidFill>
              </a:rPr>
              <a:t> не е записан в </a:t>
            </a:r>
            <a:r>
              <a:rPr lang="ru-RU" sz="1800" dirty="0" err="1">
                <a:solidFill>
                  <a:srgbClr val="FF0000"/>
                </a:solidFill>
              </a:rPr>
              <a:t>група</a:t>
            </a:r>
            <a:r>
              <a:rPr lang="ru-RU" sz="1800" dirty="0">
                <a:solidFill>
                  <a:srgbClr val="FF0000"/>
                </a:solidFill>
              </a:rPr>
              <a:t> за РП.</a:t>
            </a:r>
          </a:p>
          <a:p>
            <a:pPr marL="539750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Детето</a:t>
            </a:r>
            <a:r>
              <a:rPr lang="ru-RU" dirty="0"/>
              <a:t>/</a:t>
            </a:r>
            <a:r>
              <a:rPr lang="ru-RU" dirty="0" err="1"/>
              <a:t>ученикът</a:t>
            </a:r>
            <a:r>
              <a:rPr lang="ru-RU" dirty="0"/>
              <a:t> е записан в </a:t>
            </a:r>
            <a:r>
              <a:rPr lang="bg-BG" dirty="0"/>
              <a:t>група от вид „Група за дейности за ПЛР“, в която има дейност от вид („начин на изучаване“) ДПЛР/РП и ученикът е </a:t>
            </a:r>
            <a:r>
              <a:rPr lang="bg-BG" dirty="0" err="1"/>
              <a:t>включе</a:t>
            </a:r>
            <a:r>
              <a:rPr lang="en-US" dirty="0"/>
              <a:t>н</a:t>
            </a:r>
            <a:r>
              <a:rPr lang="bg-BG" dirty="0"/>
              <a:t> в тази дейност.</a:t>
            </a:r>
          </a:p>
          <a:p>
            <a:pPr marL="357187">
              <a:spcAft>
                <a:spcPts val="600"/>
              </a:spcAft>
            </a:pPr>
            <a:r>
              <a:rPr lang="bg-BG" b="1" dirty="0"/>
              <a:t>   </a:t>
            </a:r>
            <a:r>
              <a:rPr lang="bg-BG" b="1" dirty="0">
                <a:solidFill>
                  <a:srgbClr val="FF0000"/>
                </a:solidFill>
              </a:rPr>
              <a:t>Видът на групата е грешен и трябва да се промени на „Група за РП“.</a:t>
            </a:r>
          </a:p>
          <a:p>
            <a:pPr marL="539750">
              <a:spcAft>
                <a:spcPts val="600"/>
              </a:spcAft>
            </a:pPr>
            <a:r>
              <a:rPr lang="bg-BG" b="1" dirty="0"/>
              <a:t>Промяната се извършва от екипа по поддръжка след подаване на заявка в системата за поддръжка на НЕИСПУО.</a:t>
            </a:r>
          </a:p>
          <a:p>
            <a:pPr marL="539750">
              <a:spcAft>
                <a:spcPts val="600"/>
              </a:spcAft>
            </a:pPr>
            <a:r>
              <a:rPr lang="bg-BG" dirty="0"/>
              <a:t>Промяната няма да създаде проблеми в електронните дневници. За дневника на НЕИСПУО не трябва да се извършват допълнителни действия.</a:t>
            </a:r>
            <a:r>
              <a:rPr lang="bg-BG" b="1" dirty="0"/>
              <a:t> За външни дневници – трябва да се направи импорт/изтегляне/ синхронизация на данните от НЕИСПУО.</a:t>
            </a:r>
          </a:p>
          <a:p>
            <a:pPr marL="461963">
              <a:spcAft>
                <a:spcPts val="600"/>
              </a:spcAft>
            </a:pPr>
            <a:r>
              <a:rPr lang="ru-RU" dirty="0"/>
              <a:t>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endParaRPr lang="en-US" sz="1600" b="1" dirty="0"/>
          </a:p>
          <a:p>
            <a:r>
              <a:rPr lang="bg-BG" sz="1600" b="1" dirty="0"/>
              <a:t>Забележка:</a:t>
            </a:r>
            <a:r>
              <a:rPr lang="bg-BG" sz="1600" dirty="0"/>
              <a:t> С цел бързодействие на проверката се извеждат първите 20 случая с такава грешка.</a:t>
            </a:r>
          </a:p>
          <a:p>
            <a:r>
              <a:rPr lang="bg-BG" sz="1600" dirty="0"/>
              <a:t>Възможно е след корекция на един случай на негово място да се появи нов, ако общо случаите са повече от 20!</a:t>
            </a:r>
          </a:p>
        </p:txBody>
      </p:sp>
    </p:spTree>
    <p:extLst>
      <p:ext uri="{BB962C8B-B14F-4D97-AF65-F5344CB8AC3E}">
        <p14:creationId xmlns:p14="http://schemas.microsoft.com/office/powerpoint/2010/main" val="92044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bg-BG" sz="3100" b="1" dirty="0">
                <a:latin typeface="+mn-lt"/>
              </a:rPr>
              <a:t>проверки на Списък-образец №№ 1, 2 и 3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B19EF-CBFF-468A-BEB6-B2BE73AC554F}"/>
              </a:ext>
            </a:extLst>
          </p:cNvPr>
          <p:cNvSpPr txBox="1"/>
          <p:nvPr/>
        </p:nvSpPr>
        <p:spPr>
          <a:xfrm>
            <a:off x="737756" y="630936"/>
            <a:ext cx="11263744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Код 12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ru-RU" b="1" dirty="0">
                <a:solidFill>
                  <a:srgbClr val="FF0000"/>
                </a:solidFill>
              </a:rPr>
              <a:t> -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следните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деца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грешки в </a:t>
            </a:r>
            <a:r>
              <a:rPr lang="ru-RU" dirty="0" err="1">
                <a:solidFill>
                  <a:srgbClr val="FF0000"/>
                </a:solidFill>
              </a:rPr>
              <a:t>данните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ресурсно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подпомагане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ru-RU" sz="1800" dirty="0">
                <a:solidFill>
                  <a:srgbClr val="FF0000"/>
                </a:solidFill>
              </a:rPr>
              <a:t>В ЛОД </a:t>
            </a:r>
            <a:r>
              <a:rPr lang="ru-RU" sz="1800" dirty="0" err="1">
                <a:solidFill>
                  <a:srgbClr val="FF0000"/>
                </a:solidFill>
              </a:rPr>
              <a:t>има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данни</a:t>
            </a:r>
            <a:r>
              <a:rPr lang="ru-RU" sz="1800" dirty="0">
                <a:solidFill>
                  <a:srgbClr val="FF0000"/>
                </a:solidFill>
              </a:rPr>
              <a:t> за РП, </a:t>
            </a:r>
            <a:r>
              <a:rPr lang="ru-RU" sz="1800" dirty="0" err="1">
                <a:solidFill>
                  <a:srgbClr val="FF0000"/>
                </a:solidFill>
              </a:rPr>
              <a:t>детето</a:t>
            </a:r>
            <a:r>
              <a:rPr lang="ru-RU" sz="1800" dirty="0">
                <a:solidFill>
                  <a:srgbClr val="FF0000"/>
                </a:solidFill>
              </a:rPr>
              <a:t>/</a:t>
            </a:r>
            <a:r>
              <a:rPr lang="ru-RU" sz="1800" dirty="0" err="1">
                <a:solidFill>
                  <a:srgbClr val="FF0000"/>
                </a:solidFill>
              </a:rPr>
              <a:t>ученикът</a:t>
            </a:r>
            <a:r>
              <a:rPr lang="ru-RU" sz="1800" dirty="0">
                <a:solidFill>
                  <a:srgbClr val="FF0000"/>
                </a:solidFill>
              </a:rPr>
              <a:t> е записан в </a:t>
            </a:r>
            <a:r>
              <a:rPr lang="ru-RU" sz="1800" dirty="0" err="1">
                <a:solidFill>
                  <a:srgbClr val="FF0000"/>
                </a:solidFill>
              </a:rPr>
              <a:t>група</a:t>
            </a:r>
            <a:r>
              <a:rPr lang="ru-RU" sz="1800" dirty="0">
                <a:solidFill>
                  <a:srgbClr val="FF0000"/>
                </a:solidFill>
              </a:rPr>
              <a:t> за РП, но не е включен в </a:t>
            </a:r>
            <a:r>
              <a:rPr lang="ru-RU" sz="1800" dirty="0" err="1">
                <a:solidFill>
                  <a:srgbClr val="FF0000"/>
                </a:solidFill>
              </a:rPr>
              <a:t>дейност</a:t>
            </a:r>
            <a:r>
              <a:rPr lang="ru-RU" sz="1800" dirty="0">
                <a:solidFill>
                  <a:srgbClr val="FF0000"/>
                </a:solidFill>
              </a:rPr>
              <a:t> за ДПЛР/РП в </a:t>
            </a:r>
            <a:r>
              <a:rPr lang="ru-RU" sz="1800" dirty="0" err="1">
                <a:solidFill>
                  <a:srgbClr val="FF0000"/>
                </a:solidFill>
              </a:rPr>
              <a:t>групата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</a:p>
          <a:p>
            <a:pPr marL="630238" indent="-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Детето</a:t>
            </a:r>
            <a:r>
              <a:rPr lang="ru-RU" dirty="0"/>
              <a:t>/</a:t>
            </a:r>
            <a:r>
              <a:rPr lang="ru-RU" dirty="0" err="1"/>
              <a:t>ученикът</a:t>
            </a:r>
            <a:r>
              <a:rPr lang="ru-RU" dirty="0"/>
              <a:t> не е включен в </a:t>
            </a:r>
            <a:r>
              <a:rPr lang="ru-RU" dirty="0" err="1"/>
              <a:t>нито</a:t>
            </a:r>
            <a:r>
              <a:rPr lang="ru-RU" dirty="0"/>
              <a:t> </a:t>
            </a:r>
            <a:r>
              <a:rPr lang="ru-RU" dirty="0" err="1"/>
              <a:t>една</a:t>
            </a:r>
            <a:r>
              <a:rPr lang="en-US" dirty="0"/>
              <a:t> </a:t>
            </a:r>
            <a:r>
              <a:rPr lang="bg-BG" dirty="0"/>
              <a:t>дейност от вид (с „начин на изучаване“) ДПЛР/РП</a:t>
            </a:r>
          </a:p>
          <a:p>
            <a:pPr marL="357188">
              <a:spcAft>
                <a:spcPts val="600"/>
              </a:spcAft>
            </a:pPr>
            <a:r>
              <a:rPr lang="bg-BG" dirty="0"/>
              <a:t>     - Ако в групата има дейности за ДПЛР/РП, ученикът трябва да се включи в списъка на тази дейност</a:t>
            </a:r>
          </a:p>
          <a:p>
            <a:pPr marL="357188">
              <a:spcAft>
                <a:spcPts val="600"/>
              </a:spcAft>
            </a:pPr>
            <a:endParaRPr lang="bg-BG" dirty="0"/>
          </a:p>
          <a:p>
            <a:pPr marL="357188">
              <a:spcAft>
                <a:spcPts val="600"/>
              </a:spcAft>
            </a:pPr>
            <a:endParaRPr lang="bg-BG" dirty="0"/>
          </a:p>
          <a:p>
            <a:pPr marL="357188"/>
            <a:r>
              <a:rPr lang="bg-BG" dirty="0"/>
              <a:t>    </a:t>
            </a:r>
          </a:p>
          <a:p>
            <a:pPr marL="357188"/>
            <a:endParaRPr lang="bg-BG" dirty="0"/>
          </a:p>
          <a:p>
            <a:pPr marL="357188"/>
            <a:endParaRPr lang="bg-BG" dirty="0"/>
          </a:p>
          <a:p>
            <a:pPr marL="357188"/>
            <a:endParaRPr lang="bg-BG" dirty="0"/>
          </a:p>
          <a:p>
            <a:pPr marL="357188"/>
            <a:endParaRPr lang="bg-BG" dirty="0"/>
          </a:p>
          <a:p>
            <a:pPr marL="357188"/>
            <a:r>
              <a:rPr lang="bg-BG" dirty="0"/>
              <a:t>     - Ако в групата няма дейности за ДПЛР/РП, трябва да се създаде такава и ученикът да се включи</a:t>
            </a:r>
          </a:p>
          <a:p>
            <a:pPr marL="357188">
              <a:spcAft>
                <a:spcPts val="600"/>
              </a:spcAft>
            </a:pPr>
            <a:r>
              <a:rPr lang="bg-BG" dirty="0"/>
              <a:t>       в списъка на тази дейност</a:t>
            </a:r>
          </a:p>
          <a:p>
            <a:pPr marL="357188">
              <a:spcAft>
                <a:spcPts val="600"/>
              </a:spcAft>
            </a:pPr>
            <a:endParaRPr lang="bg-BG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highlight>
                <a:srgbClr val="FFFF00"/>
              </a:highlight>
            </a:endParaRPr>
          </a:p>
          <a:p>
            <a:pPr>
              <a:spcAft>
                <a:spcPts val="600"/>
              </a:spcAft>
            </a:pPr>
            <a:endParaRPr lang="ru-RU" dirty="0">
              <a:highlight>
                <a:srgbClr val="FFFF00"/>
              </a:highlight>
            </a:endParaRPr>
          </a:p>
          <a:p>
            <a:r>
              <a:rPr lang="bg-BG" sz="1600" b="1" dirty="0"/>
              <a:t>Забележка:</a:t>
            </a:r>
            <a:r>
              <a:rPr lang="bg-BG" sz="1600" dirty="0"/>
              <a:t> С цел бързодействие на проверката се извеждат първите 20 случая с такава грешка.</a:t>
            </a:r>
          </a:p>
          <a:p>
            <a:r>
              <a:rPr lang="bg-BG" sz="1600" dirty="0"/>
              <a:t>Възможно е след корекция на един случай на негово място да се появи нов, ако общо случаите са повече от 20!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1AF0F3-1ADF-480D-9CD0-869C31B1C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84" y="2254581"/>
            <a:ext cx="9704832" cy="20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43848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bg-BG" sz="3100" b="1" dirty="0">
                <a:latin typeface="+mn-lt"/>
              </a:rPr>
              <a:t>проверки на Списък-образец №№ 1, 2 и 3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B19EF-CBFF-468A-BEB6-B2BE73AC554F}"/>
              </a:ext>
            </a:extLst>
          </p:cNvPr>
          <p:cNvSpPr txBox="1"/>
          <p:nvPr/>
        </p:nvSpPr>
        <p:spPr>
          <a:xfrm>
            <a:off x="737756" y="502920"/>
            <a:ext cx="1106714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Код 12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ru-RU" b="1" dirty="0">
                <a:solidFill>
                  <a:srgbClr val="FF0000"/>
                </a:solidFill>
              </a:rPr>
              <a:t> -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следните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деца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грешки в </a:t>
            </a:r>
            <a:r>
              <a:rPr lang="ru-RU" dirty="0" err="1">
                <a:solidFill>
                  <a:srgbClr val="FF0000"/>
                </a:solidFill>
              </a:rPr>
              <a:t>данните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ресурсно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подпомагане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ru-RU" sz="1800" dirty="0">
                <a:solidFill>
                  <a:srgbClr val="FF0000"/>
                </a:solidFill>
              </a:rPr>
              <a:t>В ЛОД </a:t>
            </a:r>
            <a:r>
              <a:rPr lang="ru-RU" sz="1800" dirty="0" err="1">
                <a:solidFill>
                  <a:srgbClr val="FF0000"/>
                </a:solidFill>
              </a:rPr>
              <a:t>има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данни</a:t>
            </a:r>
            <a:r>
              <a:rPr lang="ru-RU" sz="1800" dirty="0">
                <a:solidFill>
                  <a:srgbClr val="FF0000"/>
                </a:solidFill>
              </a:rPr>
              <a:t> за РП, </a:t>
            </a:r>
            <a:r>
              <a:rPr lang="ru-RU" sz="1800" dirty="0" err="1">
                <a:solidFill>
                  <a:srgbClr val="FF0000"/>
                </a:solidFill>
              </a:rPr>
              <a:t>детето</a:t>
            </a:r>
            <a:r>
              <a:rPr lang="ru-RU" sz="1800" dirty="0">
                <a:solidFill>
                  <a:srgbClr val="FF0000"/>
                </a:solidFill>
              </a:rPr>
              <a:t>/</a:t>
            </a:r>
            <a:r>
              <a:rPr lang="ru-RU" sz="1800" dirty="0" err="1">
                <a:solidFill>
                  <a:srgbClr val="FF0000"/>
                </a:solidFill>
              </a:rPr>
              <a:t>ученикът</a:t>
            </a:r>
            <a:r>
              <a:rPr lang="ru-RU" sz="1800" dirty="0">
                <a:solidFill>
                  <a:srgbClr val="FF0000"/>
                </a:solidFill>
              </a:rPr>
              <a:t> е записан в </a:t>
            </a:r>
            <a:r>
              <a:rPr lang="ru-RU" sz="1800" dirty="0" err="1">
                <a:solidFill>
                  <a:srgbClr val="FF0000"/>
                </a:solidFill>
              </a:rPr>
              <a:t>група</a:t>
            </a:r>
            <a:r>
              <a:rPr lang="ru-RU" sz="1800" dirty="0">
                <a:solidFill>
                  <a:srgbClr val="FF0000"/>
                </a:solidFill>
              </a:rPr>
              <a:t> за РП, но не е включен в </a:t>
            </a:r>
            <a:r>
              <a:rPr lang="ru-RU" sz="1800" dirty="0" err="1">
                <a:solidFill>
                  <a:srgbClr val="FF0000"/>
                </a:solidFill>
              </a:rPr>
              <a:t>дейност</a:t>
            </a:r>
            <a:r>
              <a:rPr lang="ru-RU" sz="1800" dirty="0">
                <a:solidFill>
                  <a:srgbClr val="FF0000"/>
                </a:solidFill>
              </a:rPr>
              <a:t> за ДПЛР/РП в </a:t>
            </a:r>
            <a:r>
              <a:rPr lang="ru-RU" sz="1800" dirty="0" err="1">
                <a:solidFill>
                  <a:srgbClr val="FF0000"/>
                </a:solidFill>
              </a:rPr>
              <a:t>групата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</a:p>
          <a:p>
            <a:pPr marL="630238" indent="-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В </a:t>
            </a:r>
            <a:r>
              <a:rPr lang="ru-RU" dirty="0" err="1"/>
              <a:t>групата</a:t>
            </a:r>
            <a:r>
              <a:rPr lang="ru-RU" dirty="0"/>
              <a:t> за </a:t>
            </a:r>
            <a:r>
              <a:rPr lang="ru-RU" dirty="0" err="1"/>
              <a:t>ресурсно</a:t>
            </a:r>
            <a:r>
              <a:rPr lang="ru-RU" dirty="0"/>
              <a:t> </a:t>
            </a:r>
            <a:r>
              <a:rPr lang="ru-RU" dirty="0" err="1"/>
              <a:t>подпомагане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r>
              <a:rPr lang="ru-RU" dirty="0"/>
              <a:t>, в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ученикът</a:t>
            </a:r>
            <a:r>
              <a:rPr lang="ru-RU" dirty="0"/>
              <a:t> е включен, но </a:t>
            </a:r>
            <a:r>
              <a:rPr lang="ru-RU" dirty="0" err="1"/>
              <a:t>дейността</a:t>
            </a:r>
            <a:r>
              <a:rPr lang="ru-RU" dirty="0"/>
              <a:t> </a:t>
            </a:r>
            <a:r>
              <a:rPr lang="ru-RU" b="1" dirty="0"/>
              <a:t>не е</a:t>
            </a:r>
            <a:r>
              <a:rPr lang="ru-RU" dirty="0"/>
              <a:t> от </a:t>
            </a:r>
            <a:r>
              <a:rPr lang="bg-BG" dirty="0"/>
              <a:t>вид (с „начин на изучаване“) </a:t>
            </a:r>
            <a:r>
              <a:rPr lang="bg-BG" b="1" dirty="0"/>
              <a:t>ДПЛР/РП</a:t>
            </a:r>
          </a:p>
          <a:p>
            <a:pPr marL="357188">
              <a:spcAft>
                <a:spcPts val="600"/>
              </a:spcAft>
            </a:pPr>
            <a:endParaRPr lang="bg-BG" dirty="0"/>
          </a:p>
          <a:p>
            <a:pPr marL="357188">
              <a:spcAft>
                <a:spcPts val="600"/>
              </a:spcAft>
            </a:pPr>
            <a:endParaRPr lang="bg-BG" dirty="0"/>
          </a:p>
          <a:p>
            <a:pPr marL="357188"/>
            <a:r>
              <a:rPr lang="bg-BG" dirty="0"/>
              <a:t>    </a:t>
            </a:r>
          </a:p>
          <a:p>
            <a:pPr marL="357188"/>
            <a:endParaRPr lang="bg-BG" dirty="0"/>
          </a:p>
          <a:p>
            <a:pPr marL="357188"/>
            <a:endParaRPr lang="bg-BG" dirty="0"/>
          </a:p>
          <a:p>
            <a:pPr marL="357188"/>
            <a:endParaRPr lang="bg-BG" dirty="0"/>
          </a:p>
          <a:p>
            <a:pPr marL="357188"/>
            <a:endParaRPr lang="bg-BG" dirty="0"/>
          </a:p>
          <a:p>
            <a:pPr marL="357188"/>
            <a:endParaRPr lang="bg-BG" dirty="0"/>
          </a:p>
          <a:p>
            <a:pPr marL="357188"/>
            <a:endParaRPr lang="bg-BG" dirty="0"/>
          </a:p>
          <a:p>
            <a:pPr marL="357188">
              <a:spcAft>
                <a:spcPts val="600"/>
              </a:spcAft>
            </a:pPr>
            <a:endParaRPr lang="bg-BG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highlight>
                <a:srgbClr val="FFFF00"/>
              </a:highlight>
            </a:endParaRPr>
          </a:p>
          <a:p>
            <a:pPr>
              <a:spcAft>
                <a:spcPts val="600"/>
              </a:spcAft>
            </a:pPr>
            <a:endParaRPr lang="ru-RU" dirty="0">
              <a:highlight>
                <a:srgbClr val="FFFF00"/>
              </a:highlight>
            </a:endParaRPr>
          </a:p>
          <a:p>
            <a:pPr>
              <a:spcAft>
                <a:spcPts val="600"/>
              </a:spcAft>
            </a:pPr>
            <a:endParaRPr lang="ru-RU" dirty="0">
              <a:highlight>
                <a:srgbClr val="FFFF00"/>
              </a:highlight>
            </a:endParaRPr>
          </a:p>
          <a:p>
            <a:endParaRPr lang="bg-BG" sz="1600" b="1" dirty="0"/>
          </a:p>
          <a:p>
            <a:r>
              <a:rPr lang="bg-BG" sz="1600" b="1" dirty="0"/>
              <a:t>Забележка:</a:t>
            </a:r>
            <a:r>
              <a:rPr lang="bg-BG" sz="1600" dirty="0"/>
              <a:t> С цел бързодействие на проверката се извеждат първите 20 случая с такава грешка.</a:t>
            </a:r>
          </a:p>
          <a:p>
            <a:r>
              <a:rPr lang="bg-BG" sz="1600" dirty="0"/>
              <a:t>Възможно е след корекция на един случай на негово място да се появи нов, ако общо случаите са повече от 20!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1EAF98-73A4-42E5-8614-2B6F95207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66" y="2065280"/>
            <a:ext cx="11379881" cy="2067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D272B2-7841-4B9D-94B0-C171FFF3F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45" y="4158341"/>
            <a:ext cx="11321122" cy="20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43848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bg-BG" sz="3100" b="1" dirty="0">
                <a:latin typeface="+mn-lt"/>
              </a:rPr>
              <a:t>проверки на Списък-образец №№ 1, 2 и 3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B19EF-CBFF-468A-BEB6-B2BE73AC554F}"/>
              </a:ext>
            </a:extLst>
          </p:cNvPr>
          <p:cNvSpPr txBox="1"/>
          <p:nvPr/>
        </p:nvSpPr>
        <p:spPr>
          <a:xfrm>
            <a:off x="737756" y="502920"/>
            <a:ext cx="1106714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Код 12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ru-RU" b="1" dirty="0">
                <a:solidFill>
                  <a:srgbClr val="FF0000"/>
                </a:solidFill>
              </a:rPr>
              <a:t> -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следните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деца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грешки в </a:t>
            </a:r>
            <a:r>
              <a:rPr lang="ru-RU" dirty="0" err="1">
                <a:solidFill>
                  <a:srgbClr val="FF0000"/>
                </a:solidFill>
              </a:rPr>
              <a:t>данните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ресурсно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подпомагане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ru-RU" sz="1800" dirty="0">
                <a:solidFill>
                  <a:srgbClr val="FF0000"/>
                </a:solidFill>
              </a:rPr>
              <a:t>В ЛОД </a:t>
            </a:r>
            <a:r>
              <a:rPr lang="ru-RU" sz="1800" dirty="0" err="1">
                <a:solidFill>
                  <a:srgbClr val="FF0000"/>
                </a:solidFill>
              </a:rPr>
              <a:t>има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данни</a:t>
            </a:r>
            <a:r>
              <a:rPr lang="ru-RU" sz="1800" dirty="0">
                <a:solidFill>
                  <a:srgbClr val="FF0000"/>
                </a:solidFill>
              </a:rPr>
              <a:t> за РП, </a:t>
            </a:r>
            <a:r>
              <a:rPr lang="ru-RU" sz="1800" dirty="0" err="1">
                <a:solidFill>
                  <a:srgbClr val="FF0000"/>
                </a:solidFill>
              </a:rPr>
              <a:t>детето</a:t>
            </a:r>
            <a:r>
              <a:rPr lang="ru-RU" sz="1800" dirty="0">
                <a:solidFill>
                  <a:srgbClr val="FF0000"/>
                </a:solidFill>
              </a:rPr>
              <a:t>/</a:t>
            </a:r>
            <a:r>
              <a:rPr lang="ru-RU" sz="1800" dirty="0" err="1">
                <a:solidFill>
                  <a:srgbClr val="FF0000"/>
                </a:solidFill>
              </a:rPr>
              <a:t>ученикът</a:t>
            </a:r>
            <a:r>
              <a:rPr lang="ru-RU" sz="1800" dirty="0">
                <a:solidFill>
                  <a:srgbClr val="FF0000"/>
                </a:solidFill>
              </a:rPr>
              <a:t> е записан в </a:t>
            </a:r>
            <a:r>
              <a:rPr lang="ru-RU" sz="1800" dirty="0" err="1">
                <a:solidFill>
                  <a:srgbClr val="FF0000"/>
                </a:solidFill>
              </a:rPr>
              <a:t>група</a:t>
            </a:r>
            <a:r>
              <a:rPr lang="ru-RU" sz="1800" dirty="0">
                <a:solidFill>
                  <a:srgbClr val="FF0000"/>
                </a:solidFill>
              </a:rPr>
              <a:t> за РП, но не е включен в </a:t>
            </a:r>
            <a:r>
              <a:rPr lang="ru-RU" sz="1800" dirty="0" err="1">
                <a:solidFill>
                  <a:srgbClr val="FF0000"/>
                </a:solidFill>
              </a:rPr>
              <a:t>дейност</a:t>
            </a:r>
            <a:r>
              <a:rPr lang="ru-RU" sz="1800" dirty="0">
                <a:solidFill>
                  <a:srgbClr val="FF0000"/>
                </a:solidFill>
              </a:rPr>
              <a:t> за ДПЛР/РП в </a:t>
            </a:r>
            <a:r>
              <a:rPr lang="ru-RU" sz="1800" dirty="0" err="1">
                <a:solidFill>
                  <a:srgbClr val="FF0000"/>
                </a:solidFill>
              </a:rPr>
              <a:t>групата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</a:p>
          <a:p>
            <a:pPr marL="630238" indent="-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В </a:t>
            </a:r>
            <a:r>
              <a:rPr lang="ru-RU" dirty="0" err="1"/>
              <a:t>групата</a:t>
            </a:r>
            <a:r>
              <a:rPr lang="ru-RU" dirty="0"/>
              <a:t> за </a:t>
            </a:r>
            <a:r>
              <a:rPr lang="ru-RU" dirty="0" err="1"/>
              <a:t>ресурсно</a:t>
            </a:r>
            <a:r>
              <a:rPr lang="ru-RU" dirty="0"/>
              <a:t> </a:t>
            </a:r>
            <a:r>
              <a:rPr lang="ru-RU" dirty="0" err="1"/>
              <a:t>подпомагане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r>
              <a:rPr lang="ru-RU" dirty="0"/>
              <a:t>, в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ученикът</a:t>
            </a:r>
            <a:r>
              <a:rPr lang="ru-RU" dirty="0"/>
              <a:t> е включен, но </a:t>
            </a:r>
            <a:r>
              <a:rPr lang="ru-RU" dirty="0" err="1"/>
              <a:t>дейността</a:t>
            </a:r>
            <a:r>
              <a:rPr lang="ru-RU" dirty="0"/>
              <a:t> </a:t>
            </a:r>
            <a:r>
              <a:rPr lang="ru-RU" b="1" dirty="0"/>
              <a:t>не е</a:t>
            </a:r>
            <a:r>
              <a:rPr lang="ru-RU" dirty="0"/>
              <a:t> от </a:t>
            </a:r>
            <a:r>
              <a:rPr lang="bg-BG" dirty="0"/>
              <a:t>вид (с „начин на изучаване“) </a:t>
            </a:r>
            <a:r>
              <a:rPr lang="bg-BG" b="1" dirty="0"/>
              <a:t>ДПЛР/РП</a:t>
            </a:r>
          </a:p>
          <a:p>
            <a:pPr marL="539750">
              <a:spcAft>
                <a:spcPts val="600"/>
              </a:spcAft>
            </a:pPr>
            <a:r>
              <a:rPr lang="bg-BG" b="1" dirty="0">
                <a:solidFill>
                  <a:srgbClr val="FF0000"/>
                </a:solidFill>
              </a:rPr>
              <a:t>Видът на дейността в групата (начинът на изучаване) е грешен и трябва да се промени.</a:t>
            </a:r>
          </a:p>
          <a:p>
            <a:pPr marL="539750">
              <a:spcAft>
                <a:spcPts val="600"/>
              </a:spcAft>
            </a:pPr>
            <a:r>
              <a:rPr lang="bg-BG" b="1" dirty="0"/>
              <a:t>Промяната в НЕИСПУО се извършва от екипа по поддръжка след подаване на заявка в системата за поддръжка.</a:t>
            </a:r>
          </a:p>
          <a:p>
            <a:pPr marL="539750">
              <a:spcAft>
                <a:spcPts val="600"/>
              </a:spcAft>
            </a:pPr>
            <a:r>
              <a:rPr lang="bg-BG" b="1" dirty="0">
                <a:solidFill>
                  <a:srgbClr val="0070C0"/>
                </a:solidFill>
              </a:rPr>
              <a:t>Важно!!! За абонати на Школо!!!</a:t>
            </a:r>
          </a:p>
          <a:p>
            <a:pPr marL="539750">
              <a:spcAft>
                <a:spcPts val="600"/>
              </a:spcAft>
            </a:pPr>
            <a:r>
              <a:rPr lang="bg-BG" dirty="0">
                <a:solidFill>
                  <a:srgbClr val="0070C0"/>
                </a:solidFill>
              </a:rPr>
              <a:t>Промяната на вида на дейността в групата трябва да се направи </a:t>
            </a:r>
            <a:r>
              <a:rPr lang="bg-BG" b="1" dirty="0">
                <a:solidFill>
                  <a:srgbClr val="0070C0"/>
                </a:solidFill>
              </a:rPr>
              <a:t>И</a:t>
            </a:r>
            <a:r>
              <a:rPr lang="bg-BG" dirty="0">
                <a:solidFill>
                  <a:srgbClr val="0070C0"/>
                </a:solidFill>
              </a:rPr>
              <a:t> в платформата на Школо! В противен случай при импорт на данни от НЕИСПУО към Школо, тя ще се дублира в платформата на Школо. Следвайте стъпките:</a:t>
            </a:r>
          </a:p>
          <a:p>
            <a:pPr marL="882650" indent="-342900">
              <a:spcAft>
                <a:spcPts val="600"/>
              </a:spcAft>
              <a:buAutoNum type="arabicPeriod"/>
            </a:pPr>
            <a:r>
              <a:rPr lang="bg-BG" dirty="0">
                <a:solidFill>
                  <a:srgbClr val="0070C0"/>
                </a:solidFill>
              </a:rPr>
              <a:t>Изчакайте да се обработи заявката Ви за промяна в НЕИСПУО</a:t>
            </a:r>
          </a:p>
          <a:p>
            <a:pPr marL="882650" indent="-342900">
              <a:spcAft>
                <a:spcPts val="600"/>
              </a:spcAft>
              <a:buAutoNum type="arabicPeriod"/>
            </a:pPr>
            <a:r>
              <a:rPr lang="bg-BG" dirty="0">
                <a:solidFill>
                  <a:srgbClr val="0070C0"/>
                </a:solidFill>
              </a:rPr>
              <a:t>След това променете „начина на изучаване“ в платформата на Школо</a:t>
            </a:r>
          </a:p>
          <a:p>
            <a:pPr marL="882650" indent="-342900">
              <a:spcAft>
                <a:spcPts val="600"/>
              </a:spcAft>
              <a:buAutoNum type="arabicPeriod"/>
            </a:pPr>
            <a:r>
              <a:rPr lang="bg-BG" b="1" dirty="0">
                <a:solidFill>
                  <a:srgbClr val="0070C0"/>
                </a:solidFill>
              </a:rPr>
              <a:t>Чак след това можете да направите импорт на данни от НЕИСПУО към Школо!</a:t>
            </a:r>
          </a:p>
          <a:p>
            <a:pPr lvl="1">
              <a:spcAft>
                <a:spcPts val="600"/>
              </a:spcAft>
            </a:pPr>
            <a:r>
              <a:rPr lang="bg-BG" dirty="0"/>
              <a:t>Промяната няма да създаде проблеми в другите платформи за електронните дневници. За дневника на НЕИСПУО не трябва да се извършват допълнителни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821422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43848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bg-BG" sz="3100" b="1" dirty="0">
                <a:latin typeface="+mn-lt"/>
              </a:rPr>
              <a:t>проверки на Списък-образец №№ 1, 2 и 3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B19EF-CBFF-468A-BEB6-B2BE73AC554F}"/>
              </a:ext>
            </a:extLst>
          </p:cNvPr>
          <p:cNvSpPr txBox="1"/>
          <p:nvPr/>
        </p:nvSpPr>
        <p:spPr>
          <a:xfrm>
            <a:off x="737756" y="502920"/>
            <a:ext cx="11067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Код 12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ru-RU" b="1" dirty="0">
                <a:solidFill>
                  <a:srgbClr val="FF0000"/>
                </a:solidFill>
              </a:rPr>
              <a:t> -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следните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деца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грешки в </a:t>
            </a:r>
            <a:r>
              <a:rPr lang="ru-RU" dirty="0" err="1">
                <a:solidFill>
                  <a:srgbClr val="FF0000"/>
                </a:solidFill>
              </a:rPr>
              <a:t>данните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ресурсно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подпомагане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ru-RU" sz="1800" dirty="0" err="1">
                <a:solidFill>
                  <a:srgbClr val="FF0000"/>
                </a:solidFill>
              </a:rPr>
              <a:t>Липсва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съответствие</a:t>
            </a:r>
            <a:r>
              <a:rPr lang="ru-RU" sz="1800" dirty="0">
                <a:solidFill>
                  <a:srgbClr val="FF0000"/>
                </a:solidFill>
              </a:rPr>
              <a:t> между вида на </a:t>
            </a:r>
            <a:r>
              <a:rPr lang="ru-RU" sz="1800" dirty="0" err="1">
                <a:solidFill>
                  <a:srgbClr val="FF0000"/>
                </a:solidFill>
              </a:rPr>
              <a:t>посочената</a:t>
            </a:r>
            <a:r>
              <a:rPr lang="ru-RU" sz="1800" dirty="0">
                <a:solidFill>
                  <a:srgbClr val="FF0000"/>
                </a:solidFill>
              </a:rPr>
              <a:t> в ЛОД институция, </a:t>
            </a:r>
            <a:r>
              <a:rPr lang="ru-RU" sz="1800" dirty="0" err="1">
                <a:solidFill>
                  <a:srgbClr val="FF0000"/>
                </a:solidFill>
              </a:rPr>
              <a:t>която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ще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осигурява</a:t>
            </a:r>
            <a:r>
              <a:rPr lang="ru-RU" sz="1800" dirty="0">
                <a:solidFill>
                  <a:srgbClr val="FF0000"/>
                </a:solidFill>
              </a:rPr>
              <a:t> РП, и вида на </a:t>
            </a:r>
            <a:r>
              <a:rPr lang="ru-RU" sz="1800" dirty="0" err="1">
                <a:solidFill>
                  <a:srgbClr val="FF0000"/>
                </a:solidFill>
              </a:rPr>
              <a:t>институцията</a:t>
            </a:r>
            <a:r>
              <a:rPr lang="ru-RU" sz="1800" dirty="0">
                <a:solidFill>
                  <a:srgbClr val="FF0000"/>
                </a:solidFill>
              </a:rPr>
              <a:t>, в </a:t>
            </a:r>
            <a:r>
              <a:rPr lang="ru-RU" sz="1800" dirty="0" err="1">
                <a:solidFill>
                  <a:srgbClr val="FF0000"/>
                </a:solidFill>
              </a:rPr>
              <a:t>която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детето</a:t>
            </a:r>
            <a:r>
              <a:rPr lang="ru-RU" sz="1800" dirty="0">
                <a:solidFill>
                  <a:srgbClr val="FF0000"/>
                </a:solidFill>
              </a:rPr>
              <a:t>/</a:t>
            </a:r>
            <a:r>
              <a:rPr lang="ru-RU" sz="1800" dirty="0" err="1">
                <a:solidFill>
                  <a:srgbClr val="FF0000"/>
                </a:solidFill>
              </a:rPr>
              <a:t>ученикът</a:t>
            </a:r>
            <a:r>
              <a:rPr lang="ru-RU" sz="1800" dirty="0">
                <a:solidFill>
                  <a:srgbClr val="FF0000"/>
                </a:solidFill>
              </a:rPr>
              <a:t> е записан в </a:t>
            </a:r>
            <a:r>
              <a:rPr lang="ru-RU" sz="1800" dirty="0" err="1">
                <a:solidFill>
                  <a:srgbClr val="FF0000"/>
                </a:solidFill>
              </a:rPr>
              <a:t>група</a:t>
            </a:r>
            <a:r>
              <a:rPr lang="ru-RU" sz="1800" dirty="0">
                <a:solidFill>
                  <a:srgbClr val="FF0000"/>
                </a:solidFill>
              </a:rPr>
              <a:t> за РП.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BACB79-0573-4DE1-A11B-06F73BF1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16" y="1426250"/>
            <a:ext cx="11239943" cy="1878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115AE2-9E6F-4805-AEBA-4E8889B9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16" y="3671174"/>
            <a:ext cx="11158588" cy="20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9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449302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>
                <a:latin typeface="+mn-lt"/>
              </a:rPr>
              <a:t>Нови </a:t>
            </a:r>
            <a:r>
              <a:rPr lang="ru-RU" sz="3100" b="1" dirty="0" err="1">
                <a:latin typeface="+mn-lt"/>
              </a:rPr>
              <a:t>функционалности</a:t>
            </a:r>
            <a:r>
              <a:rPr lang="ru-RU" sz="3100" b="1" dirty="0">
                <a:latin typeface="+mn-lt"/>
              </a:rPr>
              <a:t> в </a:t>
            </a:r>
            <a:r>
              <a:rPr lang="ru-RU" sz="3100" b="1" dirty="0" err="1">
                <a:latin typeface="+mn-lt"/>
              </a:rPr>
              <a:t>електронния</a:t>
            </a:r>
            <a:r>
              <a:rPr lang="ru-RU" sz="3100" b="1" dirty="0">
                <a:latin typeface="+mn-lt"/>
              </a:rPr>
              <a:t> дневник на НЕИСПУО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B83803-E0D5-495E-8D62-0CD7658BC50D}"/>
              </a:ext>
            </a:extLst>
          </p:cNvPr>
          <p:cNvSpPr txBox="1"/>
          <p:nvPr/>
        </p:nvSpPr>
        <p:spPr>
          <a:xfrm>
            <a:off x="1168978" y="1170845"/>
            <a:ext cx="10401300" cy="491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Резюме на информацията за конкретен ученик в дневника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Справки в дневника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Възможности за обратна връзка с родители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Подобрения на седмичното разписание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Подобрения в модул „Учителски отсъствия“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Реорганизация на дневници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bg-BG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Обобщение на актуализацията: </a:t>
            </a:r>
            <a:r>
              <a:rPr lang="en-US" sz="24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https://docs-dnevnik.mon.bg/release-notes/</a:t>
            </a:r>
            <a:endParaRPr lang="bg-BG" sz="24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Указания за работа: </a:t>
            </a:r>
            <a:r>
              <a:rPr lang="en-US" sz="24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https://docs-dnevnik.mon.bg/</a:t>
            </a:r>
            <a:endParaRPr lang="bg-BG" sz="24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9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43848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bg-BG" sz="3100" b="1" dirty="0">
                <a:latin typeface="+mn-lt"/>
              </a:rPr>
              <a:t>проверки на Списък-образец №№ 1, 2 и 3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B19EF-CBFF-468A-BEB6-B2BE73AC554F}"/>
              </a:ext>
            </a:extLst>
          </p:cNvPr>
          <p:cNvSpPr txBox="1"/>
          <p:nvPr/>
        </p:nvSpPr>
        <p:spPr>
          <a:xfrm>
            <a:off x="567537" y="502920"/>
            <a:ext cx="115289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Код 12</a:t>
            </a:r>
            <a:r>
              <a:rPr lang="bg-BG" b="1" dirty="0">
                <a:solidFill>
                  <a:srgbClr val="FF0000"/>
                </a:solidFill>
              </a:rPr>
              <a:t>5</a:t>
            </a:r>
            <a:r>
              <a:rPr lang="ru-RU" b="1" dirty="0">
                <a:solidFill>
                  <a:srgbClr val="FF0000"/>
                </a:solidFill>
              </a:rPr>
              <a:t> - </a:t>
            </a:r>
            <a:r>
              <a:rPr lang="ru-RU" dirty="0">
                <a:solidFill>
                  <a:srgbClr val="FF0000"/>
                </a:solidFill>
              </a:rPr>
              <a:t>В </a:t>
            </a:r>
            <a:r>
              <a:rPr lang="ru-RU" dirty="0" err="1">
                <a:solidFill>
                  <a:srgbClr val="FF0000"/>
                </a:solidFill>
              </a:rPr>
              <a:t>учебните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планове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следните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паралелки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групи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дейности</a:t>
            </a:r>
            <a:r>
              <a:rPr lang="ru-RU" dirty="0">
                <a:solidFill>
                  <a:srgbClr val="FF0000"/>
                </a:solidFill>
              </a:rPr>
              <a:t> с начин на </a:t>
            </a:r>
            <a:r>
              <a:rPr lang="ru-RU" dirty="0" err="1">
                <a:solidFill>
                  <a:srgbClr val="FF0000"/>
                </a:solidFill>
              </a:rPr>
              <a:t>изучаване</a:t>
            </a:r>
            <a:r>
              <a:rPr lang="ru-RU" dirty="0">
                <a:solidFill>
                  <a:srgbClr val="FF0000"/>
                </a:solidFill>
              </a:rPr>
              <a:t> ДПЛР/РП, ДПЛР/РСГ или ДПЛР/ЗР. </a:t>
            </a:r>
            <a:r>
              <a:rPr lang="ru-RU" dirty="0" err="1">
                <a:solidFill>
                  <a:srgbClr val="FF0000"/>
                </a:solidFill>
              </a:rPr>
              <a:t>Такива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дейности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децата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учениците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тях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следва</a:t>
            </a:r>
            <a:r>
              <a:rPr lang="ru-RU" dirty="0">
                <a:solidFill>
                  <a:srgbClr val="FF0000"/>
                </a:solidFill>
              </a:rPr>
              <a:t> да </a:t>
            </a:r>
            <a:r>
              <a:rPr lang="ru-RU" dirty="0" err="1">
                <a:solidFill>
                  <a:srgbClr val="FF0000"/>
                </a:solidFill>
              </a:rPr>
              <a:t>бъдат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включени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групи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ресурсно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подпомагане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en-US" sz="1600" b="1" dirty="0"/>
          </a:p>
          <a:p>
            <a:r>
              <a:rPr lang="bg-BG" sz="1600" b="1" dirty="0"/>
              <a:t>Забележка:</a:t>
            </a:r>
            <a:r>
              <a:rPr lang="bg-BG" sz="1600" dirty="0"/>
              <a:t> С цел бързодействие на проверката се извеждат първите 20 случая с такава грешка.</a:t>
            </a:r>
          </a:p>
          <a:p>
            <a:r>
              <a:rPr lang="bg-BG" sz="1600" dirty="0"/>
              <a:t>Възможно е след корекция на един случай на негово място да се появи нов, ако общо случаите са повече от 20!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062AA-2C7A-4B96-A83F-EE9BBA191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68" y="1451968"/>
            <a:ext cx="10133064" cy="44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0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449302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700" b="1" dirty="0">
                <a:latin typeface="+mn-lt"/>
              </a:rPr>
              <a:t>Секция Печати в системата на предучилищното и училищното образование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B83803-E0D5-495E-8D62-0CD7658BC50D}"/>
              </a:ext>
            </a:extLst>
          </p:cNvPr>
          <p:cNvSpPr txBox="1"/>
          <p:nvPr/>
        </p:nvSpPr>
        <p:spPr>
          <a:xfrm>
            <a:off x="1120877" y="1474839"/>
            <a:ext cx="10449401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Добавени ограничения при създаване на нова заявка за обикновен печат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Добавени ограничения при създаване на заявка за гербов печат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Добавени ограничения при заявка за промяна (според вида на печата)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Добавени ограничения при заявка за унищожаване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Добавени ограничения при заявка за обявяване за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изгубен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печат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Указания за работа: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https://neispuo.mon.bg/portal/user-guide/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Печати</a:t>
            </a:r>
          </a:p>
        </p:txBody>
      </p:sp>
    </p:spTree>
    <p:extLst>
      <p:ext uri="{BB962C8B-B14F-4D97-AF65-F5344CB8AC3E}">
        <p14:creationId xmlns:p14="http://schemas.microsoft.com/office/powerpoint/2010/main" val="362813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ru-RU" sz="3100" b="1" dirty="0" err="1">
                <a:latin typeface="+mn-lt"/>
              </a:rPr>
              <a:t>модул</a:t>
            </a:r>
            <a:r>
              <a:rPr lang="ru-RU" sz="3100" b="1" dirty="0">
                <a:latin typeface="+mn-lt"/>
              </a:rPr>
              <a:t> «Институции»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B83803-E0D5-495E-8D62-0CD7658BC50D}"/>
              </a:ext>
            </a:extLst>
          </p:cNvPr>
          <p:cNvSpPr txBox="1"/>
          <p:nvPr/>
        </p:nvSpPr>
        <p:spPr>
          <a:xfrm>
            <a:off x="585216" y="1201025"/>
            <a:ext cx="11416284" cy="510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b="1" i="0" u="none" strike="noStrike" baseline="0" dirty="0" err="1">
                <a:latin typeface="Calibri" panose="020F0502020204030204" pitchFamily="34" charset="0"/>
              </a:rPr>
              <a:t>Промяна</a:t>
            </a:r>
            <a:r>
              <a:rPr lang="ru-RU" sz="2000" b="1" i="0" u="none" strike="noStrike" baseline="0" dirty="0">
                <a:latin typeface="Calibri" panose="020F0502020204030204" pitchFamily="34" charset="0"/>
              </a:rPr>
              <a:t> в </a:t>
            </a:r>
            <a:r>
              <a:rPr lang="ru-RU" sz="2000" b="1" i="0" u="none" strike="noStrike" baseline="0" dirty="0" err="1">
                <a:latin typeface="Calibri" panose="020F0502020204030204" pitchFamily="34" charset="0"/>
              </a:rPr>
              <a:t>данните</a:t>
            </a:r>
            <a:r>
              <a:rPr lang="ru-RU" sz="2000" b="1" i="0" u="none" strike="noStrike" baseline="0" dirty="0">
                <a:latin typeface="Calibri" panose="020F0502020204030204" pitchFamily="34" charset="0"/>
              </a:rPr>
              <a:t> за </a:t>
            </a:r>
            <a:r>
              <a:rPr lang="ru-RU" sz="2000" b="1" i="0" u="none" strike="noStrike" baseline="0" dirty="0" err="1">
                <a:latin typeface="Calibri" panose="020F0502020204030204" pitchFamily="34" charset="0"/>
              </a:rPr>
              <a:t>Групи</a:t>
            </a:r>
            <a:r>
              <a:rPr lang="ru-RU" sz="2000" b="1" i="0" u="none" strike="noStrike" baseline="0" dirty="0">
                <a:latin typeface="Calibri" panose="020F0502020204030204" pitchFamily="34" charset="0"/>
              </a:rPr>
              <a:t>/</a:t>
            </a:r>
            <a:r>
              <a:rPr lang="ru-RU" sz="2000" b="1" i="0" u="none" strike="noStrike" baseline="0" dirty="0" err="1">
                <a:latin typeface="Calibri" panose="020F0502020204030204" pitchFamily="34" charset="0"/>
              </a:rPr>
              <a:t>Класове</a:t>
            </a:r>
            <a:endParaRPr lang="ru-RU" sz="2000" b="1" i="0" u="none" strike="noStrike" baseline="0" dirty="0">
              <a:latin typeface="Calibri" panose="020F0502020204030204" pitchFamily="34" charset="0"/>
            </a:endParaRPr>
          </a:p>
          <a:p>
            <a:pPr marL="357188" algn="l"/>
            <a:r>
              <a:rPr lang="ru-RU" b="0" i="0" u="none" strike="noStrike" baseline="0" dirty="0"/>
              <a:t>В „</a:t>
            </a:r>
            <a:r>
              <a:rPr lang="ru-RU" b="0" i="0" u="none" strike="noStrike" baseline="0" dirty="0" err="1"/>
              <a:t>Групи</a:t>
            </a:r>
            <a:r>
              <a:rPr lang="ru-RU" b="0" i="0" u="none" strike="noStrike" baseline="0" dirty="0"/>
              <a:t>/</a:t>
            </a:r>
            <a:r>
              <a:rPr lang="ru-RU" b="0" i="0" u="none" strike="noStrike" baseline="0" dirty="0" err="1"/>
              <a:t>Класове</a:t>
            </a:r>
            <a:r>
              <a:rPr lang="ru-RU" b="0" i="0" u="none" strike="noStrike" baseline="0" dirty="0"/>
              <a:t>“, в </a:t>
            </a:r>
            <a:r>
              <a:rPr lang="ru-RU" b="0" i="0" u="none" strike="noStrike" baseline="0" dirty="0" err="1"/>
              <a:t>таб</a:t>
            </a:r>
            <a:r>
              <a:rPr lang="ru-RU" b="0" i="0" u="none" strike="noStrike" baseline="0" dirty="0"/>
              <a:t> „</a:t>
            </a:r>
            <a:r>
              <a:rPr lang="ru-RU" b="0" i="0" u="none" strike="noStrike" baseline="0" dirty="0" err="1"/>
              <a:t>Други</a:t>
            </a:r>
            <a:r>
              <a:rPr lang="ru-RU" b="0" i="0" u="none" strike="noStrike" baseline="0" dirty="0"/>
              <a:t> </a:t>
            </a:r>
            <a:r>
              <a:rPr lang="ru-RU" b="0" i="0" u="none" strike="noStrike" baseline="0" dirty="0" err="1"/>
              <a:t>групи</a:t>
            </a:r>
            <a:r>
              <a:rPr lang="ru-RU" b="0" i="0" u="none" strike="noStrike" baseline="0" dirty="0"/>
              <a:t>“ за Вид </a:t>
            </a:r>
            <a:r>
              <a:rPr lang="ru-RU" b="0" i="0" u="none" strike="noStrike" baseline="0" dirty="0" err="1"/>
              <a:t>група</a:t>
            </a:r>
            <a:r>
              <a:rPr lang="ru-RU" b="0" i="0" u="none" strike="noStrike" baseline="0" dirty="0"/>
              <a:t> „</a:t>
            </a:r>
            <a:r>
              <a:rPr lang="ru-RU" b="0" i="0" u="none" strike="noStrike" baseline="0" dirty="0" err="1"/>
              <a:t>Ресурсно</a:t>
            </a:r>
            <a:r>
              <a:rPr lang="ru-RU" b="0" i="0" u="none" strike="noStrike" baseline="0" dirty="0"/>
              <a:t> </a:t>
            </a:r>
            <a:r>
              <a:rPr lang="ru-RU" b="0" i="0" u="none" strike="noStrike" baseline="0" dirty="0" err="1"/>
              <a:t>подпомагане</a:t>
            </a:r>
            <a:r>
              <a:rPr lang="ru-RU" b="0" i="0" u="none" strike="noStrike" baseline="0" dirty="0"/>
              <a:t>“ </a:t>
            </a:r>
            <a:r>
              <a:rPr lang="ru-RU" b="0" i="0" u="none" strike="noStrike" baseline="0" dirty="0" err="1"/>
              <a:t>може</a:t>
            </a:r>
            <a:r>
              <a:rPr lang="ru-RU" b="0" i="0" u="none" strike="noStrike" baseline="0" dirty="0"/>
              <a:t> да се </a:t>
            </a:r>
            <a:r>
              <a:rPr lang="ru-RU" b="0" i="0" u="none" strike="noStrike" baseline="0" dirty="0" err="1"/>
              <a:t>добави</a:t>
            </a:r>
            <a:r>
              <a:rPr lang="ru-RU" b="0" i="0" u="none" strike="noStrike" baseline="0" dirty="0"/>
              <a:t> отметка „</a:t>
            </a:r>
            <a:r>
              <a:rPr lang="ru-RU" b="0" i="1" u="none" strike="noStrike" baseline="0" dirty="0" err="1"/>
              <a:t>Групата</a:t>
            </a:r>
            <a:r>
              <a:rPr lang="ru-RU" b="0" i="1" u="none" strike="noStrike" baseline="0" dirty="0"/>
              <a:t> е </a:t>
            </a:r>
            <a:r>
              <a:rPr lang="ru-RU" b="0" i="1" u="none" strike="noStrike" baseline="0" dirty="0" err="1"/>
              <a:t>изключение</a:t>
            </a:r>
            <a:r>
              <a:rPr lang="ru-RU" b="0" i="1" u="none" strike="noStrike" baseline="0" dirty="0"/>
              <a:t> от чл. 109,ал. 3 от </a:t>
            </a:r>
            <a:r>
              <a:rPr lang="ru-RU" b="0" i="1" u="none" strike="noStrike" baseline="0" dirty="0" err="1"/>
              <a:t>Наредба</a:t>
            </a:r>
            <a:r>
              <a:rPr lang="ru-RU" b="0" i="1" u="none" strike="noStrike" baseline="0" dirty="0"/>
              <a:t> за </a:t>
            </a:r>
            <a:r>
              <a:rPr lang="ru-RU" b="0" i="1" u="none" strike="noStrike" baseline="0" dirty="0" err="1"/>
              <a:t>приобщаващо</a:t>
            </a:r>
            <a:r>
              <a:rPr lang="ru-RU" b="0" i="1" u="none" strike="noStrike" baseline="0" dirty="0"/>
              <a:t> образование</a:t>
            </a:r>
            <a:r>
              <a:rPr lang="ru-RU" b="0" i="0" u="none" strike="noStrike" baseline="0" dirty="0"/>
              <a:t>“. При </a:t>
            </a:r>
            <a:r>
              <a:rPr lang="ru-RU" b="0" i="0" u="none" strike="noStrike" baseline="0" dirty="0" err="1"/>
              <a:t>маркиране</a:t>
            </a:r>
            <a:r>
              <a:rPr lang="ru-RU" b="0" i="0" u="none" strike="noStrike" baseline="0" dirty="0"/>
              <a:t> на </a:t>
            </a:r>
            <a:r>
              <a:rPr lang="ru-RU" b="0" i="0" u="none" strike="noStrike" baseline="0" dirty="0" err="1"/>
              <a:t>отметката</a:t>
            </a:r>
            <a:r>
              <a:rPr lang="ru-RU" b="0" i="0" u="none" strike="noStrike" baseline="0" dirty="0"/>
              <a:t> се </a:t>
            </a:r>
            <a:r>
              <a:rPr lang="ru-RU" b="0" i="0" u="none" strike="noStrike" baseline="0" dirty="0" err="1"/>
              <a:t>визуализира</a:t>
            </a:r>
            <a:r>
              <a:rPr lang="ru-RU" b="0" i="0" u="none" strike="noStrike" baseline="0" dirty="0"/>
              <a:t> компонент за </a:t>
            </a:r>
            <a:r>
              <a:rPr lang="ru-RU" b="0" i="0" u="none" strike="noStrike" baseline="0" dirty="0" err="1"/>
              <a:t>прикачване</a:t>
            </a:r>
            <a:r>
              <a:rPr lang="ru-RU" b="0" i="0" u="none" strike="noStrike" baseline="0" dirty="0"/>
              <a:t> на файл, </a:t>
            </a:r>
            <a:r>
              <a:rPr lang="ru-RU" b="0" i="0" u="none" strike="noStrike" baseline="0" dirty="0" err="1"/>
              <a:t>който</a:t>
            </a:r>
            <a:r>
              <a:rPr lang="ru-RU" b="0" i="0" u="none" strike="noStrike" baseline="0" dirty="0"/>
              <a:t> </a:t>
            </a:r>
            <a:r>
              <a:rPr lang="ru-RU" b="0" i="0" u="none" strike="noStrike" baseline="0" dirty="0" err="1"/>
              <a:t>задължително</a:t>
            </a:r>
            <a:r>
              <a:rPr lang="ru-RU" b="0" i="0" u="none" strike="noStrike" baseline="0" dirty="0"/>
              <a:t> </a:t>
            </a:r>
            <a:r>
              <a:rPr lang="ru-RU" b="0" i="0" u="none" strike="noStrike" baseline="0" dirty="0" err="1"/>
              <a:t>трябва</a:t>
            </a:r>
            <a:r>
              <a:rPr lang="ru-RU" b="0" i="0" u="none" strike="noStrike" baseline="0" dirty="0"/>
              <a:t> да </a:t>
            </a:r>
            <a:r>
              <a:rPr lang="ru-RU" b="0" i="0" u="none" strike="noStrike" baseline="0" dirty="0" err="1"/>
              <a:t>бъде</a:t>
            </a:r>
            <a:r>
              <a:rPr lang="ru-RU" b="0" i="0" u="none" strike="noStrike" baseline="0" dirty="0"/>
              <a:t> прикачен при </a:t>
            </a:r>
            <a:r>
              <a:rPr lang="ru-RU" b="0" i="0" u="none" strike="noStrike" baseline="0" dirty="0" err="1"/>
              <a:t>маркирана</a:t>
            </a:r>
            <a:r>
              <a:rPr lang="ru-RU" b="0" i="0" u="none" strike="noStrike" baseline="0" dirty="0"/>
              <a:t> отметка.</a:t>
            </a:r>
            <a:endParaRPr lang="bg-B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b="1" dirty="0" err="1">
                <a:latin typeface="Calibri" panose="020F0502020204030204" pitchFamily="34" charset="0"/>
              </a:rPr>
              <a:t>Промяна</a:t>
            </a:r>
            <a:r>
              <a:rPr lang="ru-RU" sz="2000" b="1" dirty="0">
                <a:latin typeface="Calibri" panose="020F0502020204030204" pitchFamily="34" charset="0"/>
              </a:rPr>
              <a:t> при </a:t>
            </a:r>
            <a:r>
              <a:rPr lang="ru-RU" sz="2000" b="1" dirty="0" err="1">
                <a:latin typeface="Calibri" panose="020F0502020204030204" pitchFamily="34" charset="0"/>
              </a:rPr>
              <a:t>добавяне</a:t>
            </a:r>
            <a:r>
              <a:rPr lang="ru-RU" sz="2000" b="1" dirty="0">
                <a:latin typeface="Calibri" panose="020F0502020204030204" pitchFamily="34" charset="0"/>
              </a:rPr>
              <a:t> на </a:t>
            </a:r>
            <a:r>
              <a:rPr lang="ru-RU" sz="2000" b="1" dirty="0" err="1">
                <a:latin typeface="Calibri" panose="020F0502020204030204" pitchFamily="34" charset="0"/>
              </a:rPr>
              <a:t>ученици</a:t>
            </a:r>
            <a:r>
              <a:rPr lang="ru-RU" sz="2000" b="1" dirty="0">
                <a:latin typeface="Calibri" panose="020F0502020204030204" pitchFamily="34" charset="0"/>
              </a:rPr>
              <a:t> в </a:t>
            </a:r>
            <a:r>
              <a:rPr lang="ru-RU" sz="2000" b="1" dirty="0" err="1">
                <a:latin typeface="Calibri" panose="020F0502020204030204" pitchFamily="34" charset="0"/>
              </a:rPr>
              <a:t>група</a:t>
            </a:r>
            <a:r>
              <a:rPr lang="ru-RU" sz="2000" b="1" dirty="0">
                <a:latin typeface="Calibri" panose="020F0502020204030204" pitchFamily="34" charset="0"/>
              </a:rPr>
              <a:t> за </a:t>
            </a:r>
            <a:r>
              <a:rPr lang="ru-RU" sz="2000" b="1" dirty="0" err="1">
                <a:latin typeface="Calibri" panose="020F0502020204030204" pitchFamily="34" charset="0"/>
              </a:rPr>
              <a:t>Ресурсно</a:t>
            </a:r>
            <a:r>
              <a:rPr lang="ru-RU" sz="2000" b="1" dirty="0"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</a:rPr>
              <a:t>подпомагане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357188" algn="l"/>
            <a:r>
              <a:rPr lang="ru-RU" b="0" i="0" u="none" strike="noStrike" baseline="0" dirty="0"/>
              <a:t>В </a:t>
            </a:r>
            <a:r>
              <a:rPr lang="ru-RU" b="0" i="0" u="none" strike="noStrike" baseline="0" dirty="0" err="1"/>
              <a:t>модул</a:t>
            </a:r>
            <a:r>
              <a:rPr lang="ru-RU" b="0" i="0" u="none" strike="noStrike" baseline="0" dirty="0"/>
              <a:t> „</a:t>
            </a:r>
            <a:r>
              <a:rPr lang="ru-RU" b="0" i="0" u="none" strike="noStrike" baseline="0" dirty="0" err="1"/>
              <a:t>Групи</a:t>
            </a:r>
            <a:r>
              <a:rPr lang="ru-RU" b="0" i="0" u="none" strike="noStrike" baseline="0" dirty="0"/>
              <a:t>/</a:t>
            </a:r>
            <a:r>
              <a:rPr lang="ru-RU" b="0" i="0" u="none" strike="noStrike" baseline="0" dirty="0" err="1"/>
              <a:t>Класове</a:t>
            </a:r>
            <a:r>
              <a:rPr lang="ru-RU" b="0" i="0" u="none" strike="noStrike" baseline="0" dirty="0"/>
              <a:t>“, в </a:t>
            </a:r>
            <a:r>
              <a:rPr lang="ru-RU" b="0" i="0" u="none" strike="noStrike" baseline="0" dirty="0" err="1"/>
              <a:t>таб</a:t>
            </a:r>
            <a:r>
              <a:rPr lang="ru-RU" b="0" i="0" u="none" strike="noStrike" baseline="0" dirty="0"/>
              <a:t> </a:t>
            </a:r>
            <a:r>
              <a:rPr lang="ru-RU" b="0" i="0" u="none" strike="noStrike" baseline="0" dirty="0" err="1"/>
              <a:t>Други</a:t>
            </a:r>
            <a:r>
              <a:rPr lang="ru-RU" b="0" i="0" u="none" strike="noStrike" baseline="0" dirty="0"/>
              <a:t> </a:t>
            </a:r>
            <a:r>
              <a:rPr lang="ru-RU" b="0" i="0" u="none" strike="noStrike" baseline="0" dirty="0" err="1"/>
              <a:t>групи</a:t>
            </a:r>
            <a:r>
              <a:rPr lang="ru-RU" b="0" i="0" u="none" strike="noStrike" baseline="0" dirty="0"/>
              <a:t> за Вид </a:t>
            </a:r>
            <a:r>
              <a:rPr lang="ru-RU" b="0" i="0" u="none" strike="noStrike" baseline="0" dirty="0" err="1"/>
              <a:t>група</a:t>
            </a:r>
            <a:r>
              <a:rPr lang="ru-RU" b="0" i="0" u="none" strike="noStrike" baseline="0" dirty="0"/>
              <a:t> „</a:t>
            </a:r>
            <a:r>
              <a:rPr lang="ru-RU" b="0" i="0" u="none" strike="noStrike" baseline="0" dirty="0" err="1"/>
              <a:t>Ресурсно</a:t>
            </a:r>
            <a:r>
              <a:rPr lang="en-US" b="0" i="0" u="none" strike="noStrike" baseline="0" dirty="0"/>
              <a:t> </a:t>
            </a:r>
            <a:r>
              <a:rPr lang="ru-RU" b="0" i="0" u="none" strike="noStrike" baseline="0" dirty="0" err="1"/>
              <a:t>подпомагане</a:t>
            </a:r>
            <a:r>
              <a:rPr lang="ru-RU" b="0" i="0" u="none" strike="noStrike" baseline="0" dirty="0"/>
              <a:t>“ при </a:t>
            </a:r>
            <a:r>
              <a:rPr lang="ru-RU" b="0" i="0" u="none" strike="noStrike" baseline="0" dirty="0" err="1"/>
              <a:t>добавяне</a:t>
            </a:r>
            <a:r>
              <a:rPr lang="ru-RU" b="0" i="0" u="none" strike="noStrike" baseline="0" dirty="0"/>
              <a:t> на</a:t>
            </a:r>
            <a:r>
              <a:rPr lang="en-US" b="0" i="0" u="none" strike="noStrike" baseline="0" dirty="0"/>
              <a:t> </a:t>
            </a:r>
            <a:r>
              <a:rPr lang="ru-RU" b="0" i="0" u="none" strike="noStrike" baseline="0" dirty="0" err="1"/>
              <a:t>деца</a:t>
            </a:r>
            <a:r>
              <a:rPr lang="ru-RU" b="0" i="0" u="none" strike="noStrike" baseline="0" dirty="0"/>
              <a:t>/</a:t>
            </a:r>
            <a:r>
              <a:rPr lang="ru-RU" b="0" i="0" u="none" strike="noStrike" baseline="0" dirty="0" err="1"/>
              <a:t>ученици</a:t>
            </a:r>
            <a:r>
              <a:rPr lang="ru-RU" b="0" i="0" u="none" strike="noStrike" baseline="0" dirty="0"/>
              <a:t> </a:t>
            </a:r>
            <a:r>
              <a:rPr lang="ru-RU" b="0" i="0" u="none" strike="noStrike" baseline="0" dirty="0" err="1"/>
              <a:t>има</a:t>
            </a:r>
            <a:r>
              <a:rPr lang="ru-RU" b="0" i="0" u="none" strike="noStrike" baseline="0" dirty="0"/>
              <a:t> валидация за</a:t>
            </a:r>
            <a:r>
              <a:rPr lang="en-US" b="0" i="0" u="none" strike="noStrike" baseline="0" dirty="0"/>
              <a:t> </a:t>
            </a:r>
            <a:r>
              <a:rPr lang="ru-RU" b="0" i="0" u="none" strike="noStrike" baseline="0" dirty="0"/>
              <a:t>максимален </a:t>
            </a:r>
            <a:r>
              <a:rPr lang="ru-RU" b="0" i="0" u="none" strike="noStrike" baseline="0" dirty="0" err="1"/>
              <a:t>брой</a:t>
            </a:r>
            <a:r>
              <a:rPr lang="ru-RU" b="0" i="0" u="none" strike="noStrike" baseline="0" dirty="0"/>
              <a:t> </a:t>
            </a:r>
            <a:r>
              <a:rPr lang="ru-RU" b="0" i="0" u="none" strike="noStrike" baseline="0" dirty="0" err="1"/>
              <a:t>ученици</a:t>
            </a:r>
            <a:r>
              <a:rPr lang="ru-RU" b="0" i="0" u="none" strike="noStrike" baseline="0" dirty="0"/>
              <a:t> в </a:t>
            </a:r>
            <a:r>
              <a:rPr lang="ru-RU" b="0" i="0" u="none" strike="noStrike" baseline="0" dirty="0" err="1"/>
              <a:t>група</a:t>
            </a:r>
            <a:r>
              <a:rPr lang="ru-RU" b="0" i="0" u="none" strike="noStrike" baseline="0" dirty="0"/>
              <a:t> 12. В случай че е </a:t>
            </a:r>
            <a:r>
              <a:rPr lang="ru-RU" b="0" i="0" u="none" strike="noStrike" baseline="0" dirty="0" err="1"/>
              <a:t>маркирана</a:t>
            </a:r>
            <a:r>
              <a:rPr lang="en-US" b="0" i="0" u="none" strike="noStrike" baseline="0" dirty="0"/>
              <a:t> </a:t>
            </a:r>
            <a:r>
              <a:rPr lang="ru-RU" b="0" i="0" u="none" strike="noStrike" baseline="0" dirty="0"/>
              <a:t>отметка</a:t>
            </a:r>
            <a:r>
              <a:rPr lang="en-US" b="0" i="0" u="none" strike="noStrike" baseline="0" dirty="0"/>
              <a:t> </a:t>
            </a:r>
            <a:r>
              <a:rPr lang="ru-RU" b="0" i="0" u="none" strike="noStrike" baseline="0" dirty="0"/>
              <a:t>„</a:t>
            </a:r>
            <a:r>
              <a:rPr lang="ru-RU" b="0" i="1" u="none" strike="noStrike" baseline="0" dirty="0" err="1"/>
              <a:t>Групата</a:t>
            </a:r>
            <a:r>
              <a:rPr lang="ru-RU" b="0" i="1" u="none" strike="noStrike" baseline="0" dirty="0"/>
              <a:t> е </a:t>
            </a:r>
            <a:r>
              <a:rPr lang="ru-RU" b="0" i="1" u="none" strike="noStrike" baseline="0" dirty="0" err="1"/>
              <a:t>изключение</a:t>
            </a:r>
            <a:r>
              <a:rPr lang="ru-RU" b="0" i="1" u="none" strike="noStrike" baseline="0" dirty="0"/>
              <a:t> от чл. 109, ал. 3 от </a:t>
            </a:r>
            <a:r>
              <a:rPr lang="ru-RU" b="0" i="1" u="none" strike="noStrike" baseline="0" dirty="0" err="1"/>
              <a:t>Наредба</a:t>
            </a:r>
            <a:r>
              <a:rPr lang="ru-RU" b="0" i="1" u="none" strike="noStrike" baseline="0" dirty="0"/>
              <a:t> за </a:t>
            </a:r>
            <a:r>
              <a:rPr lang="ru-RU" b="0" i="1" u="none" strike="noStrike" baseline="0" dirty="0" err="1"/>
              <a:t>приобщаващо</a:t>
            </a:r>
            <a:r>
              <a:rPr lang="en-US" b="0" i="1" u="none" strike="noStrike" baseline="0" dirty="0"/>
              <a:t> </a:t>
            </a:r>
            <a:r>
              <a:rPr lang="ru-RU" b="0" i="1" u="none" strike="noStrike" baseline="0" dirty="0"/>
              <a:t>образование</a:t>
            </a:r>
            <a:r>
              <a:rPr lang="ru-RU" b="0" i="0" u="none" strike="noStrike" baseline="0" dirty="0"/>
              <a:t>“ в</a:t>
            </a:r>
            <a:r>
              <a:rPr lang="en-US" b="0" i="0" u="none" strike="noStrike" baseline="0" dirty="0"/>
              <a:t> </a:t>
            </a:r>
            <a:r>
              <a:rPr lang="ru-RU" b="0" i="0" u="none" strike="noStrike" baseline="0" dirty="0" err="1"/>
              <a:t>данните</a:t>
            </a:r>
            <a:r>
              <a:rPr lang="ru-RU" b="0" i="0" u="none" strike="noStrike" baseline="0" dirty="0"/>
              <a:t> на </a:t>
            </a:r>
            <a:r>
              <a:rPr lang="ru-RU" b="0" i="0" u="none" strike="noStrike" baseline="0" dirty="0" err="1"/>
              <a:t>групата</a:t>
            </a:r>
            <a:r>
              <a:rPr lang="ru-RU" b="0" i="0" u="none" strike="noStrike" baseline="0" dirty="0"/>
              <a:t> е разрешено </a:t>
            </a:r>
            <a:r>
              <a:rPr lang="ru-RU" b="0" i="0" u="none" strike="noStrike" baseline="0" dirty="0" err="1"/>
              <a:t>добавяне</a:t>
            </a:r>
            <a:r>
              <a:rPr lang="ru-RU" b="0" i="0" u="none" strike="noStrike" baseline="0" dirty="0"/>
              <a:t> на </a:t>
            </a:r>
            <a:r>
              <a:rPr lang="ru-RU" b="0" i="0" u="none" strike="noStrike" baseline="0" dirty="0" err="1"/>
              <a:t>повече</a:t>
            </a:r>
            <a:r>
              <a:rPr lang="ru-RU" b="0" i="0" u="none" strike="noStrike" baseline="0" dirty="0"/>
              <a:t> от 12</a:t>
            </a:r>
            <a:r>
              <a:rPr lang="en-US" b="0" i="0" u="none" strike="noStrike" baseline="0" dirty="0"/>
              <a:t> </a:t>
            </a:r>
            <a:r>
              <a:rPr lang="bg-BG" b="0" i="0" u="none" strike="noStrike" baseline="0" dirty="0"/>
              <a:t>деца/ученици.</a:t>
            </a:r>
            <a:endParaRPr lang="bg-BG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sz="2000" b="1" dirty="0">
                <a:latin typeface="Calibri" panose="020F0502020204030204" pitchFamily="34" charset="0"/>
              </a:rPr>
              <a:t>Промени в Дейности за ПЛР („учебен план“)</a:t>
            </a:r>
          </a:p>
          <a:p>
            <a:pPr marL="630238" indent="-2730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Добавена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проверка за максимален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брой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ученици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- 12 в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дейност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с </a:t>
            </a:r>
            <a:r>
              <a:rPr lang="bg-BG" dirty="0">
                <a:latin typeface="Calibri" panose="020F0502020204030204" pitchFamily="34" charset="0"/>
              </a:rPr>
              <a:t>„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начин на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изучаване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" </a:t>
            </a:r>
            <a:r>
              <a:rPr lang="ru-RU" sz="1800" b="1" i="0" u="none" strike="noStrike" baseline="0" dirty="0">
                <a:latin typeface="Calibri" panose="020F0502020204030204" pitchFamily="34" charset="0"/>
              </a:rPr>
              <a:t>ДПЛР/РП;</a:t>
            </a:r>
          </a:p>
          <a:p>
            <a:pPr marL="630238" indent="-273050" algn="l">
              <a:buFont typeface="Courier New" panose="02070309020205020404" pitchFamily="49" charset="0"/>
              <a:buChar char="o"/>
            </a:pPr>
            <a:r>
              <a:rPr lang="ru-RU" dirty="0">
                <a:latin typeface="Calibri" panose="020F0502020204030204" pitchFamily="34" charset="0"/>
              </a:rPr>
              <a:t>За Вид </a:t>
            </a:r>
            <a:r>
              <a:rPr lang="ru-RU" dirty="0" err="1">
                <a:latin typeface="Calibri" panose="020F0502020204030204" pitchFamily="34" charset="0"/>
              </a:rPr>
              <a:t>група</a:t>
            </a:r>
            <a:r>
              <a:rPr lang="ru-RU" dirty="0">
                <a:latin typeface="Calibri" panose="020F0502020204030204" pitchFamily="34" charset="0"/>
              </a:rPr>
              <a:t> „</a:t>
            </a:r>
            <a:r>
              <a:rPr lang="ru-RU" dirty="0" err="1">
                <a:latin typeface="Calibri" panose="020F0502020204030204" pitchFamily="34" charset="0"/>
              </a:rPr>
              <a:t>Ресурсно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подпомагане</a:t>
            </a:r>
            <a:r>
              <a:rPr lang="ru-RU" dirty="0">
                <a:latin typeface="Calibri" panose="020F0502020204030204" pitchFamily="34" charset="0"/>
              </a:rPr>
              <a:t>“ </a:t>
            </a:r>
            <a:r>
              <a:rPr lang="ru-RU" dirty="0" err="1">
                <a:latin typeface="Calibri" panose="020F0502020204030204" pitchFamily="34" charset="0"/>
              </a:rPr>
              <a:t>отметката</a:t>
            </a:r>
            <a:r>
              <a:rPr lang="ru-RU" dirty="0">
                <a:latin typeface="Calibri" panose="020F0502020204030204" pitchFamily="34" charset="0"/>
              </a:rPr>
              <a:t> „</a:t>
            </a:r>
            <a:r>
              <a:rPr lang="ru-RU" dirty="0" err="1">
                <a:latin typeface="Calibri" panose="020F0502020204030204" pitchFamily="34" charset="0"/>
              </a:rPr>
              <a:t>Изучава</a:t>
            </a:r>
            <a:r>
              <a:rPr lang="ru-RU" dirty="0">
                <a:latin typeface="Calibri" panose="020F0502020204030204" pitchFamily="34" charset="0"/>
              </a:rPr>
              <a:t> се от </a:t>
            </a:r>
            <a:r>
              <a:rPr lang="ru-RU" dirty="0" err="1">
                <a:latin typeface="Calibri" panose="020F0502020204030204" pitchFamily="34" charset="0"/>
              </a:rPr>
              <a:t>целия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клас</a:t>
            </a:r>
            <a:r>
              <a:rPr lang="ru-RU" dirty="0">
                <a:latin typeface="Calibri" panose="020F0502020204030204" pitchFamily="34" charset="0"/>
              </a:rPr>
              <a:t>/</a:t>
            </a:r>
            <a:r>
              <a:rPr lang="ru-RU" dirty="0" err="1">
                <a:latin typeface="Calibri" panose="020F0502020204030204" pitchFamily="34" charset="0"/>
              </a:rPr>
              <a:t>група</a:t>
            </a:r>
            <a:r>
              <a:rPr lang="ru-RU" dirty="0">
                <a:latin typeface="Calibri" panose="020F0502020204030204" pitchFamily="34" charset="0"/>
              </a:rPr>
              <a:t>“ не е активна за </a:t>
            </a:r>
            <a:r>
              <a:rPr lang="ru-RU" dirty="0" err="1">
                <a:latin typeface="Calibri" panose="020F0502020204030204" pitchFamily="34" charset="0"/>
              </a:rPr>
              <a:t>избор</a:t>
            </a:r>
            <a:r>
              <a:rPr lang="ru-RU" dirty="0">
                <a:latin typeface="Calibri" panose="020F0502020204030204" pitchFamily="34" charset="0"/>
              </a:rPr>
              <a:t>;</a:t>
            </a:r>
          </a:p>
          <a:p>
            <a:pPr marL="630238" indent="-273050" algn="l">
              <a:buFont typeface="Courier New" panose="02070309020205020404" pitchFamily="49" charset="0"/>
              <a:buChar char="o"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За Вид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група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„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Ресурсно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подпомагане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“ се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проверява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дали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има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добавен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ru-RU" sz="1800" b="1" i="0" u="none" strike="noStrike" baseline="0" dirty="0">
                <a:latin typeface="Calibri" panose="020F0502020204030204" pitchFamily="34" charset="0"/>
              </a:rPr>
              <a:t>точно един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специалист,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задължително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с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длъжност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„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Учител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,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ресурсен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“;</a:t>
            </a:r>
          </a:p>
          <a:p>
            <a:pPr marL="630238" indent="-273050" algn="l">
              <a:buFont typeface="Courier New" panose="02070309020205020404" pitchFamily="49" charset="0"/>
              <a:buChar char="o"/>
            </a:pPr>
            <a:endParaRPr lang="bg-B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6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ru-RU" sz="3100" b="1" dirty="0" err="1">
                <a:latin typeface="+mn-lt"/>
              </a:rPr>
              <a:t>модул</a:t>
            </a:r>
            <a:r>
              <a:rPr lang="ru-RU" sz="3100" b="1" dirty="0">
                <a:latin typeface="+mn-lt"/>
              </a:rPr>
              <a:t> «Институции»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B83803-E0D5-495E-8D62-0CD7658BC50D}"/>
              </a:ext>
            </a:extLst>
          </p:cNvPr>
          <p:cNvSpPr txBox="1"/>
          <p:nvPr/>
        </p:nvSpPr>
        <p:spPr>
          <a:xfrm>
            <a:off x="667512" y="888069"/>
            <a:ext cx="114162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latin typeface="Calibri" panose="020F0502020204030204" pitchFamily="34" charset="0"/>
              </a:rPr>
              <a:t>За Вид </a:t>
            </a:r>
            <a:r>
              <a:rPr lang="ru-RU" sz="2000" b="1" dirty="0" err="1">
                <a:latin typeface="Calibri" panose="020F0502020204030204" pitchFamily="34" charset="0"/>
              </a:rPr>
              <a:t>група</a:t>
            </a:r>
            <a:r>
              <a:rPr lang="ru-RU" sz="2000" b="1" dirty="0">
                <a:latin typeface="Calibri" panose="020F0502020204030204" pitchFamily="34" charset="0"/>
              </a:rPr>
              <a:t> „</a:t>
            </a:r>
            <a:r>
              <a:rPr lang="ru-RU" sz="2000" b="1" dirty="0" err="1">
                <a:latin typeface="Calibri" panose="020F0502020204030204" pitchFamily="34" charset="0"/>
              </a:rPr>
              <a:t>Ресурсно</a:t>
            </a:r>
            <a:r>
              <a:rPr lang="ru-RU" sz="2000" b="1" dirty="0"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</a:rPr>
              <a:t>подпомагане</a:t>
            </a:r>
            <a:r>
              <a:rPr lang="ru-RU" sz="2000" b="1" dirty="0">
                <a:latin typeface="Calibri" panose="020F0502020204030204" pitchFamily="34" charset="0"/>
              </a:rPr>
              <a:t>“ се </a:t>
            </a:r>
            <a:r>
              <a:rPr lang="ru-RU" sz="2000" b="1" dirty="0" err="1">
                <a:latin typeface="Calibri" panose="020F0502020204030204" pitchFamily="34" charset="0"/>
              </a:rPr>
              <a:t>проверява</a:t>
            </a:r>
            <a:r>
              <a:rPr lang="ru-RU" sz="2000" b="1" dirty="0">
                <a:latin typeface="Calibri" panose="020F0502020204030204" pitchFamily="34" charset="0"/>
              </a:rPr>
              <a:t> дали </a:t>
            </a:r>
            <a:r>
              <a:rPr lang="ru-RU" sz="2000" b="1" dirty="0" err="1">
                <a:latin typeface="Calibri" panose="020F0502020204030204" pitchFamily="34" charset="0"/>
              </a:rPr>
              <a:t>броят</a:t>
            </a:r>
            <a:r>
              <a:rPr lang="ru-RU" sz="2000" b="1" dirty="0"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</a:rPr>
              <a:t>добавени</a:t>
            </a:r>
            <a:r>
              <a:rPr lang="ru-RU" sz="2000" b="1" dirty="0"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</a:rPr>
              <a:t>деца</a:t>
            </a:r>
            <a:r>
              <a:rPr lang="ru-RU" sz="2000" b="1" dirty="0"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</a:rPr>
              <a:t>към</a:t>
            </a:r>
            <a:r>
              <a:rPr lang="ru-RU" sz="2000" b="1" dirty="0"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</a:rPr>
              <a:t>дейност</a:t>
            </a:r>
            <a:r>
              <a:rPr lang="ru-RU" sz="2000" b="1" dirty="0">
                <a:latin typeface="Calibri" panose="020F0502020204030204" pitchFamily="34" charset="0"/>
              </a:rPr>
              <a:t> с «начин на </a:t>
            </a:r>
            <a:r>
              <a:rPr lang="ru-RU" sz="2000" b="1" dirty="0" err="1">
                <a:latin typeface="Calibri" panose="020F0502020204030204" pitchFamily="34" charset="0"/>
              </a:rPr>
              <a:t>изучаване</a:t>
            </a:r>
            <a:r>
              <a:rPr lang="ru-RU" sz="2000" b="1" dirty="0">
                <a:latin typeface="Calibri" panose="020F0502020204030204" pitchFamily="34" charset="0"/>
              </a:rPr>
              <a:t>» ДПЛР/РП </a:t>
            </a:r>
            <a:r>
              <a:rPr lang="ru-RU" sz="2000" b="1" dirty="0" err="1">
                <a:latin typeface="Calibri" panose="020F0502020204030204" pitchFamily="34" charset="0"/>
              </a:rPr>
              <a:t>съответства</a:t>
            </a:r>
            <a:r>
              <a:rPr lang="ru-RU" sz="2000" b="1" dirty="0">
                <a:latin typeface="Calibri" panose="020F0502020204030204" pitchFamily="34" charset="0"/>
              </a:rPr>
              <a:t> на </a:t>
            </a:r>
            <a:r>
              <a:rPr lang="ru-RU" sz="2000" b="1" dirty="0" err="1">
                <a:latin typeface="Calibri" panose="020F0502020204030204" pitchFamily="34" charset="0"/>
              </a:rPr>
              <a:t>щата</a:t>
            </a:r>
            <a:r>
              <a:rPr lang="ru-RU" sz="2000" b="1" dirty="0">
                <a:latin typeface="Calibri" panose="020F0502020204030204" pitchFamily="34" charset="0"/>
              </a:rPr>
              <a:t> на преподавателя</a:t>
            </a:r>
          </a:p>
          <a:p>
            <a:pPr marL="630238" indent="-273050" algn="l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dirty="0">
                <a:latin typeface="Calibri" panose="020F0502020204030204" pitchFamily="34" charset="0"/>
              </a:rPr>
              <a:t>За </a:t>
            </a:r>
            <a:r>
              <a:rPr lang="ru-RU" dirty="0" err="1">
                <a:latin typeface="Calibri" panose="020F0502020204030204" pitchFamily="34" charset="0"/>
              </a:rPr>
              <a:t>цял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Щат</a:t>
            </a:r>
            <a:r>
              <a:rPr lang="ru-RU" dirty="0">
                <a:latin typeface="Calibri" panose="020F0502020204030204" pitchFamily="34" charset="0"/>
              </a:rPr>
              <a:t> (</a:t>
            </a:r>
            <a:r>
              <a:rPr lang="ru-RU" dirty="0" err="1">
                <a:latin typeface="Calibri" panose="020F0502020204030204" pitchFamily="34" charset="0"/>
              </a:rPr>
              <a:t>въведено</a:t>
            </a:r>
            <a:r>
              <a:rPr lang="ru-RU" dirty="0">
                <a:latin typeface="Calibri" panose="020F0502020204030204" pitchFamily="34" charset="0"/>
              </a:rPr>
              <a:t> число 1 в поле «</a:t>
            </a:r>
            <a:r>
              <a:rPr lang="ru-RU" dirty="0" err="1">
                <a:latin typeface="Calibri" panose="020F0502020204030204" pitchFamily="34" charset="0"/>
              </a:rPr>
              <a:t>Щат</a:t>
            </a:r>
            <a:r>
              <a:rPr lang="ru-RU" dirty="0">
                <a:latin typeface="Calibri" panose="020F0502020204030204" pitchFamily="34" charset="0"/>
              </a:rPr>
              <a:t>» в </a:t>
            </a:r>
            <a:r>
              <a:rPr lang="ru-RU" dirty="0" err="1">
                <a:latin typeface="Calibri" panose="020F0502020204030204" pitchFamily="34" charset="0"/>
              </a:rPr>
              <a:t>длъжността</a:t>
            </a:r>
            <a:r>
              <a:rPr lang="ru-RU" dirty="0">
                <a:latin typeface="Calibri" panose="020F0502020204030204" pitchFamily="34" charset="0"/>
              </a:rPr>
              <a:t> на преподавателя) </a:t>
            </a:r>
            <a:r>
              <a:rPr lang="ru-RU" dirty="0" err="1">
                <a:latin typeface="Calibri" panose="020F0502020204030204" pitchFamily="34" charset="0"/>
              </a:rPr>
              <a:t>максималният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брой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ученици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които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могат</a:t>
            </a:r>
            <a:r>
              <a:rPr lang="ru-RU" dirty="0">
                <a:latin typeface="Calibri" panose="020F0502020204030204" pitchFamily="34" charset="0"/>
              </a:rPr>
              <a:t> да се добавят, е </a:t>
            </a:r>
            <a:r>
              <a:rPr lang="ru-RU" b="1" dirty="0">
                <a:latin typeface="Calibri" panose="020F0502020204030204" pitchFamily="34" charset="0"/>
              </a:rPr>
              <a:t>12</a:t>
            </a:r>
            <a:r>
              <a:rPr lang="ru-RU" dirty="0">
                <a:latin typeface="Calibri" panose="020F0502020204030204" pitchFamily="34" charset="0"/>
              </a:rPr>
              <a:t>. В случай че е </a:t>
            </a:r>
            <a:r>
              <a:rPr lang="ru-RU" dirty="0" err="1">
                <a:latin typeface="Calibri" panose="020F0502020204030204" pitchFamily="34" charset="0"/>
              </a:rPr>
              <a:t>маркирана</a:t>
            </a:r>
            <a:r>
              <a:rPr lang="ru-RU" dirty="0">
                <a:latin typeface="Calibri" panose="020F0502020204030204" pitchFamily="34" charset="0"/>
              </a:rPr>
              <a:t> отметка „</a:t>
            </a:r>
            <a:r>
              <a:rPr lang="ru-RU" dirty="0" err="1">
                <a:latin typeface="Calibri" panose="020F0502020204030204" pitchFamily="34" charset="0"/>
              </a:rPr>
              <a:t>Групата</a:t>
            </a:r>
            <a:r>
              <a:rPr lang="ru-RU" dirty="0">
                <a:latin typeface="Calibri" panose="020F0502020204030204" pitchFamily="34" charset="0"/>
              </a:rPr>
              <a:t> е </a:t>
            </a:r>
            <a:r>
              <a:rPr lang="ru-RU" dirty="0" err="1">
                <a:latin typeface="Calibri" panose="020F0502020204030204" pitchFamily="34" charset="0"/>
              </a:rPr>
              <a:t>изключение</a:t>
            </a:r>
            <a:r>
              <a:rPr lang="ru-RU" dirty="0">
                <a:latin typeface="Calibri" panose="020F0502020204030204" pitchFamily="34" charset="0"/>
              </a:rPr>
              <a:t> от чл. 109, ал. 3 от </a:t>
            </a:r>
            <a:r>
              <a:rPr lang="ru-RU" dirty="0" err="1">
                <a:latin typeface="Calibri" panose="020F0502020204030204" pitchFamily="34" charset="0"/>
              </a:rPr>
              <a:t>Наредба</a:t>
            </a:r>
            <a:r>
              <a:rPr lang="ru-RU" dirty="0">
                <a:latin typeface="Calibri" panose="020F0502020204030204" pitchFamily="34" charset="0"/>
              </a:rPr>
              <a:t> за </a:t>
            </a:r>
            <a:r>
              <a:rPr lang="ru-RU" dirty="0" err="1">
                <a:latin typeface="Calibri" panose="020F0502020204030204" pitchFamily="34" charset="0"/>
              </a:rPr>
              <a:t>приобщаващо</a:t>
            </a:r>
            <a:r>
              <a:rPr lang="ru-RU" dirty="0">
                <a:latin typeface="Calibri" panose="020F0502020204030204" pitchFamily="34" charset="0"/>
              </a:rPr>
              <a:t> образование“ в </a:t>
            </a:r>
            <a:r>
              <a:rPr lang="ru-RU" dirty="0" err="1">
                <a:latin typeface="Calibri" panose="020F0502020204030204" pitchFamily="34" charset="0"/>
              </a:rPr>
              <a:t>дейността</a:t>
            </a:r>
            <a:r>
              <a:rPr lang="ru-RU" dirty="0">
                <a:latin typeface="Calibri" panose="020F0502020204030204" pitchFamily="34" charset="0"/>
              </a:rPr>
              <a:t> е разрешено </a:t>
            </a:r>
            <a:r>
              <a:rPr lang="ru-RU" dirty="0" err="1">
                <a:latin typeface="Calibri" panose="020F0502020204030204" pitchFamily="34" charset="0"/>
              </a:rPr>
              <a:t>добавяне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повече</a:t>
            </a:r>
            <a:r>
              <a:rPr lang="ru-RU" dirty="0">
                <a:latin typeface="Calibri" panose="020F0502020204030204" pitchFamily="34" charset="0"/>
              </a:rPr>
              <a:t> от 12 </a:t>
            </a:r>
            <a:r>
              <a:rPr lang="ru-RU" dirty="0" err="1">
                <a:latin typeface="Calibri" panose="020F0502020204030204" pitchFamily="34" charset="0"/>
              </a:rPr>
              <a:t>деца</a:t>
            </a:r>
            <a:r>
              <a:rPr lang="ru-RU" dirty="0">
                <a:latin typeface="Calibri" panose="020F0502020204030204" pitchFamily="34" charset="0"/>
              </a:rPr>
              <a:t>/</a:t>
            </a:r>
            <a:r>
              <a:rPr lang="ru-RU" dirty="0" err="1">
                <a:latin typeface="Calibri" panose="020F0502020204030204" pitchFamily="34" charset="0"/>
              </a:rPr>
              <a:t>ученици</a:t>
            </a:r>
            <a:r>
              <a:rPr lang="ru-RU" dirty="0">
                <a:latin typeface="Calibri" panose="020F0502020204030204" pitchFamily="34" charset="0"/>
              </a:rPr>
              <a:t>;</a:t>
            </a:r>
          </a:p>
          <a:p>
            <a:pPr marL="630238" indent="-273050" algn="l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За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стойности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между 0 и 1 в поле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Щат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в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длъжността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на преподавателя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максималният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брой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ученици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,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които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могат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да се добавят, се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определя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в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пропорционално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съотношение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ru-RU" sz="1800" b="1" i="0" u="none" strike="noStrike" baseline="0" dirty="0">
                <a:latin typeface="Calibri" panose="020F0502020204030204" pitchFamily="34" charset="0"/>
              </a:rPr>
              <a:t>12:Щат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. В случай че е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маркирана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отметка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отметка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„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Групата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е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изключение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от чл. 109, ал. 3 от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Наредба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за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приобщаващо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образование“ в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данните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на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групата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е разрешено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добавяне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на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повече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деца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/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ученици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.</a:t>
            </a:r>
            <a:endParaRPr lang="bg-B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8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ru-RU" sz="3100" b="1" dirty="0" err="1">
                <a:latin typeface="+mn-lt"/>
              </a:rPr>
              <a:t>модул</a:t>
            </a:r>
            <a:r>
              <a:rPr lang="ru-RU" sz="3100" b="1" dirty="0">
                <a:latin typeface="+mn-lt"/>
              </a:rPr>
              <a:t> «</a:t>
            </a:r>
            <a:r>
              <a:rPr lang="ru-RU" sz="3100" b="1" dirty="0" err="1">
                <a:latin typeface="+mn-lt"/>
              </a:rPr>
              <a:t>Деца</a:t>
            </a:r>
            <a:r>
              <a:rPr lang="ru-RU" sz="3100" b="1" dirty="0">
                <a:latin typeface="+mn-lt"/>
              </a:rPr>
              <a:t> и </a:t>
            </a:r>
            <a:r>
              <a:rPr lang="ru-RU" sz="3100" b="1" dirty="0" err="1">
                <a:latin typeface="+mn-lt"/>
              </a:rPr>
              <a:t>ученици</a:t>
            </a:r>
            <a:r>
              <a:rPr lang="ru-RU" sz="3100" b="1" dirty="0">
                <a:latin typeface="+mn-lt"/>
              </a:rPr>
              <a:t>»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B83803-E0D5-495E-8D62-0CD7658BC50D}"/>
              </a:ext>
            </a:extLst>
          </p:cNvPr>
          <p:cNvSpPr txBox="1"/>
          <p:nvPr/>
        </p:nvSpPr>
        <p:spPr>
          <a:xfrm>
            <a:off x="667512" y="888069"/>
            <a:ext cx="11416284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b="1" dirty="0" err="1">
                <a:latin typeface="Calibri" panose="020F0502020204030204" pitchFamily="34" charset="0"/>
              </a:rPr>
              <a:t>Актуализирани</a:t>
            </a:r>
            <a:r>
              <a:rPr lang="ru-RU" sz="2000" b="1" dirty="0">
                <a:latin typeface="Calibri" panose="020F0502020204030204" pitchFamily="34" charset="0"/>
              </a:rPr>
              <a:t> указания за работа с </a:t>
            </a:r>
            <a:r>
              <a:rPr lang="ru-RU" sz="2000" b="1" dirty="0" err="1">
                <a:latin typeface="Calibri" panose="020F0502020204030204" pitchFamily="34" charset="0"/>
              </a:rPr>
              <a:t>модул</a:t>
            </a:r>
            <a:r>
              <a:rPr lang="ru-RU" sz="2000" b="1" dirty="0">
                <a:latin typeface="Calibri" panose="020F0502020204030204" pitchFamily="34" charset="0"/>
              </a:rPr>
              <a:t> «</a:t>
            </a:r>
            <a:r>
              <a:rPr lang="ru-RU" sz="2000" b="1" dirty="0" err="1">
                <a:latin typeface="Calibri" panose="020F0502020204030204" pitchFamily="34" charset="0"/>
              </a:rPr>
              <a:t>Деца</a:t>
            </a:r>
            <a:r>
              <a:rPr lang="ru-RU" sz="2000" b="1" dirty="0">
                <a:latin typeface="Calibri" panose="020F0502020204030204" pitchFamily="34" charset="0"/>
              </a:rPr>
              <a:t> и </a:t>
            </a:r>
            <a:r>
              <a:rPr lang="ru-RU" sz="2000" b="1" dirty="0" err="1">
                <a:latin typeface="Calibri" panose="020F0502020204030204" pitchFamily="34" charset="0"/>
              </a:rPr>
              <a:t>ученици</a:t>
            </a:r>
            <a:r>
              <a:rPr lang="ru-RU" sz="2000" b="1" dirty="0">
                <a:latin typeface="Calibri" panose="020F0502020204030204" pitchFamily="34" charset="0"/>
              </a:rPr>
              <a:t>»</a:t>
            </a:r>
            <a:r>
              <a:rPr lang="en-US" sz="2000" b="1" dirty="0">
                <a:latin typeface="Calibri" panose="020F0502020204030204" pitchFamily="34" charset="0"/>
              </a:rPr>
              <a:t> - https://students.mon.bg/docs/ </a:t>
            </a:r>
            <a:endParaRPr lang="ru-RU" sz="2000" b="1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171AC-6AEC-4CEE-9256-0B067DF0F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56" y="1430382"/>
            <a:ext cx="4092511" cy="3244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E16AD6-5205-472B-A598-B1C2E0107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437" y="1430381"/>
            <a:ext cx="6831331" cy="49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ru-RU" sz="3100" b="1" dirty="0" err="1">
                <a:latin typeface="+mn-lt"/>
              </a:rPr>
              <a:t>модул</a:t>
            </a:r>
            <a:r>
              <a:rPr lang="ru-RU" sz="3100" b="1" dirty="0">
                <a:latin typeface="+mn-lt"/>
              </a:rPr>
              <a:t> «</a:t>
            </a:r>
            <a:r>
              <a:rPr lang="ru-RU" sz="3100" b="1" dirty="0" err="1">
                <a:latin typeface="+mn-lt"/>
              </a:rPr>
              <a:t>Деца</a:t>
            </a:r>
            <a:r>
              <a:rPr lang="ru-RU" sz="3100" b="1" dirty="0">
                <a:latin typeface="+mn-lt"/>
              </a:rPr>
              <a:t> и </a:t>
            </a:r>
            <a:r>
              <a:rPr lang="ru-RU" sz="3100" b="1" dirty="0" err="1">
                <a:latin typeface="+mn-lt"/>
              </a:rPr>
              <a:t>ученици</a:t>
            </a:r>
            <a:r>
              <a:rPr lang="ru-RU" sz="3100" b="1" dirty="0">
                <a:latin typeface="+mn-lt"/>
              </a:rPr>
              <a:t>»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B83803-E0D5-495E-8D62-0CD7658BC50D}"/>
              </a:ext>
            </a:extLst>
          </p:cNvPr>
          <p:cNvSpPr txBox="1"/>
          <p:nvPr/>
        </p:nvSpPr>
        <p:spPr>
          <a:xfrm>
            <a:off x="667512" y="888069"/>
            <a:ext cx="4498848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sz="2000" b="1" dirty="0">
                <a:latin typeface="Calibri" panose="020F0502020204030204" pitchFamily="34" charset="0"/>
              </a:rPr>
              <a:t>Съществуваща и нова информация</a:t>
            </a:r>
            <a:endParaRPr lang="ru-RU" sz="2000" b="1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7A34F-D6AB-4854-A580-FF7F41C6C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1430382"/>
            <a:ext cx="5130546" cy="4780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DC2761-E873-4388-92B0-3E44B9936A77}"/>
              </a:ext>
            </a:extLst>
          </p:cNvPr>
          <p:cNvSpPr txBox="1"/>
          <p:nvPr/>
        </p:nvSpPr>
        <p:spPr>
          <a:xfrm>
            <a:off x="5970938" y="1505306"/>
            <a:ext cx="60305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0" dirty="0">
                <a:solidFill>
                  <a:srgbClr val="3C3C43"/>
                </a:solidFill>
                <a:effectLst/>
                <a:latin typeface="Inter"/>
              </a:rPr>
              <a:t>НЕ Е НЕОБХОДИМО ПОВТОРНО ДА СЕ ВЪВЕЖДАТ</a:t>
            </a:r>
          </a:p>
          <a:p>
            <a:r>
              <a:rPr lang="ru-RU" b="1" i="0" dirty="0">
                <a:solidFill>
                  <a:srgbClr val="3C3C43"/>
                </a:solidFill>
                <a:effectLst/>
                <a:latin typeface="Inter"/>
              </a:rPr>
              <a:t>ДАННИ ЗА РП И СОП ЗА 2024/2025 УЧЕБНА ГОДИНА</a:t>
            </a:r>
          </a:p>
          <a:p>
            <a:r>
              <a:rPr lang="ru-RU" b="1" i="0" dirty="0">
                <a:solidFill>
                  <a:srgbClr val="3C3C43"/>
                </a:solidFill>
                <a:effectLst/>
                <a:latin typeface="Inter"/>
              </a:rPr>
              <a:t>В РАЗДЕЛ ДПЛР НА ЛОД.</a:t>
            </a:r>
          </a:p>
          <a:p>
            <a:endParaRPr lang="ru-RU" b="1" dirty="0">
              <a:solidFill>
                <a:srgbClr val="3C3C43"/>
              </a:solidFill>
              <a:latin typeface="Inter"/>
            </a:endParaRPr>
          </a:p>
          <a:p>
            <a:r>
              <a:rPr lang="ru-RU" b="1" i="0" dirty="0">
                <a:solidFill>
                  <a:srgbClr val="3C3C43"/>
                </a:solidFill>
                <a:effectLst/>
                <a:latin typeface="Inter"/>
              </a:rPr>
              <a:t>НЕ Е НЕОБХОДИМО ЗА СЪЩЕСТВУВАЩИТЕ ДАННИ ДА СЕ</a:t>
            </a:r>
          </a:p>
          <a:p>
            <a:r>
              <a:rPr lang="ru-RU" b="1" i="0" dirty="0">
                <a:solidFill>
                  <a:srgbClr val="3C3C43"/>
                </a:solidFill>
                <a:effectLst/>
                <a:latin typeface="Inter"/>
              </a:rPr>
              <a:t>ПРИКАЧВАТ ЗАПОВЕД НА РЦПППО, КАРТА ЗА ОЦЕНКА И</a:t>
            </a:r>
          </a:p>
          <a:p>
            <a:r>
              <a:rPr lang="ru-RU" b="1" dirty="0">
                <a:solidFill>
                  <a:srgbClr val="3C3C43"/>
                </a:solidFill>
                <a:latin typeface="Inter"/>
              </a:rPr>
              <a:t>ПЛАН ЗА ПОДКРЕПА</a:t>
            </a:r>
            <a:endParaRPr lang="ru-RU" b="1" i="0" dirty="0">
              <a:solidFill>
                <a:srgbClr val="3C3C43"/>
              </a:solidFill>
              <a:effectLst/>
              <a:latin typeface="Inter"/>
            </a:endParaRPr>
          </a:p>
          <a:p>
            <a:endParaRPr lang="ru-RU" b="1" dirty="0">
              <a:solidFill>
                <a:srgbClr val="3C3C43"/>
              </a:solidFill>
              <a:latin typeface="Inter"/>
            </a:endParaRPr>
          </a:p>
          <a:p>
            <a:r>
              <a:rPr lang="ru-RU" b="1" i="0" dirty="0">
                <a:solidFill>
                  <a:srgbClr val="3C3C43"/>
                </a:solidFill>
                <a:effectLst/>
                <a:latin typeface="Inter"/>
              </a:rPr>
              <a:t>В РАЗДЕЛ ДПЛР СЕ ВЪВЕЖДА САМО НОВА ИНФОРМАЦИЯ.</a:t>
            </a:r>
          </a:p>
        </p:txBody>
      </p:sp>
    </p:spTree>
    <p:extLst>
      <p:ext uri="{BB962C8B-B14F-4D97-AF65-F5344CB8AC3E}">
        <p14:creationId xmlns:p14="http://schemas.microsoft.com/office/powerpoint/2010/main" val="59511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ru-RU" sz="3100" b="1" dirty="0" err="1">
                <a:latin typeface="+mn-lt"/>
              </a:rPr>
              <a:t>модул</a:t>
            </a:r>
            <a:r>
              <a:rPr lang="ru-RU" sz="3100" b="1" dirty="0">
                <a:latin typeface="+mn-lt"/>
              </a:rPr>
              <a:t> «</a:t>
            </a:r>
            <a:r>
              <a:rPr lang="ru-RU" sz="3100" b="1" dirty="0" err="1">
                <a:latin typeface="+mn-lt"/>
              </a:rPr>
              <a:t>Деца</a:t>
            </a:r>
            <a:r>
              <a:rPr lang="ru-RU" sz="3100" b="1" dirty="0">
                <a:latin typeface="+mn-lt"/>
              </a:rPr>
              <a:t> и </a:t>
            </a:r>
            <a:r>
              <a:rPr lang="ru-RU" sz="3100" b="1" dirty="0" err="1">
                <a:latin typeface="+mn-lt"/>
              </a:rPr>
              <a:t>ученици</a:t>
            </a:r>
            <a:r>
              <a:rPr lang="ru-RU" sz="3100" b="1" dirty="0">
                <a:latin typeface="+mn-lt"/>
              </a:rPr>
              <a:t>»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6A78F-D474-4360-A5B0-5A60FBB7B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6" y="775922"/>
            <a:ext cx="10848392" cy="2617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0B633-FD4E-44F7-BAE8-1D916E01F6C4}"/>
              </a:ext>
            </a:extLst>
          </p:cNvPr>
          <p:cNvSpPr txBox="1"/>
          <p:nvPr/>
        </p:nvSpPr>
        <p:spPr>
          <a:xfrm>
            <a:off x="709076" y="3671036"/>
            <a:ext cx="10773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Бутонът</a:t>
            </a:r>
            <a:r>
              <a:rPr lang="ru-RU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запис</a:t>
            </a:r>
            <a:r>
              <a:rPr lang="ru-RU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данните</a:t>
            </a:r>
            <a:r>
              <a:rPr lang="ru-RU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става видим и </a:t>
            </a:r>
            <a:r>
              <a:rPr lang="ru-RU" sz="2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достъпен</a:t>
            </a:r>
            <a:r>
              <a:rPr lang="ru-RU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когато</a:t>
            </a:r>
            <a:r>
              <a:rPr lang="ru-RU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 раздел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Дейности</a:t>
            </a:r>
            <a:r>
              <a:rPr lang="ru-RU" sz="2800" b="1" dirty="0">
                <a:solidFill>
                  <a:srgbClr val="0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за ДПЛР</a:t>
            </a:r>
            <a:r>
              <a:rPr lang="ru-RU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има</a:t>
            </a:r>
            <a:r>
              <a:rPr lang="ru-RU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въведена</a:t>
            </a:r>
            <a:r>
              <a:rPr lang="ru-RU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поне</a:t>
            </a:r>
            <a:r>
              <a:rPr lang="ru-RU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една</a:t>
            </a:r>
            <a:r>
              <a:rPr lang="ru-RU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дейност</a:t>
            </a:r>
            <a:r>
              <a:rPr lang="ru-RU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A5C17-57C1-4F42-949A-6F96DD27C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56" y="5076996"/>
            <a:ext cx="11235473" cy="59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1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756" y="147803"/>
            <a:ext cx="11263744" cy="6234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err="1">
                <a:latin typeface="+mn-lt"/>
              </a:rPr>
              <a:t>Ресурсно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подпомагане</a:t>
            </a:r>
            <a:r>
              <a:rPr lang="ru-RU" sz="3100" b="1" dirty="0">
                <a:latin typeface="+mn-lt"/>
              </a:rPr>
              <a:t> – </a:t>
            </a:r>
            <a:r>
              <a:rPr lang="bg-BG" sz="3100" b="1" dirty="0">
                <a:latin typeface="+mn-lt"/>
              </a:rPr>
              <a:t>проверки на Списък-образец №№ 1, 2 и 3</a:t>
            </a:r>
            <a:br>
              <a:rPr lang="bg-BG" sz="4000" b="1" dirty="0"/>
            </a:br>
            <a:br>
              <a:rPr lang="bg-BG" sz="4000" b="1" dirty="0"/>
            </a:br>
            <a:endParaRPr lang="bg-BG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B19EF-CBFF-468A-BEB6-B2BE73AC554F}"/>
              </a:ext>
            </a:extLst>
          </p:cNvPr>
          <p:cNvSpPr txBox="1"/>
          <p:nvPr/>
        </p:nvSpPr>
        <p:spPr>
          <a:xfrm>
            <a:off x="737756" y="859536"/>
            <a:ext cx="10962103" cy="5032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Код 118</a:t>
            </a:r>
            <a:r>
              <a:rPr lang="bg-BG" dirty="0">
                <a:solidFill>
                  <a:srgbClr val="FF0000"/>
                </a:solidFill>
              </a:rPr>
              <a:t> -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групи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които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маркирани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ресурсни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групи</a:t>
            </a:r>
            <a:r>
              <a:rPr lang="ru-RU" dirty="0">
                <a:solidFill>
                  <a:srgbClr val="FF0000"/>
                </a:solidFill>
              </a:rPr>
              <a:t> и не </a:t>
            </a:r>
            <a:r>
              <a:rPr lang="ru-RU" dirty="0" err="1">
                <a:solidFill>
                  <a:srgbClr val="FF0000"/>
                </a:solidFill>
              </a:rPr>
              <a:t>са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маркирани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изключение</a:t>
            </a:r>
            <a:r>
              <a:rPr lang="ru-RU" dirty="0">
                <a:solidFill>
                  <a:srgbClr val="FF0000"/>
                </a:solidFill>
              </a:rPr>
              <a:t> от чл. 109,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</a:rPr>
              <a:t>ал. 3 от </a:t>
            </a:r>
            <a:r>
              <a:rPr lang="ru-RU" dirty="0" err="1">
                <a:solidFill>
                  <a:srgbClr val="FF0000"/>
                </a:solidFill>
              </a:rPr>
              <a:t>Наредбата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приобщаващо</a:t>
            </a:r>
            <a:r>
              <a:rPr lang="ru-RU" dirty="0">
                <a:solidFill>
                  <a:srgbClr val="FF0000"/>
                </a:solidFill>
              </a:rPr>
              <a:t> образование, в </a:t>
            </a:r>
            <a:r>
              <a:rPr lang="ru-RU" dirty="0" err="1">
                <a:solidFill>
                  <a:srgbClr val="FF0000"/>
                </a:solidFill>
              </a:rPr>
              <a:t>които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записани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повече</a:t>
            </a:r>
            <a:r>
              <a:rPr lang="ru-RU" dirty="0">
                <a:solidFill>
                  <a:srgbClr val="FF0000"/>
                </a:solidFill>
              </a:rPr>
              <a:t> от 12 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Броят на децата в групата се редуцира до максимално допустимия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Отбелязва се, че групата е изключение от </a:t>
            </a:r>
            <a:r>
              <a:rPr lang="ru-RU" dirty="0"/>
              <a:t>чл. 109, ал. 3 от </a:t>
            </a:r>
            <a:r>
              <a:rPr lang="ru-RU" dirty="0" err="1"/>
              <a:t>Наредбата</a:t>
            </a:r>
            <a:r>
              <a:rPr lang="ru-RU" dirty="0"/>
              <a:t> за </a:t>
            </a:r>
            <a:r>
              <a:rPr lang="ru-RU" dirty="0" err="1"/>
              <a:t>приобщаващо</a:t>
            </a:r>
            <a:r>
              <a:rPr lang="ru-RU" dirty="0"/>
              <a:t> 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групата</a:t>
            </a:r>
            <a:r>
              <a:rPr lang="ru-RU" dirty="0"/>
              <a:t> </a:t>
            </a:r>
            <a:r>
              <a:rPr lang="ru-RU" dirty="0" err="1"/>
              <a:t>погрешно</a:t>
            </a:r>
            <a:r>
              <a:rPr lang="ru-RU" dirty="0"/>
              <a:t> е </a:t>
            </a:r>
            <a:r>
              <a:rPr lang="ru-RU" dirty="0" err="1"/>
              <a:t>създадена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за </a:t>
            </a:r>
            <a:r>
              <a:rPr lang="ru-RU" dirty="0" err="1"/>
              <a:t>ресурсно</a:t>
            </a:r>
            <a:r>
              <a:rPr lang="ru-RU" dirty="0"/>
              <a:t> </a:t>
            </a:r>
            <a:r>
              <a:rPr lang="ru-RU" dirty="0" err="1"/>
              <a:t>подпомагане</a:t>
            </a:r>
            <a:r>
              <a:rPr lang="ru-RU" dirty="0"/>
              <a:t> се </a:t>
            </a:r>
            <a:r>
              <a:rPr lang="ru-RU" dirty="0" err="1"/>
              <a:t>променя</a:t>
            </a:r>
            <a:r>
              <a:rPr lang="ru-RU" dirty="0"/>
              <a:t> вид</a:t>
            </a:r>
            <a:r>
              <a:rPr lang="en-US" dirty="0" err="1"/>
              <a:t>ът</a:t>
            </a:r>
            <a:r>
              <a:rPr lang="ru-RU" dirty="0"/>
              <a:t> ѝ – </a:t>
            </a:r>
            <a:r>
              <a:rPr lang="ru-RU" b="1" dirty="0" err="1"/>
              <a:t>подава</a:t>
            </a:r>
            <a:r>
              <a:rPr lang="ru-RU" b="1" dirty="0"/>
              <a:t> се</a:t>
            </a:r>
          </a:p>
          <a:p>
            <a:pPr marL="265113"/>
            <a:r>
              <a:rPr lang="ru-RU" b="1" dirty="0"/>
              <a:t>заявка в </a:t>
            </a:r>
            <a:r>
              <a:rPr lang="ru-RU" b="1" dirty="0" err="1"/>
              <a:t>системата</a:t>
            </a:r>
            <a:r>
              <a:rPr lang="ru-RU" b="1" dirty="0"/>
              <a:t> за </a:t>
            </a:r>
            <a:r>
              <a:rPr lang="ru-RU" b="1" dirty="0" err="1"/>
              <a:t>поддръжка</a:t>
            </a:r>
            <a:r>
              <a:rPr lang="ru-RU" b="1" dirty="0"/>
              <a:t> на НЕИСПУО</a:t>
            </a:r>
          </a:p>
          <a:p>
            <a:pPr marL="265113"/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Код 119</a:t>
            </a:r>
            <a:r>
              <a:rPr lang="ru-RU" dirty="0">
                <a:solidFill>
                  <a:srgbClr val="FF0000"/>
                </a:solidFill>
              </a:rPr>
              <a:t> -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дейности</a:t>
            </a:r>
            <a:r>
              <a:rPr lang="ru-RU" dirty="0">
                <a:solidFill>
                  <a:srgbClr val="FF0000"/>
                </a:solidFill>
              </a:rPr>
              <a:t> за ПЛР за </a:t>
            </a:r>
            <a:r>
              <a:rPr lang="ru-RU" dirty="0" err="1">
                <a:solidFill>
                  <a:srgbClr val="FF0000"/>
                </a:solidFill>
              </a:rPr>
              <a:t>група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маркирана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ресурсна</a:t>
            </a:r>
            <a:r>
              <a:rPr lang="ru-RU" dirty="0">
                <a:solidFill>
                  <a:srgbClr val="FF0000"/>
                </a:solidFill>
              </a:rPr>
              <a:t>, за </a:t>
            </a:r>
            <a:r>
              <a:rPr lang="ru-RU" dirty="0" err="1">
                <a:solidFill>
                  <a:srgbClr val="FF0000"/>
                </a:solidFill>
              </a:rPr>
              <a:t>които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специалист с </a:t>
            </a:r>
            <a:r>
              <a:rPr lang="ru-RU" dirty="0" err="1">
                <a:solidFill>
                  <a:srgbClr val="FF0000"/>
                </a:solidFill>
              </a:rPr>
              <a:t>длъжност</a:t>
            </a:r>
            <a:r>
              <a:rPr lang="ru-RU" dirty="0">
                <a:solidFill>
                  <a:srgbClr val="FF0000"/>
                </a:solidFill>
              </a:rPr>
              <a:t>,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</a:rPr>
              <a:t>различна от </a:t>
            </a:r>
            <a:r>
              <a:rPr lang="ru-RU" dirty="0" err="1">
                <a:solidFill>
                  <a:srgbClr val="FF0000"/>
                </a:solidFill>
              </a:rPr>
              <a:t>ресурсен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учител</a:t>
            </a:r>
            <a:r>
              <a:rPr lang="ru-RU" dirty="0">
                <a:solidFill>
                  <a:srgbClr val="FF0000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Записът</a:t>
            </a:r>
            <a:r>
              <a:rPr lang="ru-RU" dirty="0"/>
              <a:t> в </a:t>
            </a:r>
            <a:r>
              <a:rPr lang="ru-RU" dirty="0" err="1"/>
              <a:t>учебния</a:t>
            </a:r>
            <a:r>
              <a:rPr lang="ru-RU" dirty="0"/>
              <a:t> план се </a:t>
            </a:r>
            <a:r>
              <a:rPr lang="ru-RU" dirty="0" err="1"/>
              <a:t>разпределя</a:t>
            </a:r>
            <a:r>
              <a:rPr lang="ru-RU" dirty="0"/>
              <a:t> на друг специалист с </a:t>
            </a:r>
            <a:r>
              <a:rPr lang="ru-RU" dirty="0" err="1"/>
              <a:t>въведена</a:t>
            </a:r>
            <a:r>
              <a:rPr lang="ru-RU" dirty="0"/>
              <a:t> </a:t>
            </a:r>
            <a:r>
              <a:rPr lang="ru-RU" dirty="0" err="1"/>
              <a:t>длъжност</a:t>
            </a:r>
            <a:r>
              <a:rPr lang="ru-RU" dirty="0"/>
              <a:t> на </a:t>
            </a:r>
            <a:r>
              <a:rPr lang="ru-RU" dirty="0" err="1"/>
              <a:t>ресурсен</a:t>
            </a:r>
            <a:r>
              <a:rPr lang="ru-RU" dirty="0"/>
              <a:t> </a:t>
            </a:r>
            <a:r>
              <a:rPr lang="ru-RU" dirty="0" err="1"/>
              <a:t>учител</a:t>
            </a:r>
            <a:endParaRPr lang="ru-RU" dirty="0">
              <a:highlight>
                <a:srgbClr val="FFFF00"/>
              </a:highlight>
            </a:endParaRPr>
          </a:p>
          <a:p>
            <a:pPr marL="265113"/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Код 120</a:t>
            </a:r>
            <a:r>
              <a:rPr lang="ru-RU" dirty="0">
                <a:solidFill>
                  <a:srgbClr val="FF0000"/>
                </a:solidFill>
              </a:rPr>
              <a:t> -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дейности</a:t>
            </a:r>
            <a:r>
              <a:rPr lang="ru-RU" dirty="0">
                <a:solidFill>
                  <a:srgbClr val="FF0000"/>
                </a:solidFill>
              </a:rPr>
              <a:t> за ПЛР за </a:t>
            </a:r>
            <a:r>
              <a:rPr lang="ru-RU" dirty="0" err="1">
                <a:solidFill>
                  <a:srgbClr val="FF0000"/>
                </a:solidFill>
              </a:rPr>
              <a:t>група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маркирана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ресурсна</a:t>
            </a:r>
            <a:r>
              <a:rPr lang="ru-RU" dirty="0">
                <a:solidFill>
                  <a:srgbClr val="FF0000"/>
                </a:solidFill>
              </a:rPr>
              <a:t>, за </a:t>
            </a:r>
            <a:r>
              <a:rPr lang="ru-RU" dirty="0" err="1">
                <a:solidFill>
                  <a:srgbClr val="FF0000"/>
                </a:solidFill>
              </a:rPr>
              <a:t>които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разпределени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повече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деца</a:t>
            </a:r>
            <a:endParaRPr lang="ru-RU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</a:rPr>
              <a:t>от </a:t>
            </a:r>
            <a:r>
              <a:rPr lang="ru-RU" dirty="0" err="1">
                <a:solidFill>
                  <a:srgbClr val="FF0000"/>
                </a:solidFill>
              </a:rPr>
              <a:t>допустимите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щата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разпределения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ресурсен</a:t>
            </a:r>
            <a:r>
              <a:rPr lang="ru-RU" dirty="0">
                <a:solidFill>
                  <a:srgbClr val="FF0000"/>
                </a:solidFill>
              </a:rPr>
              <a:t> специалист!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Броят на децата, включени в дейността, се редуцира до максимално допустимия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Отбелязва се, че групата е изключение от </a:t>
            </a:r>
            <a:r>
              <a:rPr lang="ru-RU" dirty="0"/>
              <a:t>чл. 109, ал. 3 от </a:t>
            </a:r>
            <a:r>
              <a:rPr lang="ru-RU" dirty="0" err="1"/>
              <a:t>Наредбата</a:t>
            </a:r>
            <a:r>
              <a:rPr lang="ru-RU" dirty="0"/>
              <a:t> за </a:t>
            </a:r>
            <a:r>
              <a:rPr lang="ru-RU" dirty="0" err="1"/>
              <a:t>приобщаващо</a:t>
            </a:r>
            <a:r>
              <a:rPr lang="ru-RU" dirty="0"/>
              <a:t> 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9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2832</Words>
  <PresentationFormat>Widescreen</PresentationFormat>
  <Paragraphs>273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Inter</vt:lpstr>
      <vt:lpstr>Wingdings</vt:lpstr>
      <vt:lpstr>Office Theme</vt:lpstr>
      <vt:lpstr> Новости в електронния дневник на НЕИСПУО  Секция Печати в системата на предучилищното и училищното образование  Ресурсно подпомагане    21.11.2024 г.</vt:lpstr>
      <vt:lpstr>Нови функционалности в електронния дневник на НЕИСПУО  </vt:lpstr>
      <vt:lpstr>Секция Печати в системата на предучилищното и училищното образование  </vt:lpstr>
      <vt:lpstr>Ресурсно подпомагане – модул «Институции»  </vt:lpstr>
      <vt:lpstr>Ресурсно подпомагане – модул «Институции»  </vt:lpstr>
      <vt:lpstr>Ресурсно подпомагане – модул «Деца и ученици»  </vt:lpstr>
      <vt:lpstr>Ресурсно подпомагане – модул «Деца и ученици»  </vt:lpstr>
      <vt:lpstr>Ресурсно подпомагане – модул «Деца и ученици»  </vt:lpstr>
      <vt:lpstr>Ресурсно подпомагане – проверки на Списък-образец №№ 1, 2 и 3  </vt:lpstr>
      <vt:lpstr>Ресурсно подпомагане – проверки на Списък-образец №№ 1, 2 и 3  </vt:lpstr>
      <vt:lpstr>Ресурсно подпомагане – проверки на Списък-образец №№ 1, 2 и 3  </vt:lpstr>
      <vt:lpstr>Ресурсно подпомагане – проверки на Списък-образец №№ 1, 2 и 3  </vt:lpstr>
      <vt:lpstr>Ресурсно подпомагане – проверки на Списък-образец №№ 1, 2 и 3  </vt:lpstr>
      <vt:lpstr>Ресурсно подпомагане – проверки на Списък-образец №№ 1, 2 и 3  </vt:lpstr>
      <vt:lpstr>Ресурсно подпомагане – проверки на Списък-образец №№ 1, 2 и 3  </vt:lpstr>
      <vt:lpstr>Ресурсно подпомагане – проверки на Списък-образец №№ 1, 2 и 3  </vt:lpstr>
      <vt:lpstr>Ресурсно подпомагане – проверки на Списък-образец №№ 1, 2 и 3  </vt:lpstr>
      <vt:lpstr>Ресурсно подпомагане – проверки на Списък-образец №№ 1, 2 и 3  </vt:lpstr>
      <vt:lpstr>Ресурсно подпомагане – проверки на Списък-образец №№ 1, 2 и 3  </vt:lpstr>
      <vt:lpstr>Ресурсно подпомагане – проверки на Списък-образец №№ 1, 2 и 3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2020-08-14T08:18:17Z</dcterms:created>
  <dcterms:modified xsi:type="dcterms:W3CDTF">2024-11-21T10:08:29Z</dcterms:modified>
</cp:coreProperties>
</file>