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3" r:id="rId1"/>
  </p:sldMasterIdLst>
  <p:sldIdLst>
    <p:sldId id="256" r:id="rId2"/>
    <p:sldId id="264" r:id="rId3"/>
    <p:sldId id="282" r:id="rId4"/>
    <p:sldId id="265" r:id="rId5"/>
    <p:sldId id="272" r:id="rId6"/>
    <p:sldId id="267" r:id="rId7"/>
    <p:sldId id="281" r:id="rId8"/>
    <p:sldId id="270" r:id="rId9"/>
    <p:sldId id="271" r:id="rId10"/>
    <p:sldId id="269" r:id="rId11"/>
    <p:sldId id="273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915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3943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9159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1564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99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3956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73106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35627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930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905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289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676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899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664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3429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8497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747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0FDBECA-2A19-478F-9AB7-18E22E4AE17B}" type="datetimeFigureOut">
              <a:rPr lang="bg-BG" smtClean="0"/>
              <a:t>26.3.2025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B9BC5CA-7E0D-499B-B3FF-5F93B1F61E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5182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  <p:sldLayoutId id="2147484025" r:id="rId12"/>
    <p:sldLayoutId id="2147484026" r:id="rId13"/>
    <p:sldLayoutId id="2147484027" r:id="rId14"/>
    <p:sldLayoutId id="2147484028" r:id="rId15"/>
    <p:sldLayoutId id="2147484029" r:id="rId16"/>
    <p:sldLayoutId id="214748403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9C3E950-9039-1681-43E3-3A921BCDC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1634"/>
            <a:ext cx="9144000" cy="2387600"/>
          </a:xfrm>
        </p:spPr>
        <p:txBody>
          <a:bodyPr>
            <a:norm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СЪЗДАВАНЕ НА УСЛОВИЯ 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 ЕФЕКТИВНО ОБУЧЕНИЕ ПО БДП </a:t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 ОБРАЗОВАТЕЛНИТЕ ИНСТИТУЦИИ</a:t>
            </a:r>
            <a:endParaRPr lang="bg-BG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CF4D9AD1-1712-463F-FAAF-FDA05BAC8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7802"/>
            <a:ext cx="9144000" cy="1655762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  <a:p>
            <a:r>
              <a:rPr lang="ru-RU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ОБУЧЕНИЕ С ПРЕДСЕДАТЕЛИ И ЧЛЕНОВЕ НА ВИКБДП</a:t>
            </a:r>
          </a:p>
          <a:p>
            <a:endParaRPr lang="ru-RU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5100" b="1" dirty="0"/>
              <a:t>СОФИЯ</a:t>
            </a:r>
          </a:p>
          <a:p>
            <a:r>
              <a:rPr lang="ru-RU" sz="5100" b="1" dirty="0"/>
              <a:t>2025 г.</a:t>
            </a:r>
            <a:endParaRPr lang="bg-BG" sz="51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9F75A79-A777-4F43-B9F5-7EEA1C17A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1624" cy="111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62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09C642-67A1-4A0C-A82B-C3FCD1A17028}"/>
              </a:ext>
            </a:extLst>
          </p:cNvPr>
          <p:cNvSpPr txBox="1"/>
          <p:nvPr/>
        </p:nvSpPr>
        <p:spPr>
          <a:xfrm>
            <a:off x="197224" y="111623"/>
            <a:ext cx="117975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bg-BG" sz="2000" b="1" dirty="0"/>
              <a:t>ОБУЧЕНИЕ И ВЪЗПИТАНИЕ ПО БДП В ПРЕДУЧИЛИЩНОТО И УЧИЛИЩНОТО ОБРАЗОВАНИЕ</a:t>
            </a:r>
          </a:p>
          <a:p>
            <a:pPr algn="just"/>
            <a:r>
              <a:rPr lang="bg-BG" sz="1600" dirty="0"/>
              <a:t>Подготовката по БДП се провежда съгласно Концепция за обучението по безопасност на движението по пътищата 2020 г., приета с Решение № 7 на Министерския съвет от 07.01.2021 г., програмите за обучение по БДП за различните възрастови групи в детската градина, програмите за обучение по БДП за </a:t>
            </a:r>
            <a:r>
              <a:rPr lang="en-US" sz="1600" dirty="0"/>
              <a:t>I – X</a:t>
            </a:r>
            <a:r>
              <a:rPr lang="bg-BG" sz="1600" dirty="0"/>
              <a:t> клас и модулите за обучение по БДП за </a:t>
            </a:r>
            <a:r>
              <a:rPr lang="en-US" sz="1600" dirty="0"/>
              <a:t>XI – XII </a:t>
            </a:r>
            <a:r>
              <a:rPr lang="bg-BG" sz="1600" dirty="0"/>
              <a:t>клас, утвърдени от министъра на образованието и науката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FA851F-E4AF-4D3D-9746-ABAC4BB1CFCF}"/>
              </a:ext>
            </a:extLst>
          </p:cNvPr>
          <p:cNvSpPr txBox="1"/>
          <p:nvPr/>
        </p:nvSpPr>
        <p:spPr>
          <a:xfrm>
            <a:off x="403412" y="1613646"/>
            <a:ext cx="5755341" cy="502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1600" b="1" dirty="0"/>
              <a:t>Детските градини включват дейностите по обучението в програмната система и в Списък–образец № 2.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/>
              <a:t>Съгласно одобрено от министъра на образованието и науката учебно съдържание по тематична област </a:t>
            </a:r>
            <a:r>
              <a:rPr lang="bg-BG" sz="1600" dirty="0"/>
              <a:t>„</a:t>
            </a:r>
            <a:r>
              <a:rPr lang="ru-RU" sz="1600" dirty="0"/>
              <a:t>Безопасност на движението по пътищата</a:t>
            </a:r>
            <a:r>
              <a:rPr lang="bg-BG" sz="1600" dirty="0"/>
              <a:t>“ в детските градини се провеждат педагогически ситуации по образователни направления „Околен свят“ и „Конструиране и технологии“ с минимален годишен брой съответно за:</a:t>
            </a:r>
            <a:endParaRPr lang="ru-RU" sz="1600" dirty="0"/>
          </a:p>
          <a:p>
            <a:pPr marL="742950" indent="-285750" algn="just">
              <a:buFont typeface="Arial" panose="020B0604020202020204" pitchFamily="34" charset="0"/>
              <a:buChar char="•"/>
            </a:pPr>
            <a:r>
              <a:rPr lang="ru-RU" sz="1600" dirty="0" err="1"/>
              <a:t>първа</a:t>
            </a:r>
            <a:r>
              <a:rPr lang="ru-RU" sz="1600" dirty="0"/>
              <a:t> възрастова група – 5;</a:t>
            </a:r>
          </a:p>
          <a:p>
            <a:pPr marL="7429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втора възрастова група – 5;  </a:t>
            </a:r>
          </a:p>
          <a:p>
            <a:pPr marL="7429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трета възрастова група – 6;</a:t>
            </a:r>
          </a:p>
          <a:p>
            <a:pPr marL="74295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четвърта възрастова група – 7.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/>
              <a:t>Педагогическите ситуации могат да се провеждат в допълнителни форми, където темата за безопасността на движението може да бъде развита като самостоятелно тематично направление или интегрирано с други, свързани с подкрепата за личностното развитие и здравословния начин на живот, оказване на </a:t>
            </a:r>
            <a:r>
              <a:rPr lang="ru-RU" sz="1600" dirty="0" err="1"/>
              <a:t>първа</a:t>
            </a:r>
            <a:r>
              <a:rPr lang="ru-RU" sz="1600" dirty="0"/>
              <a:t> помощ и др.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3815DA-86BF-4D60-ADBC-7D30A54BB96D}"/>
              </a:ext>
            </a:extLst>
          </p:cNvPr>
          <p:cNvSpPr txBox="1"/>
          <p:nvPr/>
        </p:nvSpPr>
        <p:spPr>
          <a:xfrm>
            <a:off x="6382870" y="1335759"/>
            <a:ext cx="5468471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bg-BG" dirty="0"/>
          </a:p>
          <a:p>
            <a:pPr algn="just"/>
            <a:r>
              <a:rPr lang="bg-BG" sz="1600" b="1" dirty="0"/>
              <a:t>Училищата включват дейностите по обучението в училищния учебен план и в Списък-образец № 1.</a:t>
            </a:r>
          </a:p>
          <a:p>
            <a:endParaRPr lang="bg-BG" sz="16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/>
              <a:t>Като част от задължителното обучение за всички ученици </a:t>
            </a:r>
            <a:r>
              <a:rPr lang="en-US" sz="1600" dirty="0"/>
              <a:t>I – XII</a:t>
            </a:r>
            <a:r>
              <a:rPr lang="bg-BG" sz="1600" dirty="0"/>
              <a:t> </a:t>
            </a:r>
            <a:r>
              <a:rPr lang="ru-RU" sz="1600" dirty="0"/>
              <a:t>клас, което се провежда в час на класа.</a:t>
            </a:r>
          </a:p>
          <a:p>
            <a:endParaRPr lang="bg-BG" dirty="0"/>
          </a:p>
          <a:p>
            <a:endParaRPr lang="bg-BG" dirty="0"/>
          </a:p>
          <a:p>
            <a:endParaRPr lang="bg-BG" dirty="0"/>
          </a:p>
          <a:p>
            <a:endParaRPr lang="bg-B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/>
              <a:t>Като отделен учебен предмет от допълнителната подготовка, който се предлага по избор в отделните училища.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/>
              <a:t>Чрез интегриране на темите по БДП в темите от учебното съдържание по учебни предмети и модули едновременно с преподаването им като отделен учебен  предмет.</a:t>
            </a:r>
            <a:endParaRPr lang="bg-B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/>
              <a:t>Като занимания по интереси, част от общата подкрепа за личностно развитие, в т.ч. и в рамките на целодневната организация на учебния ден.</a:t>
            </a: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47892BD2-7D42-4197-A2E7-E7604AD23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254201"/>
              </p:ext>
            </p:extLst>
          </p:nvPr>
        </p:nvGraphicFramePr>
        <p:xfrm>
          <a:off x="6786281" y="2902323"/>
          <a:ext cx="4840942" cy="1053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283">
                  <a:extLst>
                    <a:ext uri="{9D8B030D-6E8A-4147-A177-3AD203B41FA5}">
                      <a16:colId xmlns:a16="http://schemas.microsoft.com/office/drawing/2014/main" val="167391653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13712819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206241894"/>
                    </a:ext>
                  </a:extLst>
                </a:gridCol>
                <a:gridCol w="331694">
                  <a:extLst>
                    <a:ext uri="{9D8B030D-6E8A-4147-A177-3AD203B41FA5}">
                      <a16:colId xmlns:a16="http://schemas.microsoft.com/office/drawing/2014/main" val="566822757"/>
                    </a:ext>
                  </a:extLst>
                </a:gridCol>
                <a:gridCol w="340659">
                  <a:extLst>
                    <a:ext uri="{9D8B030D-6E8A-4147-A177-3AD203B41FA5}">
                      <a16:colId xmlns:a16="http://schemas.microsoft.com/office/drawing/2014/main" val="4235345648"/>
                    </a:ext>
                  </a:extLst>
                </a:gridCol>
                <a:gridCol w="367553">
                  <a:extLst>
                    <a:ext uri="{9D8B030D-6E8A-4147-A177-3AD203B41FA5}">
                      <a16:colId xmlns:a16="http://schemas.microsoft.com/office/drawing/2014/main" val="383768193"/>
                    </a:ext>
                  </a:extLst>
                </a:gridCol>
                <a:gridCol w="322729">
                  <a:extLst>
                    <a:ext uri="{9D8B030D-6E8A-4147-A177-3AD203B41FA5}">
                      <a16:colId xmlns:a16="http://schemas.microsoft.com/office/drawing/2014/main" val="1495172431"/>
                    </a:ext>
                  </a:extLst>
                </a:gridCol>
                <a:gridCol w="403412">
                  <a:extLst>
                    <a:ext uri="{9D8B030D-6E8A-4147-A177-3AD203B41FA5}">
                      <a16:colId xmlns:a16="http://schemas.microsoft.com/office/drawing/2014/main" val="1912203488"/>
                    </a:ext>
                  </a:extLst>
                </a:gridCol>
                <a:gridCol w="466164">
                  <a:extLst>
                    <a:ext uri="{9D8B030D-6E8A-4147-A177-3AD203B41FA5}">
                      <a16:colId xmlns:a16="http://schemas.microsoft.com/office/drawing/2014/main" val="3106917649"/>
                    </a:ext>
                  </a:extLst>
                </a:gridCol>
                <a:gridCol w="349624">
                  <a:extLst>
                    <a:ext uri="{9D8B030D-6E8A-4147-A177-3AD203B41FA5}">
                      <a16:colId xmlns:a16="http://schemas.microsoft.com/office/drawing/2014/main" val="3085142016"/>
                    </a:ext>
                  </a:extLst>
                </a:gridCol>
                <a:gridCol w="242047">
                  <a:extLst>
                    <a:ext uri="{9D8B030D-6E8A-4147-A177-3AD203B41FA5}">
                      <a16:colId xmlns:a16="http://schemas.microsoft.com/office/drawing/2014/main" val="1134640822"/>
                    </a:ext>
                  </a:extLst>
                </a:gridCol>
                <a:gridCol w="313765">
                  <a:extLst>
                    <a:ext uri="{9D8B030D-6E8A-4147-A177-3AD203B41FA5}">
                      <a16:colId xmlns:a16="http://schemas.microsoft.com/office/drawing/2014/main" val="537342446"/>
                    </a:ext>
                  </a:extLst>
                </a:gridCol>
                <a:gridCol w="403412">
                  <a:extLst>
                    <a:ext uri="{9D8B030D-6E8A-4147-A177-3AD203B41FA5}">
                      <a16:colId xmlns:a16="http://schemas.microsoft.com/office/drawing/2014/main" val="2163153293"/>
                    </a:ext>
                  </a:extLst>
                </a:gridCol>
              </a:tblGrid>
              <a:tr h="526677">
                <a:tc>
                  <a:txBody>
                    <a:bodyPr/>
                    <a:lstStyle/>
                    <a:p>
                      <a:pPr algn="ctr"/>
                      <a:r>
                        <a:rPr lang="bg-BG" sz="1200" b="0" dirty="0">
                          <a:solidFill>
                            <a:schemeClr val="tx1"/>
                          </a:solidFill>
                        </a:rPr>
                        <a:t>Клас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VIII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IX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XII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571650"/>
                  </a:ext>
                </a:extLst>
              </a:tr>
              <a:tr h="526677">
                <a:tc>
                  <a:txBody>
                    <a:bodyPr/>
                    <a:lstStyle/>
                    <a:p>
                      <a:pPr algn="ctr"/>
                      <a:r>
                        <a:rPr lang="bg-BG" sz="1200" b="0" dirty="0"/>
                        <a:t>Часове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bg-BG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128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67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5FB8B29-7F36-4172-A11C-24B89A514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1624" cy="111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CEFE32-09E5-4D4C-BB88-304370382534}"/>
              </a:ext>
            </a:extLst>
          </p:cNvPr>
          <p:cNvSpPr txBox="1"/>
          <p:nvPr/>
        </p:nvSpPr>
        <p:spPr>
          <a:xfrm>
            <a:off x="581844" y="1201270"/>
            <a:ext cx="110283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400" b="1" dirty="0"/>
              <a:t>Регионално управление на образованието – София-град</a:t>
            </a:r>
          </a:p>
          <a:p>
            <a:pPr algn="ctr"/>
            <a:endParaRPr lang="bg-BG" sz="2400" b="1" dirty="0"/>
          </a:p>
          <a:p>
            <a:pPr algn="just"/>
            <a:r>
              <a:rPr lang="bg-BG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Заповед № РД 01-338/18.07.2023 г., изменена със заповед  № РД 01-13/17.01.2024 г., допълнена със заповед №РД01-120/05.02.2025 г. на началника на РУО – София-град за определяне на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Комисия от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РУО – София-град,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отговарят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дейностите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свързани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възпитанието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обучението по БДП 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институциите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предучилищното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училищното образование: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bg-BG" b="1" dirty="0"/>
          </a:p>
          <a:p>
            <a:pPr algn="just"/>
            <a:r>
              <a:rPr lang="bg-BG" b="1" dirty="0"/>
              <a:t>Председател:</a:t>
            </a:r>
          </a:p>
          <a:p>
            <a:pPr algn="just"/>
            <a:r>
              <a:rPr lang="bg-BG" dirty="0"/>
              <a:t>Кирил Славчев – старши експерт по обществени науки, гражданско образование и религия в РУО – София-град, </a:t>
            </a:r>
            <a:r>
              <a:rPr lang="bg-BG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тел. 0886 02 59 16 </a:t>
            </a:r>
          </a:p>
          <a:p>
            <a:pPr algn="just"/>
            <a:endParaRPr lang="bg-BG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bg-BG" b="1" dirty="0"/>
              <a:t>Членове:</a:t>
            </a:r>
          </a:p>
          <a:p>
            <a:pPr algn="just"/>
            <a:r>
              <a:rPr lang="bg-BG" dirty="0"/>
              <a:t>Николай Василев – старши експерт по професионално образование и обучение в РУО – София-град,</a:t>
            </a:r>
          </a:p>
          <a:p>
            <a:pPr algn="just"/>
            <a:r>
              <a:rPr lang="bg-BG" dirty="0"/>
              <a:t>тел. 0886 00 95 40</a:t>
            </a:r>
          </a:p>
          <a:p>
            <a:pPr algn="just"/>
            <a:r>
              <a:rPr lang="bg-BG" dirty="0"/>
              <a:t>Надежда Дойчинова – старши експерт по предучилищно образование в РУО – София-град,</a:t>
            </a:r>
          </a:p>
          <a:p>
            <a:pPr algn="just"/>
            <a:r>
              <a:rPr lang="bg-BG" dirty="0"/>
              <a:t>тел. 0886 02 19 16</a:t>
            </a:r>
          </a:p>
          <a:p>
            <a:pPr algn="just"/>
            <a:r>
              <a:rPr lang="bg-BG" dirty="0"/>
              <a:t>Иван Бъчваров – старши експерт за квалификация на педагогическите специалисти в РУО – София-град,</a:t>
            </a:r>
          </a:p>
          <a:p>
            <a:pPr algn="just"/>
            <a:r>
              <a:rPr lang="bg-BG" dirty="0"/>
              <a:t>тел. 0886 03 72 53</a:t>
            </a:r>
          </a:p>
        </p:txBody>
      </p:sp>
    </p:spTree>
    <p:extLst>
      <p:ext uri="{BB962C8B-B14F-4D97-AF65-F5344CB8AC3E}">
        <p14:creationId xmlns:p14="http://schemas.microsoft.com/office/powerpoint/2010/main" val="66822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68730F-2B71-432B-B92E-2F11E3371A19}"/>
              </a:ext>
            </a:extLst>
          </p:cNvPr>
          <p:cNvSpPr txBox="1"/>
          <p:nvPr/>
        </p:nvSpPr>
        <p:spPr>
          <a:xfrm>
            <a:off x="376517" y="151179"/>
            <a:ext cx="1147482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/>
              <a:t>НОРМАТИВНА УРЕДБА </a:t>
            </a:r>
          </a:p>
          <a:p>
            <a:pPr algn="just"/>
            <a:endParaRPr lang="bg-BG" sz="1600" dirty="0"/>
          </a:p>
          <a:p>
            <a:pPr algn="just"/>
            <a:r>
              <a:rPr lang="bg-BG" sz="1600" dirty="0"/>
              <a:t>Закон за предучилищното и училищното образование.</a:t>
            </a:r>
          </a:p>
          <a:p>
            <a:pPr algn="just"/>
            <a:r>
              <a:rPr lang="bg-BG" sz="1600" dirty="0"/>
              <a:t>Закон за движение по пътищата.</a:t>
            </a:r>
          </a:p>
          <a:p>
            <a:pPr algn="just"/>
            <a:r>
              <a:rPr lang="bg-BG" sz="1600" dirty="0"/>
              <a:t>Закон за автомобилните превози.</a:t>
            </a:r>
          </a:p>
          <a:p>
            <a:pPr algn="just"/>
            <a:endParaRPr lang="en-US" sz="1600" dirty="0"/>
          </a:p>
          <a:p>
            <a:pPr algn="just"/>
            <a:r>
              <a:rPr lang="bg-BG" sz="1600" dirty="0"/>
              <a:t>Наредба №5/03.06.2016 г. на МОН за предучилищната подготовка</a:t>
            </a:r>
          </a:p>
          <a:p>
            <a:pPr algn="just"/>
            <a:r>
              <a:rPr lang="bg-BG" sz="1600" dirty="0"/>
              <a:t>Наредба №10/01.09.2016 г. на МОН за организация на дейностите в училищното образование. </a:t>
            </a:r>
          </a:p>
          <a:p>
            <a:pPr algn="just"/>
            <a:r>
              <a:rPr lang="bg-BG" sz="1600" dirty="0"/>
              <a:t>Наредба №13/21.09.2016 г. на МОН за гражданското здравното, екологичното и интеркултурното образование</a:t>
            </a:r>
          </a:p>
          <a:p>
            <a:pPr algn="just"/>
            <a:r>
              <a:rPr lang="bg-BG" sz="1600" dirty="0"/>
              <a:t>Наредба</a:t>
            </a:r>
            <a:r>
              <a:rPr lang="ru-RU" sz="1600" dirty="0"/>
              <a:t> за детските и ученическите туристически пътувания с обща цена, инициирани от институциите в системата на предучилищното и училищното образование.</a:t>
            </a:r>
            <a:endParaRPr lang="bg-BG" sz="1600" dirty="0"/>
          </a:p>
          <a:p>
            <a:pPr algn="just"/>
            <a:r>
              <a:rPr lang="bg-BG" sz="1600" dirty="0"/>
              <a:t>Наредба №15/22.07.2019 г. на МОН за статута и професионалното развитие на учителите, директорите и другите педагогически специалисти.</a:t>
            </a:r>
            <a:endParaRPr lang="en-US" sz="1600" dirty="0"/>
          </a:p>
          <a:p>
            <a:pPr algn="just"/>
            <a:r>
              <a:rPr lang="bg-BG" sz="1600" dirty="0"/>
              <a:t>Наредба №24/10.09.2020 г. на министъра на образованието и науката и министъра на здравеопазването </a:t>
            </a:r>
            <a:r>
              <a:rPr lang="ru-RU" sz="1600" dirty="0"/>
              <a:t>за физическата среда и информационното и библиотечното осигуряване на детските градини, училищата и центровете за подкрепа за личностно развитие</a:t>
            </a:r>
          </a:p>
          <a:p>
            <a:pPr algn="just"/>
            <a:r>
              <a:rPr lang="bg-BG" sz="1600" dirty="0">
                <a:effectLst/>
                <a:ea typeface="Calibri" panose="020F0502020204030204" pitchFamily="34" charset="0"/>
              </a:rPr>
              <a:t>Наредба № 33/03.11.1999 г. на Министерство на транспорта за обществен превоз на пътници и товари на територията на Република България</a:t>
            </a:r>
            <a:endParaRPr lang="ru-RU" sz="1600" dirty="0"/>
          </a:p>
          <a:p>
            <a:pPr algn="just"/>
            <a:endParaRPr lang="bg-BG" sz="1600" dirty="0"/>
          </a:p>
          <a:p>
            <a:pPr algn="just"/>
            <a:r>
              <a:rPr lang="bg-BG" sz="1600" dirty="0"/>
              <a:t>Национална стратегия за безопасност на движението по пътищата в Република България 2021-2030 г.</a:t>
            </a:r>
          </a:p>
          <a:p>
            <a:pPr algn="just"/>
            <a:r>
              <a:rPr lang="bg-BG" sz="1600" dirty="0"/>
              <a:t>Секторна стратегия на МОН за безопасност на движението по пътищата 2021-2030 г.</a:t>
            </a:r>
          </a:p>
          <a:p>
            <a:pPr algn="just"/>
            <a:r>
              <a:rPr lang="ru-RU" sz="1600" dirty="0"/>
              <a:t>Концепция за обучението по безопасност на движението по пътищата 2020 г. </a:t>
            </a:r>
            <a:endParaRPr lang="bg-BG" sz="1600" dirty="0"/>
          </a:p>
          <a:p>
            <a:pPr algn="just"/>
            <a:r>
              <a:rPr lang="bg-BG" sz="1600" dirty="0"/>
              <a:t>Решения на междуведомствена Държавно-обществена консултативна комисия по проблемите на БДП.</a:t>
            </a:r>
          </a:p>
          <a:p>
            <a:pPr algn="just"/>
            <a:r>
              <a:rPr lang="bg-BG" sz="1600" dirty="0"/>
              <a:t>Заповед № РД 09-156/27.01.2023 г. на министъра на образованието и науката за утвърждаване на актуализирана Система за организация и управление на дейностите, свързани с възпитанието и обучението по безопасност на движението по пътищата в системата на предучилищното и училищното образование.</a:t>
            </a:r>
          </a:p>
        </p:txBody>
      </p:sp>
    </p:spTree>
    <p:extLst>
      <p:ext uri="{BB962C8B-B14F-4D97-AF65-F5344CB8AC3E}">
        <p14:creationId xmlns:p14="http://schemas.microsoft.com/office/powerpoint/2010/main" val="172260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7923AA-BCEB-4908-AABE-510D205BA0A3}"/>
              </a:ext>
            </a:extLst>
          </p:cNvPr>
          <p:cNvSpPr txBox="1"/>
          <p:nvPr/>
        </p:nvSpPr>
        <p:spPr>
          <a:xfrm>
            <a:off x="298938" y="633046"/>
            <a:ext cx="116375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g-BG" sz="1600" b="1" dirty="0"/>
          </a:p>
          <a:p>
            <a:pPr algn="ctr"/>
            <a:endParaRPr lang="bg-BG" sz="1600" b="1" dirty="0"/>
          </a:p>
          <a:p>
            <a:pPr algn="ctr"/>
            <a:r>
              <a:rPr lang="bg-BG" sz="2400" b="1" dirty="0"/>
              <a:t>ДИРЕКТОРЪТ НА ДЕТСКАТА ГРАДИНА И УЧИЛИЩЕТО</a:t>
            </a:r>
          </a:p>
          <a:p>
            <a:pPr algn="ctr"/>
            <a:endParaRPr lang="bg-BG" sz="1600" b="1" dirty="0"/>
          </a:p>
          <a:p>
            <a:pPr algn="ctr"/>
            <a:endParaRPr lang="bg-BG" sz="1600" b="1" dirty="0"/>
          </a:p>
          <a:p>
            <a:pPr algn="ctr"/>
            <a:endParaRPr lang="bg-BG" sz="1600" b="1" dirty="0"/>
          </a:p>
          <a:p>
            <a:pPr algn="ctr"/>
            <a:endParaRPr lang="bg-BG" sz="1600" b="1" dirty="0"/>
          </a:p>
          <a:p>
            <a:pPr algn="just"/>
            <a:r>
              <a:rPr lang="bg-BG" sz="1600" dirty="0"/>
              <a:t>Съгласно чл.</a:t>
            </a:r>
            <a:r>
              <a:rPr lang="bg-BG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31, ал. 1, т. 1-4, т. 6, т. 15-17, т. 19, т. 24, т. 26-27 от Наредба № 15/22.07.20219 г. на МОН за статута и професионалното развитие на учителите, директорите и другите педагогически специалисти /чл. 32, ал. 1 и ал. 2 за частните детски градини и училища/,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1600" dirty="0" err="1"/>
              <a:t>иректорът</a:t>
            </a:r>
            <a:r>
              <a:rPr lang="ru-RU" sz="1600" dirty="0"/>
              <a:t> на </a:t>
            </a:r>
            <a:r>
              <a:rPr lang="ru-RU" sz="1600" dirty="0" err="1"/>
              <a:t>държавна</a:t>
            </a:r>
            <a:r>
              <a:rPr lang="ru-RU" sz="1600" dirty="0"/>
              <a:t> и </a:t>
            </a:r>
            <a:r>
              <a:rPr lang="ru-RU" sz="1600" dirty="0" err="1"/>
              <a:t>общинска</a:t>
            </a:r>
            <a:r>
              <a:rPr lang="ru-RU" sz="1600" dirty="0"/>
              <a:t> </a:t>
            </a:r>
            <a:r>
              <a:rPr lang="ru-RU" sz="1600" dirty="0" err="1"/>
              <a:t>детска</a:t>
            </a:r>
            <a:r>
              <a:rPr lang="ru-RU" sz="1600" dirty="0"/>
              <a:t> градина и на </a:t>
            </a:r>
            <a:r>
              <a:rPr lang="ru-RU" sz="1600" dirty="0" err="1"/>
              <a:t>държавно</a:t>
            </a:r>
            <a:r>
              <a:rPr lang="ru-RU" sz="1600" dirty="0"/>
              <a:t> и </a:t>
            </a:r>
            <a:r>
              <a:rPr lang="ru-RU" sz="1600" dirty="0" err="1"/>
              <a:t>общинско</a:t>
            </a:r>
            <a:r>
              <a:rPr lang="ru-RU" sz="1600" dirty="0"/>
              <a:t> училище </a:t>
            </a:r>
            <a:r>
              <a:rPr lang="ru-RU" sz="1600" dirty="0" err="1"/>
              <a:t>като</a:t>
            </a:r>
            <a:r>
              <a:rPr lang="ru-RU" sz="1600" dirty="0"/>
              <a:t> орган за управление и </a:t>
            </a:r>
            <a:r>
              <a:rPr lang="ru-RU" sz="1600" dirty="0" err="1"/>
              <a:t>контрол</a:t>
            </a:r>
            <a:r>
              <a:rPr lang="ru-RU" sz="1600" dirty="0"/>
              <a:t>:</a:t>
            </a:r>
            <a:endParaRPr lang="bg-BG" sz="16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утвърждава със заповед състава на ВИКБДП;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издава заповед за забрана на достъпа на превозни средства в двора на институцията;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осъществява вътрешно-институционален мониторинг на дейностите по БДП, вкл. контролна дейност;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осигурява обучение чрез квалификационни форми: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за придобиване на квалификация по методика на преподаване на БДП за учителите;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периодично обучение на 4 години за актуализиране и поддържане на знанията на учителите по БДП;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за специфични компетентности в работата на ВИКБДП;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за специфичното в организацията на обучението на децата и учениците.</a:t>
            </a:r>
          </a:p>
        </p:txBody>
      </p:sp>
    </p:spTree>
    <p:extLst>
      <p:ext uri="{BB962C8B-B14F-4D97-AF65-F5344CB8AC3E}">
        <p14:creationId xmlns:p14="http://schemas.microsoft.com/office/powerpoint/2010/main" val="1685280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DD366C-58E4-42AC-86B0-CD491720CC47}"/>
              </a:ext>
            </a:extLst>
          </p:cNvPr>
          <p:cNvSpPr/>
          <p:nvPr/>
        </p:nvSpPr>
        <p:spPr>
          <a:xfrm>
            <a:off x="640373" y="674400"/>
            <a:ext cx="1091125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400" b="1" dirty="0"/>
              <a:t>ВЪТРЕШНОИНСТИТУЦИОНАЛНА КОМИСИЯ ПО БДП (ВИКБДП)</a:t>
            </a:r>
          </a:p>
          <a:p>
            <a:endParaRPr lang="bg-BG" sz="2400" b="1" dirty="0"/>
          </a:p>
          <a:p>
            <a:pPr algn="just"/>
            <a:r>
              <a:rPr lang="bg-BG" sz="1600" dirty="0"/>
              <a:t>Във всички образователни институции – детски градини, училища, центрове за подкрепа на личностно развитие се създават ВИКБДП: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Съставът на ВИКБДП се предлага на Педагогически съвет на съответната образователна институцията;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ВИКБДП се утвърждава със заповед на директора на съответната образователната институция.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ВИКБДП подпомага директора: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в контрола на обучението по БДП;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в създаването на условия за ефективност на обучението по БДП;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в реализацията на съвместни инициативи с институциите и обществеността за пътна безопасност на децата и учениците;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чрез системно наблюдение на състоянието на прилежащата към образователната институция пътна инфраструктура и своевременно уведомяване на компетентните органи за наличие на конфликтни участъци и съдействие за обезопасяването им;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в определяне на маршрутите за движение на учениците съвместно с родителите /настойниците/ попечителите и класните ръководители и изготвяне на предложения до районната администрация за обезопасяването им.</a:t>
            </a:r>
          </a:p>
          <a:p>
            <a:pPr marL="285750" lvl="1" indent="-285750" algn="just">
              <a:buFont typeface="Wingdings" panose="05000000000000000000" pitchFamily="2" charset="2"/>
              <a:buChar char="Ø"/>
            </a:pPr>
            <a:r>
              <a:rPr lang="bg-BG" sz="1600" dirty="0"/>
              <a:t>В края на учебната година: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Представя доклад пред педагогическия съвет за резултатите от дейността си, включително и за предложенията до кмета за подобряване на прилежащата пътна инфраструктура преди началото на новата учебна година. Докладът на ВИКБДП включва и обобщените резултати от ежегодната инициатива „Пътят на първокласника“ с предложения за подобряването им.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89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F26C5A-E79C-418F-B399-E922AB3210D2}"/>
              </a:ext>
            </a:extLst>
          </p:cNvPr>
          <p:cNvSpPr txBox="1"/>
          <p:nvPr/>
        </p:nvSpPr>
        <p:spPr>
          <a:xfrm>
            <a:off x="475129" y="331694"/>
            <a:ext cx="1132242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400" b="1" dirty="0"/>
              <a:t>ОБУЧЕНИЕ И ВЪЗПИТАНИЕ ПО БДП В ПРЕДУЧИЛИЩНОТО И УЧИЛИЩНОТО ОБРАЗОВАНИЕ</a:t>
            </a:r>
          </a:p>
          <a:p>
            <a:pPr algn="just"/>
            <a:endParaRPr lang="bg-B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b="1" dirty="0"/>
              <a:t>Годишни планове по БДП: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Годишен план-програма за БДП на детската градина, училището.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Годишен план на ВИКБДП.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Годишен план на учителя/класния ръководител за обучението и дейностите за възпитание и обучение по БДП. (вкл. графици за екскурзии и пътувания)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План за квалификационната дейност (като част от годишния план на съответната институция).</a:t>
            </a:r>
          </a:p>
          <a:p>
            <a:pPr algn="just"/>
            <a:endParaRPr lang="bg-B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b="1" dirty="0"/>
              <a:t>За ефективното обучение по БДП се изгражда и поддържа необходимата учебно-материална база: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учебни помагала;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познавателни книжки;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специализирани учебни кабинети;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външни/преносими площадки;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технически средства.</a:t>
            </a:r>
          </a:p>
          <a:p>
            <a:pPr algn="just"/>
            <a:endParaRPr lang="bg-B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/>
              <a:t>Публичност на дейностите по БДП (рубрика на електронните страници на образователните институции).</a:t>
            </a:r>
            <a:endParaRPr lang="ru-RU" sz="1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800" dirty="0"/>
              <a:t>Годишен</a:t>
            </a:r>
            <a:r>
              <a:rPr lang="ru-RU" sz="1800" dirty="0"/>
              <a:t> план-програма за БДП.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И</a:t>
            </a:r>
            <a:r>
              <a:rPr lang="bg-BG" sz="1800" dirty="0"/>
              <a:t>нформация за проведени</a:t>
            </a:r>
            <a:r>
              <a:rPr lang="ru-RU" sz="1800" dirty="0"/>
              <a:t> и предстоящи кампании и инициативи по БДП.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dirty="0"/>
              <a:t>О</a:t>
            </a:r>
            <a:r>
              <a:rPr lang="bg-BG" sz="1800" dirty="0"/>
              <a:t>рганизиране</a:t>
            </a:r>
            <a:r>
              <a:rPr lang="ru-RU" sz="1800" dirty="0"/>
              <a:t> и провеждане на състезание по БДП.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1109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8743CD-4B97-4DDF-92DC-ACDD6C0C8332}"/>
              </a:ext>
            </a:extLst>
          </p:cNvPr>
          <p:cNvSpPr txBox="1"/>
          <p:nvPr/>
        </p:nvSpPr>
        <p:spPr>
          <a:xfrm>
            <a:off x="273423" y="936010"/>
            <a:ext cx="1164515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400" b="1" dirty="0"/>
              <a:t>ОБЕЗОПАСЯВАНЕ НА РАЙОНИТЕ НА ДЕТСКИТЕ ГРАДИНИ, УЧИЛИЩАТА </a:t>
            </a:r>
          </a:p>
          <a:p>
            <a:pPr algn="just"/>
            <a:r>
              <a:rPr lang="bg-BG" sz="2400" b="1" dirty="0"/>
              <a:t>И ЦЕНТРОВЕТЕ ЗА ПОДКРЕПА НА ЛИЧНОСТНО РАЗВИТИЕ</a:t>
            </a:r>
          </a:p>
          <a:p>
            <a:pPr algn="just"/>
            <a:endParaRPr lang="bg-BG" dirty="0"/>
          </a:p>
          <a:p>
            <a:pPr algn="just"/>
            <a:endParaRPr lang="bg-B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/>
              <a:t>Заповед на директора на образователната институция за забрана на достъпа на превозни средства в двора на ДГ, училището и ЦПЛР;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/>
              <a:t>Системно наблюдение на състоянието на прилежащата към образователната институция пътна инфраструктура;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/>
              <a:t>Своевременно уведомяване на компетентните органи за наличие на необезопасени участъци и конфликтни точки и съдействие за обезопасяването им;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/>
              <a:t>Определяне на маршрутите на движение на учениците съвместно с родителите/настойниците и класните ръководители и изготвяне на предложения до общинската/районната администрация за обезопасяване на най-използваните маршрути;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/>
              <a:t>Ограничаване на възможностите за движение с високи скорости на преминаващите МПС край ДГ, училищата и ЦПЛР, маршрутите на учениците и местата с интензивен детски пътникопоток;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/>
              <a:t>Идентифициране на локалните рискови фактори, на промените в околната среда и поведението на участниците в движението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24792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D72195-AD54-47E5-9A51-A069DEF9F4C3}"/>
              </a:ext>
            </a:extLst>
          </p:cNvPr>
          <p:cNvSpPr txBox="1"/>
          <p:nvPr/>
        </p:nvSpPr>
        <p:spPr>
          <a:xfrm>
            <a:off x="524434" y="289985"/>
            <a:ext cx="11465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400" b="1" dirty="0"/>
              <a:t>ОСИГУРЯВАНЕ НА БЕЗОПАСЕН ОБЩЕСТВЕН ПРЕВОЗ НА ДЕЦАТА И УЧЕНИЦИТЕ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31806B-84EB-49BD-A771-EFC6C69AA187}"/>
              </a:ext>
            </a:extLst>
          </p:cNvPr>
          <p:cNvSpPr txBox="1"/>
          <p:nvPr/>
        </p:nvSpPr>
        <p:spPr>
          <a:xfrm>
            <a:off x="367554" y="1390401"/>
            <a:ext cx="50381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b="1" dirty="0"/>
              <a:t>Еднократни пътувания – при провеждане на обучение извън сградата на образователната институция, на олимпиади, състезания и други организирани училищни дейности (чл. 15, ал. 2, ал. 3, ал. 4 от Наредба №10/01.09.2016 г. на МОН):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определени в Правилника за дейността на институцията ред и начин за организиране на еднократни пътувания;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уведомително писмо/доклад от ръководителя на групата до директора на училището;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декларация за информираност и съгласие от родителя/настойника/попечителя или лицето, което полага грижи за детето;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списък на децата/учениците;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инструктаж за безопасност;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уведомително писмо от директора до началника на РУО – София-град.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g-BG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DD934-99E4-4168-89EE-CA2AB96EDC03}"/>
              </a:ext>
            </a:extLst>
          </p:cNvPr>
          <p:cNvSpPr txBox="1"/>
          <p:nvPr/>
        </p:nvSpPr>
        <p:spPr>
          <a:xfrm>
            <a:off x="6257364" y="1390401"/>
            <a:ext cx="522642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b="1" dirty="0"/>
              <a:t>Ежедневен междуселищен превоз на деца и ученици – неприложимо за образователните институции от област София-град.</a:t>
            </a:r>
          </a:p>
          <a:p>
            <a:pPr algn="just"/>
            <a:endParaRPr lang="bg-BG" sz="1600" b="1" i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sz="1600" b="1" dirty="0"/>
              <a:t>Организиране на детски и ученически отдих и туризъм в страната и чужбина (чл. 15а от Наредба №10/01.09.2016 г. на МОН и Наредбата за детските и ученически пътувания с обща цена, инициирани от институциите в системата на предучилищното и училищното образование):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уведомително писмо от директора на образователната институция до началника на РУО – София-град;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декларация за информираност и съгласие от родителя/настойника/попечителя или лицето, което полага грижи за детето;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списък на децата/учениците;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програма на пътуването;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bg-BG" sz="1600" dirty="0"/>
              <a:t>одобрен от началника на РУО – София-град договор с туроператор.</a:t>
            </a:r>
          </a:p>
        </p:txBody>
      </p:sp>
    </p:spTree>
    <p:extLst>
      <p:ext uri="{BB962C8B-B14F-4D97-AF65-F5344CB8AC3E}">
        <p14:creationId xmlns:p14="http://schemas.microsoft.com/office/powerpoint/2010/main" val="3843315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3F285-B676-428F-A5ED-15B8EA738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F79C8851-F6E7-AC31-EB7E-A9E70A803E29}"/>
              </a:ext>
            </a:extLst>
          </p:cNvPr>
          <p:cNvSpPr txBox="1"/>
          <p:nvPr/>
        </p:nvSpPr>
        <p:spPr>
          <a:xfrm>
            <a:off x="275664" y="535900"/>
            <a:ext cx="1164067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400" b="1" dirty="0"/>
              <a:t>ОБУЧЕНИЕ И ВЪЗПИТАНИЕ ПО БДП В ПРЕДУЧИЛИЩНОТО И УЧИЛИЩНОТО ОБРАЗОВАНИЕ</a:t>
            </a:r>
          </a:p>
          <a:p>
            <a:pPr algn="just"/>
            <a:endParaRPr lang="bg-BG" sz="1800" b="1" dirty="0"/>
          </a:p>
          <a:p>
            <a:pPr algn="just"/>
            <a:r>
              <a:rPr lang="bg-BG" b="1" dirty="0"/>
              <a:t>Наредба №24/10.09.2020 г. на министъра на образованието и науката и министъра на здравеопазването </a:t>
            </a:r>
            <a:r>
              <a:rPr lang="ru-RU" b="1" dirty="0"/>
              <a:t>за физическата среда и информационното и библиотечното осигуряване на детските градини, училищата и центровете за подкрепа за личностно развитие</a:t>
            </a:r>
          </a:p>
          <a:p>
            <a:pPr algn="just"/>
            <a:endParaRPr lang="ru-RU" sz="1600" dirty="0"/>
          </a:p>
          <a:p>
            <a:pPr algn="just"/>
            <a:r>
              <a:rPr lang="bg-BG" dirty="0"/>
              <a:t>Чл. 13. </a:t>
            </a:r>
            <a:r>
              <a:rPr lang="ru-RU" dirty="0"/>
              <a:t>(8) В детската градина се осигуряват външна зона с размери 11 м х 6 м и вътрешна (подвижна) зона с размери 5 м х 4,45 м за обучение по безопасност на движението по пътищата (БДП), оборудвани съгласно приложение № 8. Вътрешната зона може да се организира в залата за спорт и за музикални занимания (по ал.2).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Чл. 39. (2) В училищата се осигуряват външна зона с размери 11 м х 6 м и вътрешна (подвижна) зона с размери 5 м х 4,45 м за обучение по безопасност на движението по пътищата (БДП), оборудвани съгласно приложение № 8. 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Преходни и Заключителни разпоредби </a:t>
            </a:r>
          </a:p>
          <a:p>
            <a:pPr algn="just"/>
            <a:r>
              <a:rPr lang="ru-RU" dirty="0"/>
              <a:t>§ 1. (1) Физическата среда на детските градини, училищата и центровете за подкрепа на личностното развитие, която не отговаря на изискванията на тази наредба, се привежда поетапно в съответствие с разпоредбите на наредбата в срок до 10 години от влизането ѝ в сила. </a:t>
            </a:r>
          </a:p>
          <a:p>
            <a:pPr algn="just"/>
            <a:r>
              <a:rPr lang="ru-RU" dirty="0"/>
              <a:t>(2) Съответният финансиращ орган със съдействието на директора на образователната институция следва да приведе физическата среда на образователните институции в съответствие с изискванията на тази наредба.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87213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BCFFA-DAEB-13C5-A5A7-CA0E76E59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CD317182-A35D-912A-BC62-F5CF21F34AAB}"/>
              </a:ext>
            </a:extLst>
          </p:cNvPr>
          <p:cNvSpPr txBox="1"/>
          <p:nvPr/>
        </p:nvSpPr>
        <p:spPr>
          <a:xfrm>
            <a:off x="246530" y="104981"/>
            <a:ext cx="11815482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bg-BG" sz="2400" b="1" dirty="0"/>
              <a:t>ОБУЧЕНИЕ И ВЪЗПИТАНИЕ ПО БДП В ПРЕДУЧИЛИЩНОТО И УЧИЛИЩНОТО ОБРАЗОВАНИЕ</a:t>
            </a:r>
          </a:p>
          <a:p>
            <a:pPr algn="just"/>
            <a:endParaRPr lang="bg-BG" sz="1800" b="1" dirty="0"/>
          </a:p>
          <a:p>
            <a:pPr algn="just"/>
            <a:r>
              <a:rPr lang="bg-BG" b="1" dirty="0"/>
              <a:t>Наредба №24/10.09.2020 г. на министъра на образованието и науката и министъра на здравеопазването </a:t>
            </a:r>
            <a:r>
              <a:rPr lang="ru-RU" b="1" dirty="0"/>
              <a:t>за физическата среда и информационното и библиотечното осигуряване на детските градини, училищата и центровете за подкрепа за личностно развитие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/>
              <a:t>Приложение № 8 към чл. 13, ал. 8 и чл. 39, ал. 2 </a:t>
            </a:r>
          </a:p>
          <a:p>
            <a:pPr algn="just"/>
            <a:r>
              <a:rPr lang="ru-RU" b="1" dirty="0"/>
              <a:t>Оборудване и обзавеждане на зоните за обучение по БДП</a:t>
            </a:r>
          </a:p>
        </p:txBody>
      </p:sp>
      <p:sp>
        <p:nvSpPr>
          <p:cNvPr id="4" name="Текстово поле 3">
            <a:extLst>
              <a:ext uri="{FF2B5EF4-FFF2-40B4-BE49-F238E27FC236}">
                <a16:creationId xmlns:a16="http://schemas.microsoft.com/office/drawing/2014/main" id="{937792A9-23BC-4F05-4156-72B899556B47}"/>
              </a:ext>
            </a:extLst>
          </p:cNvPr>
          <p:cNvSpPr txBox="1"/>
          <p:nvPr/>
        </p:nvSpPr>
        <p:spPr>
          <a:xfrm>
            <a:off x="448236" y="3317864"/>
            <a:ext cx="54057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ru-RU" b="1" dirty="0"/>
              <a:t>Оборудване и обзавеждане на зоните за обучение по БДП в детска градина: </a:t>
            </a:r>
          </a:p>
          <a:p>
            <a:pPr marL="342900" indent="-342900">
              <a:buAutoNum type="arabicPeriod"/>
            </a:pPr>
            <a:r>
              <a:rPr lang="ru-RU" dirty="0"/>
              <a:t>1 модел на светофар; </a:t>
            </a:r>
          </a:p>
          <a:p>
            <a:r>
              <a:rPr lang="ru-RU" dirty="0"/>
              <a:t>2.   1 стоп палка; </a:t>
            </a:r>
          </a:p>
          <a:p>
            <a:r>
              <a:rPr lang="ru-RU" dirty="0"/>
              <a:t>3.   12 сигнално-предпазни жилетки; </a:t>
            </a:r>
          </a:p>
          <a:p>
            <a:r>
              <a:rPr lang="ru-RU" dirty="0"/>
              <a:t>4.   1 комплект от 10 бр. пътни знаци; </a:t>
            </a:r>
          </a:p>
          <a:p>
            <a:r>
              <a:rPr lang="ru-RU" dirty="0"/>
              <a:t>5.   10 конуса; </a:t>
            </a:r>
          </a:p>
          <a:p>
            <a:r>
              <a:rPr lang="ru-RU" dirty="0"/>
              <a:t>6.   1 детски велосипед; </a:t>
            </a:r>
          </a:p>
          <a:p>
            <a:r>
              <a:rPr lang="ru-RU" dirty="0"/>
              <a:t>7.   1 детска каска за велосипедист. </a:t>
            </a:r>
            <a:endParaRPr lang="bg-BG" dirty="0"/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B186656F-4E54-D293-73FD-B49371319C71}"/>
              </a:ext>
            </a:extLst>
          </p:cNvPr>
          <p:cNvSpPr txBox="1"/>
          <p:nvPr/>
        </p:nvSpPr>
        <p:spPr>
          <a:xfrm>
            <a:off x="6154271" y="2908128"/>
            <a:ext cx="570603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II. </a:t>
            </a:r>
            <a:r>
              <a:rPr lang="ru-RU" b="1" dirty="0"/>
              <a:t>Оборудване и обзавеждане на зоните за обучение по БДП в училище: </a:t>
            </a:r>
          </a:p>
          <a:p>
            <a:pPr marL="342900" indent="-342900">
              <a:buAutoNum type="arabicPeriod"/>
            </a:pPr>
            <a:r>
              <a:rPr lang="ru-RU" dirty="0"/>
              <a:t>1 модел на светофар; </a:t>
            </a:r>
          </a:p>
          <a:p>
            <a:pPr marL="342900" indent="-342900">
              <a:buAutoNum type="arabicPeriod" startAt="2"/>
            </a:pPr>
            <a:r>
              <a:rPr lang="ru-RU" dirty="0"/>
              <a:t>1 стоп палка; </a:t>
            </a:r>
          </a:p>
          <a:p>
            <a:pPr marL="342900" indent="-342900">
              <a:buAutoNum type="arabicPeriod" startAt="3"/>
            </a:pPr>
            <a:r>
              <a:rPr lang="ru-RU" dirty="0"/>
              <a:t>12 сигнално-предпазни жилетки; </a:t>
            </a:r>
          </a:p>
          <a:p>
            <a:pPr marL="342900" indent="-342900">
              <a:buAutoNum type="arabicPeriod" startAt="4"/>
            </a:pPr>
            <a:r>
              <a:rPr lang="ru-RU" dirty="0"/>
              <a:t>1 комплект от 10 бр. пътни знаци; </a:t>
            </a:r>
          </a:p>
          <a:p>
            <a:pPr marL="342900" indent="-342900">
              <a:buAutoNum type="arabicPeriod" startAt="5"/>
            </a:pPr>
            <a:r>
              <a:rPr lang="ru-RU" dirty="0"/>
              <a:t>10 конуса; </a:t>
            </a:r>
          </a:p>
          <a:p>
            <a:pPr marL="342900" indent="-342900">
              <a:buAutoNum type="arabicPeriod" startAt="6"/>
            </a:pPr>
            <a:r>
              <a:rPr lang="ru-RU" dirty="0"/>
              <a:t>1 бр. очила, симулиращи влиянието на алкохол и наркотици; </a:t>
            </a:r>
          </a:p>
          <a:p>
            <a:r>
              <a:rPr lang="ru-RU" dirty="0"/>
              <a:t>7.   2 табла за обучение по БДП; </a:t>
            </a:r>
          </a:p>
          <a:p>
            <a:pPr marL="342900" indent="-342900">
              <a:buAutoNum type="arabicPeriod" startAt="8"/>
            </a:pPr>
            <a:r>
              <a:rPr lang="ru-RU" dirty="0"/>
              <a:t>1 детски велосипед; </a:t>
            </a:r>
          </a:p>
          <a:p>
            <a:pPr marL="342900" indent="-342900">
              <a:buAutoNum type="arabicPeriod" startAt="9"/>
            </a:pPr>
            <a:r>
              <a:rPr lang="ru-RU" dirty="0"/>
              <a:t>1 детска каска за велосипедист; </a:t>
            </a:r>
          </a:p>
          <a:p>
            <a:r>
              <a:rPr lang="ru-RU" dirty="0"/>
              <a:t>10. 1 програмируем робот.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9160999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642</TotalTime>
  <Words>2159</Words>
  <Application>Microsoft Office PowerPoint</Application>
  <PresentationFormat>Widescreen</PresentationFormat>
  <Paragraphs>195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Tw Cen MT</vt:lpstr>
      <vt:lpstr>Wingdings</vt:lpstr>
      <vt:lpstr>Droplet</vt:lpstr>
      <vt:lpstr>СЪЗДАВАНЕ НА УСЛОВИЯ  ЗА ЕФЕКТИВНО ОБУЧЕНИЕ ПО БДП  В ОБРАЗОВАТЕЛНИТЕ ИНСТИТУЦИИ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СЪЗДАВАНЕ НА УСЛОВИЯ  ЗА ЕФЕКТИВНО ОБУЧЕНИЕ ПО БДП  В ОБРАЗОВАТЕЛНИТЕ ИНСТИТУЦИИ</dc:title>
  <dc:creator>User</dc:creator>
  <cp:lastModifiedBy>Kiril Slavchev</cp:lastModifiedBy>
  <cp:revision>57</cp:revision>
  <cp:lastPrinted>2025-03-19T13:12:55Z</cp:lastPrinted>
  <dcterms:created xsi:type="dcterms:W3CDTF">2025-03-16T06:00:24Z</dcterms:created>
  <dcterms:modified xsi:type="dcterms:W3CDTF">2025-03-26T06:34:09Z</dcterms:modified>
</cp:coreProperties>
</file>