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7" r:id="rId1"/>
  </p:sldMasterIdLst>
  <p:notesMasterIdLst>
    <p:notesMasterId r:id="rId13"/>
  </p:notesMasterIdLst>
  <p:sldIdLst>
    <p:sldId id="256" r:id="rId2"/>
    <p:sldId id="324" r:id="rId3"/>
    <p:sldId id="348" r:id="rId4"/>
    <p:sldId id="274" r:id="rId5"/>
    <p:sldId id="277" r:id="rId6"/>
    <p:sldId id="335" r:id="rId7"/>
    <p:sldId id="336" r:id="rId8"/>
    <p:sldId id="347" r:id="rId9"/>
    <p:sldId id="341" r:id="rId10"/>
    <p:sldId id="343" r:id="rId11"/>
    <p:sldId id="310" r:id="rId12"/>
  </p:sldIdLst>
  <p:sldSz cx="9144000" cy="6858000" type="screen4x3"/>
  <p:notesSz cx="6797675" cy="9872663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49289D6-9DAF-4C5F-8BE0-622A02839024}">
          <p14:sldIdLst>
            <p14:sldId id="256"/>
            <p14:sldId id="324"/>
            <p14:sldId id="348"/>
            <p14:sldId id="274"/>
          </p14:sldIdLst>
        </p14:section>
        <p14:section name="Untitled Section" id="{FEA62EE3-2726-42BF-B8E5-1FE590311727}">
          <p14:sldIdLst>
            <p14:sldId id="277"/>
            <p14:sldId id="335"/>
            <p14:sldId id="336"/>
            <p14:sldId id="347"/>
            <p14:sldId id="341"/>
            <p14:sldId id="343"/>
            <p14:sldId id="31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cheva" initials="l" lastIdx="1" clrIdx="0">
    <p:extLst/>
  </p:cmAuthor>
  <p:cmAuthor id="2" name="Bonka Dolchikova" initials="BD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0099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ен стил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5" autoAdjust="0"/>
    <p:restoredTop sz="86355" autoAdjust="0"/>
  </p:normalViewPr>
  <p:slideViewPr>
    <p:cSldViewPr>
      <p:cViewPr varScale="1">
        <p:scale>
          <a:sx n="100" d="100"/>
          <a:sy n="100" d="100"/>
        </p:scale>
        <p:origin x="153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39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32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___________Microsoft_Excel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___________Microsoft_Excel2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брой ученици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Sheet1!$A$2:$A$3</c:f>
              <c:strCache>
                <c:ptCount val="2"/>
                <c:pt idx="0">
                  <c:v>Завършили 7 клас през 2019 г.</c:v>
                </c:pt>
                <c:pt idx="1">
                  <c:v>Записани в 8 клас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1798</c:v>
                </c:pt>
                <c:pt idx="1">
                  <c:v>1683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F7-4924-8D2D-B12E4D4CC08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3743744"/>
        <c:axId val="43782080"/>
      </c:barChart>
      <c:catAx>
        <c:axId val="43743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82080"/>
        <c:crosses val="autoZero"/>
        <c:auto val="1"/>
        <c:lblAlgn val="ctr"/>
        <c:lblOffset val="100"/>
        <c:noMultiLvlLbl val="0"/>
      </c:catAx>
      <c:valAx>
        <c:axId val="43782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743744"/>
        <c:crosses val="autoZero"/>
        <c:crossBetween val="between"/>
      </c:valAx>
      <c:spPr>
        <a:noFill/>
        <a:ln>
          <a:noFill/>
        </a:ln>
        <a:effectLst>
          <a:outerShdw blurRad="50800" dist="50800" dir="5400000" algn="ctr" rotWithShape="0">
            <a:schemeClr val="tx1">
              <a:lumMod val="50000"/>
              <a:lumOff val="50000"/>
            </a:schemeClr>
          </a:outerShdw>
        </a:effectLst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 брой ученици , завършили VII клас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6350"/>
              <a:bevelB w="635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tx1">
                  <a:lumMod val="95000"/>
                </a:schemeClr>
              </a:solidFill>
              <a:scene3d>
                <a:camera prst="orthographicFront"/>
                <a:lightRig rig="threePt" dir="t"/>
              </a:scene3d>
              <a:sp3d>
                <a:bevelT w="6350"/>
                <a:bevelB w="6350"/>
              </a:sp3d>
            </c:spPr>
            <c:extLst>
              <c:ext xmlns:c16="http://schemas.microsoft.com/office/drawing/2014/chart" uri="{C3380CC4-5D6E-409C-BE32-E72D297353CC}">
                <c16:uniqueId val="{00000001-70F1-40E9-9432-3FFB01591276}"/>
              </c:ext>
            </c:extLst>
          </c:dPt>
          <c:dPt>
            <c:idx val="1"/>
            <c:invertIfNegative val="0"/>
            <c:bubble3D val="0"/>
            <c:spPr>
              <a:solidFill>
                <a:srgbClr val="FFFF00"/>
              </a:solidFill>
              <a:scene3d>
                <a:camera prst="orthographicFront"/>
                <a:lightRig rig="threePt" dir="t"/>
              </a:scene3d>
              <a:sp3d>
                <a:bevelT w="6350"/>
                <a:bevelB w="6350"/>
              </a:sp3d>
            </c:spPr>
            <c:extLst>
              <c:ext xmlns:c16="http://schemas.microsoft.com/office/drawing/2014/chart" uri="{C3380CC4-5D6E-409C-BE32-E72D297353CC}">
                <c16:uniqueId val="{00000003-70F1-40E9-9432-3FFB01591276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6350"/>
                <a:bevelB w="6350"/>
              </a:sp3d>
            </c:spPr>
            <c:extLst>
              <c:ext xmlns:c16="http://schemas.microsoft.com/office/drawing/2014/chart" uri="{C3380CC4-5D6E-409C-BE32-E72D297353CC}">
                <c16:uniqueId val="{00000005-70F1-40E9-9432-3FFB01591276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5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 w="6350"/>
                <a:bevelB w="6350"/>
              </a:sp3d>
            </c:spPr>
            <c:extLst>
              <c:ext xmlns:c16="http://schemas.microsoft.com/office/drawing/2014/chart" uri="{C3380CC4-5D6E-409C-BE32-E72D297353CC}">
                <c16:uniqueId val="{00000007-70F1-40E9-9432-3FFB01591276}"/>
              </c:ext>
            </c:extLst>
          </c:dPt>
          <c:dPt>
            <c:idx val="6"/>
            <c:invertIfNegative val="0"/>
            <c:bubble3D val="0"/>
            <c:spPr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 w="6350"/>
                <a:bevelB w="6350"/>
              </a:sp3d>
            </c:spPr>
            <c:extLst>
              <c:ext xmlns:c16="http://schemas.microsoft.com/office/drawing/2014/chart" uri="{C3380CC4-5D6E-409C-BE32-E72D297353CC}">
                <c16:uniqueId val="{00000009-70F1-40E9-9432-3FFB01591276}"/>
              </c:ext>
            </c:extLst>
          </c:dPt>
          <c:dPt>
            <c:idx val="8"/>
            <c:invertIfNegative val="0"/>
            <c:bubble3D val="0"/>
            <c:spPr>
              <a:solidFill>
                <a:srgbClr val="FFC000"/>
              </a:solidFill>
              <a:scene3d>
                <a:camera prst="orthographicFront"/>
                <a:lightRig rig="threePt" dir="t"/>
              </a:scene3d>
              <a:sp3d>
                <a:bevelT w="6350"/>
                <a:bevelB w="6350"/>
              </a:sp3d>
            </c:spPr>
            <c:extLst>
              <c:ext xmlns:c16="http://schemas.microsoft.com/office/drawing/2014/chart" uri="{C3380CC4-5D6E-409C-BE32-E72D297353CC}">
                <c16:uniqueId val="{0000000B-70F1-40E9-9432-3FFB01591276}"/>
              </c:ext>
            </c:extLst>
          </c:dPt>
          <c:dPt>
            <c:idx val="10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scene3d>
                <a:camera prst="orthographicFront"/>
                <a:lightRig rig="threePt" dir="t"/>
              </a:scene3d>
              <a:sp3d>
                <a:bevelT w="6350"/>
                <a:bevelB w="6350"/>
              </a:sp3d>
            </c:spPr>
            <c:extLst>
              <c:ext xmlns:c16="http://schemas.microsoft.com/office/drawing/2014/chart" uri="{C3380CC4-5D6E-409C-BE32-E72D297353CC}">
                <c16:uniqueId val="{0000000D-70F1-40E9-9432-3FFB01591276}"/>
              </c:ext>
            </c:extLst>
          </c:dPt>
          <c:dPt>
            <c:idx val="13"/>
            <c:invertIfNegative val="0"/>
            <c:bubble3D val="0"/>
            <c:spPr>
              <a:solidFill>
                <a:srgbClr val="FF0000"/>
              </a:solidFill>
              <a:scene3d>
                <a:camera prst="orthographicFront"/>
                <a:lightRig rig="threePt" dir="t"/>
              </a:scene3d>
              <a:sp3d>
                <a:bevelT w="6350"/>
                <a:bevelB w="6350"/>
              </a:sp3d>
            </c:spPr>
            <c:extLst>
              <c:ext xmlns:c16="http://schemas.microsoft.com/office/drawing/2014/chart" uri="{C3380CC4-5D6E-409C-BE32-E72D297353CC}">
                <c16:uniqueId val="{0000000F-5481-49D5-8F83-F948BDCED4C1}"/>
              </c:ext>
            </c:extLst>
          </c:dPt>
          <c:cat>
            <c:numRef>
              <c:f>Лист1!$A$2:$A$16</c:f>
              <c:numCache>
                <c:formatCode>General</c:formatCode>
                <c:ptCount val="15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</c:numCache>
            </c:num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2472</c:v>
                </c:pt>
                <c:pt idx="1">
                  <c:v>2181</c:v>
                </c:pt>
                <c:pt idx="2">
                  <c:v>1988</c:v>
                </c:pt>
                <c:pt idx="3">
                  <c:v>2074</c:v>
                </c:pt>
                <c:pt idx="4">
                  <c:v>1886</c:v>
                </c:pt>
                <c:pt idx="5">
                  <c:v>1902</c:v>
                </c:pt>
                <c:pt idx="6">
                  <c:v>1993</c:v>
                </c:pt>
                <c:pt idx="7">
                  <c:v>1899</c:v>
                </c:pt>
                <c:pt idx="8">
                  <c:v>1892</c:v>
                </c:pt>
                <c:pt idx="9">
                  <c:v>1807</c:v>
                </c:pt>
                <c:pt idx="10">
                  <c:v>1857</c:v>
                </c:pt>
                <c:pt idx="11">
                  <c:v>1785</c:v>
                </c:pt>
                <c:pt idx="12">
                  <c:v>1751</c:v>
                </c:pt>
                <c:pt idx="13">
                  <c:v>1798</c:v>
                </c:pt>
                <c:pt idx="14">
                  <c:v>1826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0F1-40E9-9432-3FFB015912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shape val="box"/>
        <c:axId val="44582400"/>
        <c:axId val="101246656"/>
        <c:axId val="0"/>
      </c:bar3DChart>
      <c:catAx>
        <c:axId val="44582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1246656"/>
        <c:crosses val="autoZero"/>
        <c:auto val="1"/>
        <c:lblAlgn val="ctr"/>
        <c:lblOffset val="100"/>
        <c:noMultiLvlLbl val="0"/>
      </c:catAx>
      <c:valAx>
        <c:axId val="1012466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45824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999030574422171"/>
          <c:y val="5.5205094555488256E-2"/>
          <c:w val="8.9834745145426526E-2"/>
          <c:h val="0.8895896426408237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bg-BG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scene3d>
          <a:camera prst="orthographicFront"/>
          <a:lightRig rig="threePt" dir="t"/>
        </a:scene3d>
        <a:sp3d>
          <a:bevelT w="6350"/>
        </a:sp3d>
      </c:spPr>
    </c:sideWall>
    <c:backWall>
      <c:thickness val="0"/>
      <c:spPr>
        <a:scene3d>
          <a:camera prst="orthographicFront"/>
          <a:lightRig rig="threePt" dir="t"/>
        </a:scene3d>
        <a:sp3d>
          <a:bevelT w="6350"/>
        </a:sp3d>
      </c:spPr>
    </c:backWall>
    <c:plotArea>
      <c:layout>
        <c:manualLayout>
          <c:layoutTarget val="inner"/>
          <c:xMode val="edge"/>
          <c:yMode val="edge"/>
          <c:x val="0.10045892336748909"/>
          <c:y val="3.8903972617958735E-2"/>
          <c:w val="0.89954107663251093"/>
          <c:h val="0.70108876791467611"/>
        </c:manualLayout>
      </c:layout>
      <c:bar3DChart>
        <c:barDir val="col"/>
        <c:grouping val="stacked"/>
        <c:varyColors val="0"/>
        <c:ser>
          <c:idx val="0"/>
          <c:order val="0"/>
          <c:spPr>
            <a:solidFill>
              <a:srgbClr val="A53010">
                <a:lumMod val="60000"/>
                <a:lumOff val="40000"/>
              </a:srgbClr>
            </a:solidFill>
            <a:ln>
              <a:solidFill>
                <a:srgbClr val="5B9BD5"/>
              </a:solidFill>
            </a:ln>
          </c:spPr>
          <c:invertIfNegative val="0"/>
          <c:dLbls>
            <c:dLbl>
              <c:idx val="0"/>
              <c:layout>
                <c:manualLayout>
                  <c:x val="1.4823020614043806E-2"/>
                  <c:y val="-0.3466595416338824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10E-48C4-BB18-2CF21D108010}"/>
                </c:ext>
              </c:extLst>
            </c:dLbl>
            <c:dLbl>
              <c:idx val="1"/>
              <c:layout>
                <c:manualLayout>
                  <c:x val="1.6079291284824004E-2"/>
                  <c:y val="-0.2021270848140160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10E-48C4-BB18-2CF21D108010}"/>
                </c:ext>
              </c:extLst>
            </c:dLbl>
            <c:dLbl>
              <c:idx val="2"/>
              <c:layout>
                <c:manualLayout>
                  <c:x val="1.4823020614043834E-2"/>
                  <c:y val="-8.04691792236174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10E-48C4-BB18-2CF21D108010}"/>
                </c:ext>
              </c:extLst>
            </c:dLbl>
            <c:dLbl>
              <c:idx val="3"/>
              <c:layout>
                <c:manualLayout>
                  <c:x val="1.6079291284823948E-2"/>
                  <c:y val="-6.42582711509984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10E-48C4-BB18-2CF21D108010}"/>
                </c:ext>
              </c:extLst>
            </c:dLbl>
            <c:dLbl>
              <c:idx val="4"/>
              <c:layout>
                <c:manualLayout>
                  <c:x val="1.1431303454411942E-2"/>
                  <c:y val="-8.27292020825692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10E-48C4-BB18-2CF21D108010}"/>
                </c:ext>
              </c:extLst>
            </c:dLbl>
            <c:dLbl>
              <c:idx val="5"/>
              <c:layout>
                <c:manualLayout>
                  <c:x val="1.3064431587373483E-2"/>
                  <c:y val="-0.127931942112976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10E-48C4-BB18-2CF21D108010}"/>
                </c:ext>
              </c:extLst>
            </c:dLbl>
            <c:dLbl>
              <c:idx val="6"/>
              <c:layout>
                <c:manualLayout>
                  <c:x val="1.1808220264225153E-2"/>
                  <c:y val="-0.1219698952779981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60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5842494233784E-2"/>
                      <c:h val="6.40969496539958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010E-48C4-BB18-2CF21D108010}"/>
                </c:ext>
              </c:extLst>
            </c:dLbl>
            <c:dLbl>
              <c:idx val="7"/>
              <c:layout>
                <c:manualLayout>
                  <c:x val="3.6429950328404951E-3"/>
                  <c:y val="-0.1813571323125437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010E-48C4-BB18-2CF21D108010}"/>
                </c:ext>
              </c:extLst>
            </c:dLbl>
            <c:dLbl>
              <c:idx val="8"/>
              <c:layout>
                <c:manualLayout>
                  <c:x val="8.0395862947801617E-3"/>
                  <c:y val="-9.16916765717052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010E-48C4-BB18-2CF21D108010}"/>
                </c:ext>
              </c:extLst>
            </c:dLbl>
            <c:dLbl>
              <c:idx val="9"/>
              <c:layout>
                <c:manualLayout>
                  <c:x val="1.1305723865439342E-2"/>
                  <c:y val="-5.78674287331849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010E-48C4-BB18-2CF21D108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Лист1!$D$49:$D$58</c:f>
              <c:strCache>
                <c:ptCount val="10"/>
                <c:pt idx="0">
                  <c:v>Велико Търново</c:v>
                </c:pt>
                <c:pt idx="1">
                  <c:v>Горна Оряховица</c:v>
                </c:pt>
                <c:pt idx="2">
                  <c:v>Елена</c:v>
                </c:pt>
                <c:pt idx="3">
                  <c:v>Златарица</c:v>
                </c:pt>
                <c:pt idx="4">
                  <c:v>Лясковец</c:v>
                </c:pt>
                <c:pt idx="5">
                  <c:v>Павликени</c:v>
                </c:pt>
                <c:pt idx="6">
                  <c:v>Полски Тръмбеш</c:v>
                </c:pt>
                <c:pt idx="7">
                  <c:v>Свищов</c:v>
                </c:pt>
                <c:pt idx="8">
                  <c:v>Стражица</c:v>
                </c:pt>
                <c:pt idx="9">
                  <c:v>Сухиндол</c:v>
                </c:pt>
              </c:strCache>
            </c:strRef>
          </c:cat>
          <c:val>
            <c:numRef>
              <c:f>Лист1!$E$49:$E$58</c:f>
              <c:numCache>
                <c:formatCode>General</c:formatCode>
                <c:ptCount val="10"/>
                <c:pt idx="0">
                  <c:v>664</c:v>
                </c:pt>
                <c:pt idx="1">
                  <c:v>357</c:v>
                </c:pt>
                <c:pt idx="2">
                  <c:v>69</c:v>
                </c:pt>
                <c:pt idx="3">
                  <c:v>32</c:v>
                </c:pt>
                <c:pt idx="4">
                  <c:v>75</c:v>
                </c:pt>
                <c:pt idx="5">
                  <c:v>146</c:v>
                </c:pt>
                <c:pt idx="6">
                  <c:v>104</c:v>
                </c:pt>
                <c:pt idx="7">
                  <c:v>246</c:v>
                </c:pt>
                <c:pt idx="8">
                  <c:v>119</c:v>
                </c:pt>
                <c:pt idx="9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10E-48C4-BB18-2CF21D10801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44723200"/>
        <c:axId val="101250112"/>
        <c:axId val="0"/>
      </c:bar3DChart>
      <c:catAx>
        <c:axId val="447232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1250112"/>
        <c:crosses val="autoZero"/>
        <c:auto val="1"/>
        <c:lblAlgn val="ctr"/>
        <c:lblOffset val="100"/>
        <c:noMultiLvlLbl val="0"/>
      </c:catAx>
      <c:valAx>
        <c:axId val="1012501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44723200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4474ED-85AF-443F-9362-D6A45C93A092}" type="doc">
      <dgm:prSet loTypeId="urn:microsoft.com/office/officeart/2005/8/layout/vList4" loCatId="list" qsTypeId="urn:microsoft.com/office/officeart/2005/8/quickstyle/3d3" qsCatId="3D" csTypeId="urn:microsoft.com/office/officeart/2005/8/colors/accent1_2" csCatId="accent1" phldr="1"/>
      <dgm:spPr/>
    </dgm:pt>
    <dgm:pt modelId="{EE9BF90F-629B-4000-A3D8-2B57C58A07F5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bg-BG" sz="3200" dirty="0" smtClean="0"/>
            <a:t>1757 ученици – реализирани 77 паралелки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bg-BG" sz="3200" dirty="0" smtClean="0"/>
            <a:t>с 1644 ученици</a:t>
          </a:r>
          <a:endParaRPr lang="en-US" sz="3200" dirty="0"/>
        </a:p>
      </dgm:t>
    </dgm:pt>
    <dgm:pt modelId="{D369BF71-F517-4C9D-9BC7-DDCC73614B27}" type="parTrans" cxnId="{7721862D-910B-4BD2-8E42-1485BFF2E475}">
      <dgm:prSet/>
      <dgm:spPr/>
      <dgm:t>
        <a:bodyPr/>
        <a:lstStyle/>
        <a:p>
          <a:endParaRPr lang="en-US"/>
        </a:p>
      </dgm:t>
    </dgm:pt>
    <dgm:pt modelId="{7ADE2DF6-2030-4D49-9E35-C71863AB4D11}" type="sibTrans" cxnId="{7721862D-910B-4BD2-8E42-1485BFF2E475}">
      <dgm:prSet/>
      <dgm:spPr/>
      <dgm:t>
        <a:bodyPr/>
        <a:lstStyle/>
        <a:p>
          <a:endParaRPr lang="en-US"/>
        </a:p>
      </dgm:t>
    </dgm:pt>
    <dgm:pt modelId="{99EE69B3-9B70-4BDF-8ABA-BBBB06390F92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bg-BG" sz="3200" dirty="0" smtClean="0"/>
            <a:t>1798 ученици –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bg-BG" sz="3200" dirty="0" smtClean="0"/>
            <a:t> реализирани 76 паралелки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bg-BG" sz="3200" dirty="0" smtClean="0"/>
            <a:t>с 1683 ученици</a:t>
          </a:r>
          <a:endParaRPr lang="en-US" sz="3200" dirty="0" smtClean="0"/>
        </a:p>
      </dgm:t>
    </dgm:pt>
    <dgm:pt modelId="{BAA2D288-5D19-4DA5-A8A2-CFC3FD616BFA}" type="parTrans" cxnId="{BC1A7259-88F4-46FC-A38E-5A09E34D3602}">
      <dgm:prSet/>
      <dgm:spPr/>
      <dgm:t>
        <a:bodyPr/>
        <a:lstStyle/>
        <a:p>
          <a:endParaRPr lang="en-US"/>
        </a:p>
      </dgm:t>
    </dgm:pt>
    <dgm:pt modelId="{1C9808A5-6291-418C-85B5-E99008BE0D1C}" type="sibTrans" cxnId="{BC1A7259-88F4-46FC-A38E-5A09E34D3602}">
      <dgm:prSet/>
      <dgm:spPr/>
      <dgm:t>
        <a:bodyPr/>
        <a:lstStyle/>
        <a:p>
          <a:endParaRPr lang="en-US"/>
        </a:p>
      </dgm:t>
    </dgm:pt>
    <dgm:pt modelId="{48B4A54B-E5A4-4C79-926A-79E0B7290A30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bg-BG" sz="3200" dirty="0" smtClean="0"/>
            <a:t>1826 ученици –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bg-BG" sz="3200" dirty="0" smtClean="0"/>
            <a:t>възможен брой 77 паралелки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bg-BG" sz="3200" dirty="0" smtClean="0"/>
            <a:t>за 1848 ученици</a:t>
          </a:r>
          <a:endParaRPr lang="en-US" sz="3200" dirty="0" smtClean="0"/>
        </a:p>
      </dgm:t>
    </dgm:pt>
    <dgm:pt modelId="{0FAEA020-8584-4CE6-8025-DEDFD49E58BF}" type="parTrans" cxnId="{965011D7-85DA-4680-BCA6-0A3C80627192}">
      <dgm:prSet/>
      <dgm:spPr/>
      <dgm:t>
        <a:bodyPr/>
        <a:lstStyle/>
        <a:p>
          <a:endParaRPr lang="en-US"/>
        </a:p>
      </dgm:t>
    </dgm:pt>
    <dgm:pt modelId="{DB02DBD4-6F03-402D-898D-5BFB64BEC514}" type="sibTrans" cxnId="{965011D7-85DA-4680-BCA6-0A3C80627192}">
      <dgm:prSet/>
      <dgm:spPr/>
      <dgm:t>
        <a:bodyPr/>
        <a:lstStyle/>
        <a:p>
          <a:endParaRPr lang="en-US"/>
        </a:p>
      </dgm:t>
    </dgm:pt>
    <dgm:pt modelId="{0FB2B24C-DF28-48B7-92BC-A2054D86807F}" type="pres">
      <dgm:prSet presAssocID="{F94474ED-85AF-443F-9362-D6A45C93A092}" presName="linear" presStyleCnt="0">
        <dgm:presLayoutVars>
          <dgm:dir/>
          <dgm:resizeHandles val="exact"/>
        </dgm:presLayoutVars>
      </dgm:prSet>
      <dgm:spPr/>
    </dgm:pt>
    <dgm:pt modelId="{5B8FDC5C-D15F-433D-8A10-EF03C4CFA9A0}" type="pres">
      <dgm:prSet presAssocID="{EE9BF90F-629B-4000-A3D8-2B57C58A07F5}" presName="comp" presStyleCnt="0"/>
      <dgm:spPr/>
    </dgm:pt>
    <dgm:pt modelId="{0CC0BE48-2D1C-4293-AF0C-C5CD75EF0212}" type="pres">
      <dgm:prSet presAssocID="{EE9BF90F-629B-4000-A3D8-2B57C58A07F5}" presName="box" presStyleLbl="node1" presStyleIdx="0" presStyleCnt="3"/>
      <dgm:spPr/>
      <dgm:t>
        <a:bodyPr/>
        <a:lstStyle/>
        <a:p>
          <a:endParaRPr lang="en-US"/>
        </a:p>
      </dgm:t>
    </dgm:pt>
    <dgm:pt modelId="{AC364C02-47EF-4480-AD4A-46C5BDF644CF}" type="pres">
      <dgm:prSet presAssocID="{EE9BF90F-629B-4000-A3D8-2B57C58A07F5}" presName="img" presStyleLbl="fgImgPlace1" presStyleIdx="0" presStyleCnt="3" custScaleX="71680" custScaleY="87898"/>
      <dgm:spPr/>
    </dgm:pt>
    <dgm:pt modelId="{D182F7C9-0BE0-41AB-AE4C-2DC2449C5A18}" type="pres">
      <dgm:prSet presAssocID="{EE9BF90F-629B-4000-A3D8-2B57C58A07F5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C0318E-4B71-429A-BBC5-792723FDD6D3}" type="pres">
      <dgm:prSet presAssocID="{7ADE2DF6-2030-4D49-9E35-C71863AB4D11}" presName="spacer" presStyleCnt="0"/>
      <dgm:spPr/>
    </dgm:pt>
    <dgm:pt modelId="{5C9E7C2F-1933-4216-A389-D5FF960A80E9}" type="pres">
      <dgm:prSet presAssocID="{99EE69B3-9B70-4BDF-8ABA-BBBB06390F92}" presName="comp" presStyleCnt="0"/>
      <dgm:spPr/>
    </dgm:pt>
    <dgm:pt modelId="{95FD2771-8D3A-4557-881C-1BF359540C65}" type="pres">
      <dgm:prSet presAssocID="{99EE69B3-9B70-4BDF-8ABA-BBBB06390F92}" presName="box" presStyleLbl="node1" presStyleIdx="1" presStyleCnt="3"/>
      <dgm:spPr/>
      <dgm:t>
        <a:bodyPr/>
        <a:lstStyle/>
        <a:p>
          <a:endParaRPr lang="en-US"/>
        </a:p>
      </dgm:t>
    </dgm:pt>
    <dgm:pt modelId="{8FFF6FC3-5FF8-4378-86CE-2C00C11B1849}" type="pres">
      <dgm:prSet presAssocID="{99EE69B3-9B70-4BDF-8ABA-BBBB06390F92}" presName="img" presStyleLbl="fgImgPlace1" presStyleIdx="1" presStyleCnt="3" custScaleX="67452" custScaleY="87405" custLinFactNeighborX="2114" custLinFactNeighborY="-4325"/>
      <dgm:spPr/>
    </dgm:pt>
    <dgm:pt modelId="{6ACB6DFC-3C74-41C1-8CBA-83A8DB7A0B91}" type="pres">
      <dgm:prSet presAssocID="{99EE69B3-9B70-4BDF-8ABA-BBBB06390F92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B4D1DC-773F-4D47-AB53-B0C2A22E9C65}" type="pres">
      <dgm:prSet presAssocID="{1C9808A5-6291-418C-85B5-E99008BE0D1C}" presName="spacer" presStyleCnt="0"/>
      <dgm:spPr/>
    </dgm:pt>
    <dgm:pt modelId="{DF6A63EB-479C-469D-B70E-D3465AD110CC}" type="pres">
      <dgm:prSet presAssocID="{48B4A54B-E5A4-4C79-926A-79E0B7290A30}" presName="comp" presStyleCnt="0"/>
      <dgm:spPr/>
    </dgm:pt>
    <dgm:pt modelId="{6837EB05-B538-48C9-BE27-4E1D4D49F3B7}" type="pres">
      <dgm:prSet presAssocID="{48B4A54B-E5A4-4C79-926A-79E0B7290A30}" presName="box" presStyleLbl="node1" presStyleIdx="2" presStyleCnt="3" custLinFactNeighborX="-5342" custLinFactNeighborY="-1912"/>
      <dgm:spPr/>
      <dgm:t>
        <a:bodyPr/>
        <a:lstStyle/>
        <a:p>
          <a:endParaRPr lang="en-US"/>
        </a:p>
      </dgm:t>
    </dgm:pt>
    <dgm:pt modelId="{2309C5BA-9BA2-4D24-B01A-304165335003}" type="pres">
      <dgm:prSet presAssocID="{48B4A54B-E5A4-4C79-926A-79E0B7290A30}" presName="img" presStyleLbl="fgImgPlace1" presStyleIdx="2" presStyleCnt="3" custScaleX="65218" custScaleY="88923" custLinFactNeighborX="-1117" custLinFactNeighborY="-4116"/>
      <dgm:spPr/>
    </dgm:pt>
    <dgm:pt modelId="{3821D1FA-6412-4B2C-A610-2959A2331D4C}" type="pres">
      <dgm:prSet presAssocID="{48B4A54B-E5A4-4C79-926A-79E0B7290A30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4D308EA-612E-4082-B4F1-671DD78E5540}" type="presOf" srcId="{EE9BF90F-629B-4000-A3D8-2B57C58A07F5}" destId="{0CC0BE48-2D1C-4293-AF0C-C5CD75EF0212}" srcOrd="0" destOrd="0" presId="urn:microsoft.com/office/officeart/2005/8/layout/vList4"/>
    <dgm:cxn modelId="{BC1A7259-88F4-46FC-A38E-5A09E34D3602}" srcId="{F94474ED-85AF-443F-9362-D6A45C93A092}" destId="{99EE69B3-9B70-4BDF-8ABA-BBBB06390F92}" srcOrd="1" destOrd="0" parTransId="{BAA2D288-5D19-4DA5-A8A2-CFC3FD616BFA}" sibTransId="{1C9808A5-6291-418C-85B5-E99008BE0D1C}"/>
    <dgm:cxn modelId="{4CF7CA23-B84D-4C3E-947A-7BD82CCECC42}" type="presOf" srcId="{48B4A54B-E5A4-4C79-926A-79E0B7290A30}" destId="{6837EB05-B538-48C9-BE27-4E1D4D49F3B7}" srcOrd="0" destOrd="0" presId="urn:microsoft.com/office/officeart/2005/8/layout/vList4"/>
    <dgm:cxn modelId="{3B4306BB-1CCA-43F1-9032-E5227B03C0C4}" type="presOf" srcId="{F94474ED-85AF-443F-9362-D6A45C93A092}" destId="{0FB2B24C-DF28-48B7-92BC-A2054D86807F}" srcOrd="0" destOrd="0" presId="urn:microsoft.com/office/officeart/2005/8/layout/vList4"/>
    <dgm:cxn modelId="{24ED49C3-6373-4570-A3E1-11B5A5EE5E68}" type="presOf" srcId="{99EE69B3-9B70-4BDF-8ABA-BBBB06390F92}" destId="{95FD2771-8D3A-4557-881C-1BF359540C65}" srcOrd="0" destOrd="0" presId="urn:microsoft.com/office/officeart/2005/8/layout/vList4"/>
    <dgm:cxn modelId="{6784A457-3C60-4FAD-B87C-6E1B75DA52DA}" type="presOf" srcId="{48B4A54B-E5A4-4C79-926A-79E0B7290A30}" destId="{3821D1FA-6412-4B2C-A610-2959A2331D4C}" srcOrd="1" destOrd="0" presId="urn:microsoft.com/office/officeart/2005/8/layout/vList4"/>
    <dgm:cxn modelId="{965011D7-85DA-4680-BCA6-0A3C80627192}" srcId="{F94474ED-85AF-443F-9362-D6A45C93A092}" destId="{48B4A54B-E5A4-4C79-926A-79E0B7290A30}" srcOrd="2" destOrd="0" parTransId="{0FAEA020-8584-4CE6-8025-DEDFD49E58BF}" sibTransId="{DB02DBD4-6F03-402D-898D-5BFB64BEC514}"/>
    <dgm:cxn modelId="{7721862D-910B-4BD2-8E42-1485BFF2E475}" srcId="{F94474ED-85AF-443F-9362-D6A45C93A092}" destId="{EE9BF90F-629B-4000-A3D8-2B57C58A07F5}" srcOrd="0" destOrd="0" parTransId="{D369BF71-F517-4C9D-9BC7-DDCC73614B27}" sibTransId="{7ADE2DF6-2030-4D49-9E35-C71863AB4D11}"/>
    <dgm:cxn modelId="{B08709E7-2867-4DD8-9750-5D472FBD53B0}" type="presOf" srcId="{99EE69B3-9B70-4BDF-8ABA-BBBB06390F92}" destId="{6ACB6DFC-3C74-41C1-8CBA-83A8DB7A0B91}" srcOrd="1" destOrd="0" presId="urn:microsoft.com/office/officeart/2005/8/layout/vList4"/>
    <dgm:cxn modelId="{4E99F195-38EA-4FB6-8BB8-D4B7D96DAA65}" type="presOf" srcId="{EE9BF90F-629B-4000-A3D8-2B57C58A07F5}" destId="{D182F7C9-0BE0-41AB-AE4C-2DC2449C5A18}" srcOrd="1" destOrd="0" presId="urn:microsoft.com/office/officeart/2005/8/layout/vList4"/>
    <dgm:cxn modelId="{C58033D6-4D36-4EDA-9681-8027FD66B6AE}" type="presParOf" srcId="{0FB2B24C-DF28-48B7-92BC-A2054D86807F}" destId="{5B8FDC5C-D15F-433D-8A10-EF03C4CFA9A0}" srcOrd="0" destOrd="0" presId="urn:microsoft.com/office/officeart/2005/8/layout/vList4"/>
    <dgm:cxn modelId="{8E70F032-A6AE-4C4C-85BF-1343DCB647C5}" type="presParOf" srcId="{5B8FDC5C-D15F-433D-8A10-EF03C4CFA9A0}" destId="{0CC0BE48-2D1C-4293-AF0C-C5CD75EF0212}" srcOrd="0" destOrd="0" presId="urn:microsoft.com/office/officeart/2005/8/layout/vList4"/>
    <dgm:cxn modelId="{DB96AB7D-F10A-46AD-8C75-0D4C7E0892A1}" type="presParOf" srcId="{5B8FDC5C-D15F-433D-8A10-EF03C4CFA9A0}" destId="{AC364C02-47EF-4480-AD4A-46C5BDF644CF}" srcOrd="1" destOrd="0" presId="urn:microsoft.com/office/officeart/2005/8/layout/vList4"/>
    <dgm:cxn modelId="{57A11C85-C845-40DB-B69C-54A9D032B90D}" type="presParOf" srcId="{5B8FDC5C-D15F-433D-8A10-EF03C4CFA9A0}" destId="{D182F7C9-0BE0-41AB-AE4C-2DC2449C5A18}" srcOrd="2" destOrd="0" presId="urn:microsoft.com/office/officeart/2005/8/layout/vList4"/>
    <dgm:cxn modelId="{F716AAF6-F97B-4773-A754-A8802C55FA06}" type="presParOf" srcId="{0FB2B24C-DF28-48B7-92BC-A2054D86807F}" destId="{BAC0318E-4B71-429A-BBC5-792723FDD6D3}" srcOrd="1" destOrd="0" presId="urn:microsoft.com/office/officeart/2005/8/layout/vList4"/>
    <dgm:cxn modelId="{057D79C4-1266-445C-AA87-CE7D06014AC7}" type="presParOf" srcId="{0FB2B24C-DF28-48B7-92BC-A2054D86807F}" destId="{5C9E7C2F-1933-4216-A389-D5FF960A80E9}" srcOrd="2" destOrd="0" presId="urn:microsoft.com/office/officeart/2005/8/layout/vList4"/>
    <dgm:cxn modelId="{D2772D4C-E3EB-4233-9089-26F9F9406A0D}" type="presParOf" srcId="{5C9E7C2F-1933-4216-A389-D5FF960A80E9}" destId="{95FD2771-8D3A-4557-881C-1BF359540C65}" srcOrd="0" destOrd="0" presId="urn:microsoft.com/office/officeart/2005/8/layout/vList4"/>
    <dgm:cxn modelId="{2F9B5DBF-ECAF-477F-A28F-4DC3E243E3F3}" type="presParOf" srcId="{5C9E7C2F-1933-4216-A389-D5FF960A80E9}" destId="{8FFF6FC3-5FF8-4378-86CE-2C00C11B1849}" srcOrd="1" destOrd="0" presId="urn:microsoft.com/office/officeart/2005/8/layout/vList4"/>
    <dgm:cxn modelId="{431E0089-58D6-4801-AACE-E35E31750F3A}" type="presParOf" srcId="{5C9E7C2F-1933-4216-A389-D5FF960A80E9}" destId="{6ACB6DFC-3C74-41C1-8CBA-83A8DB7A0B91}" srcOrd="2" destOrd="0" presId="urn:microsoft.com/office/officeart/2005/8/layout/vList4"/>
    <dgm:cxn modelId="{641504BA-F82D-4198-AD53-2234A962D693}" type="presParOf" srcId="{0FB2B24C-DF28-48B7-92BC-A2054D86807F}" destId="{51B4D1DC-773F-4D47-AB53-B0C2A22E9C65}" srcOrd="3" destOrd="0" presId="urn:microsoft.com/office/officeart/2005/8/layout/vList4"/>
    <dgm:cxn modelId="{B2666E1C-FB6E-46AB-B340-875C23E506A7}" type="presParOf" srcId="{0FB2B24C-DF28-48B7-92BC-A2054D86807F}" destId="{DF6A63EB-479C-469D-B70E-D3465AD110CC}" srcOrd="4" destOrd="0" presId="urn:microsoft.com/office/officeart/2005/8/layout/vList4"/>
    <dgm:cxn modelId="{90986B0D-811E-4449-94F4-F34771CDE5BC}" type="presParOf" srcId="{DF6A63EB-479C-469D-B70E-D3465AD110CC}" destId="{6837EB05-B538-48C9-BE27-4E1D4D49F3B7}" srcOrd="0" destOrd="0" presId="urn:microsoft.com/office/officeart/2005/8/layout/vList4"/>
    <dgm:cxn modelId="{4896A6E2-84A7-4F56-85BB-09919801922D}" type="presParOf" srcId="{DF6A63EB-479C-469D-B70E-D3465AD110CC}" destId="{2309C5BA-9BA2-4D24-B01A-304165335003}" srcOrd="1" destOrd="0" presId="urn:microsoft.com/office/officeart/2005/8/layout/vList4"/>
    <dgm:cxn modelId="{80799F91-99DE-4708-AC47-CF68AD108F5B}" type="presParOf" srcId="{DF6A63EB-479C-469D-B70E-D3465AD110CC}" destId="{3821D1FA-6412-4B2C-A610-2959A2331D4C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C0BE48-2D1C-4293-AF0C-C5CD75EF0212}">
      <dsp:nvSpPr>
        <dsp:cNvPr id="0" name=""/>
        <dsp:cNvSpPr/>
      </dsp:nvSpPr>
      <dsp:spPr>
        <a:xfrm>
          <a:off x="0" y="0"/>
          <a:ext cx="8280920" cy="16251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bg-BG" sz="3200" kern="1200" dirty="0" smtClean="0"/>
            <a:t>1757 ученици – реализирани 77 паралелки</a:t>
          </a:r>
        </a:p>
        <a:p>
          <a:pPr lvl="0" algn="l" defTabSz="1422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bg-BG" sz="3200" kern="1200" dirty="0" smtClean="0"/>
            <a:t>с 1644 ученици</a:t>
          </a:r>
          <a:endParaRPr lang="en-US" sz="3200" kern="1200" dirty="0"/>
        </a:p>
      </dsp:txBody>
      <dsp:txXfrm>
        <a:off x="1818694" y="0"/>
        <a:ext cx="6462225" cy="1625110"/>
      </dsp:txXfrm>
    </dsp:sp>
    <dsp:sp modelId="{AC364C02-47EF-4480-AD4A-46C5BDF644CF}">
      <dsp:nvSpPr>
        <dsp:cNvPr id="0" name=""/>
        <dsp:cNvSpPr/>
      </dsp:nvSpPr>
      <dsp:spPr>
        <a:xfrm>
          <a:off x="397026" y="241179"/>
          <a:ext cx="1187152" cy="1142751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5FD2771-8D3A-4557-881C-1BF359540C65}">
      <dsp:nvSpPr>
        <dsp:cNvPr id="0" name=""/>
        <dsp:cNvSpPr/>
      </dsp:nvSpPr>
      <dsp:spPr>
        <a:xfrm>
          <a:off x="0" y="1787621"/>
          <a:ext cx="8280920" cy="16251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bg-BG" sz="3200" kern="1200" dirty="0" smtClean="0"/>
            <a:t>1798 ученици –</a:t>
          </a:r>
        </a:p>
        <a:p>
          <a:pPr lvl="0" algn="l" defTabSz="1422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bg-BG" sz="3200" kern="1200" dirty="0" smtClean="0"/>
            <a:t> реализирани 76 паралелки </a:t>
          </a:r>
        </a:p>
        <a:p>
          <a:pPr lvl="0" algn="l" defTabSz="1422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bg-BG" sz="3200" kern="1200" dirty="0" smtClean="0"/>
            <a:t>с 1683 ученици</a:t>
          </a:r>
          <a:endParaRPr lang="en-US" sz="3200" kern="1200" dirty="0" smtClean="0"/>
        </a:p>
      </dsp:txBody>
      <dsp:txXfrm>
        <a:off x="1818694" y="1787621"/>
        <a:ext cx="6462225" cy="1625110"/>
      </dsp:txXfrm>
    </dsp:sp>
    <dsp:sp modelId="{8FFF6FC3-5FF8-4378-86CE-2C00C11B1849}">
      <dsp:nvSpPr>
        <dsp:cNvPr id="0" name=""/>
        <dsp:cNvSpPr/>
      </dsp:nvSpPr>
      <dsp:spPr>
        <a:xfrm>
          <a:off x="467050" y="1975776"/>
          <a:ext cx="1117129" cy="1136341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837EB05-B538-48C9-BE27-4E1D4D49F3B7}">
      <dsp:nvSpPr>
        <dsp:cNvPr id="0" name=""/>
        <dsp:cNvSpPr/>
      </dsp:nvSpPr>
      <dsp:spPr>
        <a:xfrm>
          <a:off x="0" y="3544169"/>
          <a:ext cx="8280920" cy="16251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bg-BG" sz="3200" kern="1200" dirty="0" smtClean="0"/>
            <a:t>1826 ученици – </a:t>
          </a:r>
        </a:p>
        <a:p>
          <a:pPr lvl="0" algn="l" defTabSz="1422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bg-BG" sz="3200" kern="1200" dirty="0" smtClean="0"/>
            <a:t>възможен брой 77 паралелки </a:t>
          </a:r>
        </a:p>
        <a:p>
          <a:pPr lvl="0" algn="l" defTabSz="1422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bg-BG" sz="3200" kern="1200" dirty="0" smtClean="0"/>
            <a:t>за 1848 ученици</a:t>
          </a:r>
          <a:endParaRPr lang="en-US" sz="3200" kern="1200" dirty="0" smtClean="0"/>
        </a:p>
      </dsp:txBody>
      <dsp:txXfrm>
        <a:off x="1818695" y="3544169"/>
        <a:ext cx="6462225" cy="1625110"/>
      </dsp:txXfrm>
    </dsp:sp>
    <dsp:sp modelId="{2309C5BA-9BA2-4D24-B01A-304165335003}">
      <dsp:nvSpPr>
        <dsp:cNvPr id="0" name=""/>
        <dsp:cNvSpPr/>
      </dsp:nvSpPr>
      <dsp:spPr>
        <a:xfrm>
          <a:off x="432038" y="3756246"/>
          <a:ext cx="1080130" cy="1156077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0.63934</cdr:x>
      <cdr:y>0.14443</cdr:y>
    </cdr:from>
    <cdr:to>
      <cdr:x>0.70223</cdr:x>
      <cdr:y>0.19289</cdr:y>
    </cdr:to>
    <cdr:sp macro="" textlink="">
      <cdr:nvSpPr>
        <cdr:cNvPr id="2" name="Текстово поле 1"/>
        <cdr:cNvSpPr txBox="1"/>
      </cdr:nvSpPr>
      <cdr:spPr>
        <a:xfrm xmlns:a="http://schemas.openxmlformats.org/drawingml/2006/main">
          <a:off x="5616623" y="858434"/>
          <a:ext cx="552449" cy="2880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bg-BG" sz="1800" dirty="0" smtClean="0">
              <a:solidFill>
                <a:schemeClr val="accent6">
                  <a:lumMod val="75000"/>
                </a:schemeClr>
              </a:solidFill>
            </a:rPr>
            <a:t>1785</a:t>
          </a:r>
          <a:endParaRPr lang="bg-BG" sz="1800" dirty="0">
            <a:solidFill>
              <a:schemeClr val="accent6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0.70224</cdr:x>
      <cdr:y>0.205</cdr:y>
    </cdr:from>
    <cdr:to>
      <cdr:x>0.76971</cdr:x>
      <cdr:y>0.26558</cdr:y>
    </cdr:to>
    <cdr:sp macro="" textlink="">
      <cdr:nvSpPr>
        <cdr:cNvPr id="3" name="Текстово поле 2"/>
        <cdr:cNvSpPr txBox="1"/>
      </cdr:nvSpPr>
      <cdr:spPr>
        <a:xfrm xmlns:a="http://schemas.openxmlformats.org/drawingml/2006/main">
          <a:off x="5995393" y="1218457"/>
          <a:ext cx="576063" cy="3600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bg-BG" sz="1800" dirty="0" smtClean="0">
              <a:solidFill>
                <a:schemeClr val="accent1">
                  <a:lumMod val="75000"/>
                </a:schemeClr>
              </a:solidFill>
            </a:rPr>
            <a:t>1751</a:t>
          </a:r>
          <a:endParaRPr lang="bg-BG" sz="1800" dirty="0">
            <a:solidFill>
              <a:schemeClr val="accent1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0.74441</cdr:x>
      <cdr:y>0.14443</cdr:y>
    </cdr:from>
    <cdr:to>
      <cdr:x>0.81188</cdr:x>
      <cdr:y>0.20501</cdr:y>
    </cdr:to>
    <cdr:sp macro="" textlink="">
      <cdr:nvSpPr>
        <cdr:cNvPr id="4" name="Текстово поле 3"/>
        <cdr:cNvSpPr txBox="1"/>
      </cdr:nvSpPr>
      <cdr:spPr>
        <a:xfrm xmlns:a="http://schemas.openxmlformats.org/drawingml/2006/main">
          <a:off x="6355433" y="858416"/>
          <a:ext cx="576030" cy="3600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bg-BG" sz="1800" dirty="0" smtClean="0">
              <a:solidFill>
                <a:srgbClr val="FF0000"/>
              </a:solidFill>
            </a:rPr>
            <a:t>1798</a:t>
          </a:r>
          <a:endParaRPr lang="bg-BG" sz="18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0.80328</cdr:x>
      <cdr:y>0.19879</cdr:y>
    </cdr:from>
    <cdr:to>
      <cdr:x>0.88525</cdr:x>
      <cdr:y>0.26558</cdr:y>
    </cdr:to>
    <cdr:sp macro="" textlink="">
      <cdr:nvSpPr>
        <cdr:cNvPr id="6" name="Текстово поле 5"/>
        <cdr:cNvSpPr txBox="1"/>
      </cdr:nvSpPr>
      <cdr:spPr>
        <a:xfrm xmlns:a="http://schemas.openxmlformats.org/drawingml/2006/main">
          <a:off x="7056784" y="1181546"/>
          <a:ext cx="720080" cy="3969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bg-BG" sz="1800" b="1" dirty="0">
              <a:solidFill>
                <a:schemeClr val="accent3">
                  <a:lumMod val="75000"/>
                </a:schemeClr>
              </a:solidFill>
            </a:rPr>
            <a:t>1826</a:t>
          </a:r>
          <a:endParaRPr lang="en-US" sz="1800" b="1" dirty="0">
            <a:solidFill>
              <a:schemeClr val="accent3">
                <a:lumMod val="75000"/>
              </a:schemeClr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15A1B3EB-03B8-44E5-B35D-BC7207D9A8C0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3488"/>
            <a:ext cx="444182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2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945659" cy="49534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8"/>
            <a:ext cx="2945659" cy="49534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6E38C376-E5AE-460F-9758-5D495F5179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882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8C376-E5AE-460F-9758-5D495F5179C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8C376-E5AE-460F-9758-5D495F5179C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8C376-E5AE-460F-9758-5D495F5179C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8C376-E5AE-460F-9758-5D495F5179C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4984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Велико </a:t>
            </a:r>
            <a:r>
              <a:rPr lang="ru-RU" dirty="0" err="1"/>
              <a:t>Търново</a:t>
            </a:r>
            <a:r>
              <a:rPr lang="ru-RU" dirty="0" smtClean="0"/>
              <a:t> </a:t>
            </a:r>
            <a:r>
              <a:rPr lang="ru-RU" dirty="0"/>
              <a:t>615</a:t>
            </a:r>
            <a:r>
              <a:rPr lang="ru-RU" dirty="0" smtClean="0"/>
              <a:t> </a:t>
            </a:r>
            <a:r>
              <a:rPr lang="ru-RU" dirty="0"/>
              <a:t>663</a:t>
            </a:r>
            <a:r>
              <a:rPr lang="ru-RU" dirty="0" smtClean="0"/>
              <a:t> </a:t>
            </a:r>
            <a:r>
              <a:rPr lang="ru-RU" dirty="0"/>
              <a:t>Горна </a:t>
            </a:r>
            <a:r>
              <a:rPr lang="ru-RU" dirty="0" err="1"/>
              <a:t>Оряховица</a:t>
            </a:r>
            <a:r>
              <a:rPr lang="ru-RU" dirty="0" smtClean="0"/>
              <a:t> </a:t>
            </a:r>
            <a:r>
              <a:rPr lang="ru-RU" dirty="0"/>
              <a:t>328</a:t>
            </a:r>
            <a:r>
              <a:rPr lang="ru-RU" dirty="0" smtClean="0"/>
              <a:t> </a:t>
            </a:r>
            <a:r>
              <a:rPr lang="ru-RU" dirty="0"/>
              <a:t>327</a:t>
            </a:r>
            <a:r>
              <a:rPr lang="ru-RU" dirty="0" smtClean="0"/>
              <a:t> </a:t>
            </a:r>
            <a:r>
              <a:rPr lang="ru-RU" dirty="0"/>
              <a:t>Елена</a:t>
            </a:r>
            <a:r>
              <a:rPr lang="ru-RU" dirty="0" smtClean="0"/>
              <a:t> </a:t>
            </a:r>
            <a:r>
              <a:rPr lang="ru-RU" dirty="0"/>
              <a:t>79</a:t>
            </a:r>
            <a:r>
              <a:rPr lang="ru-RU" dirty="0" smtClean="0"/>
              <a:t> </a:t>
            </a:r>
            <a:r>
              <a:rPr lang="ru-RU" dirty="0"/>
              <a:t>80</a:t>
            </a:r>
            <a:r>
              <a:rPr lang="ru-RU" dirty="0" smtClean="0"/>
              <a:t> </a:t>
            </a:r>
            <a:r>
              <a:rPr lang="ru-RU" dirty="0" err="1"/>
              <a:t>Златарица</a:t>
            </a:r>
            <a:r>
              <a:rPr lang="ru-RU" dirty="0" smtClean="0"/>
              <a:t> </a:t>
            </a:r>
            <a:r>
              <a:rPr lang="ru-RU" dirty="0"/>
              <a:t>31</a:t>
            </a:r>
            <a:r>
              <a:rPr lang="ru-RU" dirty="0" smtClean="0"/>
              <a:t> </a:t>
            </a:r>
            <a:r>
              <a:rPr lang="ru-RU" dirty="0"/>
              <a:t>29</a:t>
            </a:r>
            <a:r>
              <a:rPr lang="ru-RU" dirty="0" smtClean="0"/>
              <a:t> </a:t>
            </a:r>
            <a:r>
              <a:rPr lang="ru-RU" dirty="0" err="1"/>
              <a:t>Лясковец</a:t>
            </a:r>
            <a:r>
              <a:rPr lang="ru-RU" dirty="0" smtClean="0"/>
              <a:t> </a:t>
            </a:r>
            <a:r>
              <a:rPr lang="ru-RU" dirty="0"/>
              <a:t>65</a:t>
            </a:r>
            <a:r>
              <a:rPr lang="ru-RU" dirty="0" smtClean="0"/>
              <a:t> </a:t>
            </a:r>
            <a:r>
              <a:rPr lang="ru-RU" dirty="0"/>
              <a:t>79</a:t>
            </a:r>
            <a:r>
              <a:rPr lang="ru-RU" dirty="0" smtClean="0"/>
              <a:t> </a:t>
            </a:r>
            <a:r>
              <a:rPr lang="ru-RU" dirty="0" err="1"/>
              <a:t>Павликени</a:t>
            </a:r>
            <a:r>
              <a:rPr lang="ru-RU" dirty="0" smtClean="0"/>
              <a:t> </a:t>
            </a:r>
            <a:r>
              <a:rPr lang="ru-RU" dirty="0"/>
              <a:t>153</a:t>
            </a:r>
            <a:r>
              <a:rPr lang="ru-RU" dirty="0" smtClean="0"/>
              <a:t> </a:t>
            </a:r>
            <a:r>
              <a:rPr lang="ru-RU" dirty="0"/>
              <a:t>165</a:t>
            </a:r>
            <a:r>
              <a:rPr lang="ru-RU" dirty="0" smtClean="0"/>
              <a:t> </a:t>
            </a:r>
            <a:r>
              <a:rPr lang="ru-RU" dirty="0" err="1"/>
              <a:t>Полски</a:t>
            </a:r>
            <a:r>
              <a:rPr lang="ru-RU" dirty="0"/>
              <a:t> </a:t>
            </a:r>
            <a:r>
              <a:rPr lang="ru-RU" dirty="0" err="1"/>
              <a:t>Тръмбеш</a:t>
            </a:r>
            <a:r>
              <a:rPr lang="ru-RU" dirty="0" smtClean="0"/>
              <a:t> </a:t>
            </a:r>
            <a:r>
              <a:rPr lang="ru-RU" dirty="0"/>
              <a:t>90</a:t>
            </a:r>
            <a:r>
              <a:rPr lang="ru-RU" dirty="0" smtClean="0"/>
              <a:t> </a:t>
            </a:r>
            <a:r>
              <a:rPr lang="ru-RU" dirty="0"/>
              <a:t>93</a:t>
            </a:r>
            <a:r>
              <a:rPr lang="ru-RU" dirty="0" smtClean="0"/>
              <a:t> </a:t>
            </a:r>
            <a:r>
              <a:rPr lang="ru-RU" dirty="0" err="1"/>
              <a:t>Свищов</a:t>
            </a:r>
            <a:r>
              <a:rPr lang="ru-RU" dirty="0" smtClean="0"/>
              <a:t> </a:t>
            </a:r>
            <a:r>
              <a:rPr lang="ru-RU" dirty="0"/>
              <a:t>253</a:t>
            </a:r>
            <a:r>
              <a:rPr lang="ru-RU" dirty="0" smtClean="0"/>
              <a:t> </a:t>
            </a:r>
            <a:r>
              <a:rPr lang="ru-RU" dirty="0"/>
              <a:t>258</a:t>
            </a:r>
            <a:r>
              <a:rPr lang="ru-RU" dirty="0" smtClean="0"/>
              <a:t> </a:t>
            </a:r>
            <a:r>
              <a:rPr lang="ru-RU" dirty="0" err="1"/>
              <a:t>Стражица</a:t>
            </a:r>
            <a:r>
              <a:rPr lang="ru-RU" dirty="0" smtClean="0"/>
              <a:t> </a:t>
            </a:r>
            <a:r>
              <a:rPr lang="ru-RU" dirty="0"/>
              <a:t>125</a:t>
            </a:r>
            <a:r>
              <a:rPr lang="ru-RU" dirty="0" smtClean="0"/>
              <a:t> </a:t>
            </a:r>
            <a:r>
              <a:rPr lang="ru-RU" dirty="0"/>
              <a:t>91</a:t>
            </a:r>
            <a:r>
              <a:rPr lang="ru-RU" dirty="0" smtClean="0"/>
              <a:t> </a:t>
            </a:r>
            <a:r>
              <a:rPr lang="ru-RU" dirty="0" err="1"/>
              <a:t>Сухиндол</a:t>
            </a:r>
            <a:r>
              <a:rPr lang="ru-RU" dirty="0" smtClean="0"/>
              <a:t> </a:t>
            </a:r>
            <a:r>
              <a:rPr lang="ru-RU" dirty="0"/>
              <a:t>12</a:t>
            </a:r>
            <a:r>
              <a:rPr lang="ru-RU" dirty="0" smtClean="0"/>
              <a:t> </a:t>
            </a:r>
            <a:r>
              <a:rPr lang="ru-RU" dirty="0"/>
              <a:t>15</a:t>
            </a:r>
            <a:r>
              <a:rPr lang="ru-RU" dirty="0" smtClean="0"/>
              <a:t> </a:t>
            </a:r>
            <a:r>
              <a:rPr lang="ru-RU" dirty="0"/>
              <a:t>1757</a:t>
            </a:r>
            <a:r>
              <a:rPr lang="ru-RU" dirty="0" smtClean="0"/>
              <a:t> </a:t>
            </a:r>
            <a:r>
              <a:rPr lang="ru-RU" dirty="0"/>
              <a:t>1800</a:t>
            </a:r>
            <a:r>
              <a:rPr lang="ru-RU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38C376-E5AE-460F-9758-5D495F5179C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864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Щракнете, за да редактирате стила на подзаглавието в образеца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pPr/>
              <a:t>23.11.2020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18748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лавие и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pPr/>
              <a:t>23.11.2020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03380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pPr/>
              <a:t>23.11.2020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0890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ичка с им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pPr/>
              <a:t>23.11.2020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85940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ичка с име на цита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pPr/>
              <a:t>23.11.2020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39317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или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pPr/>
              <a:t>23.11.2020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952069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pPr/>
              <a:t>23.11.2020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036203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pPr/>
              <a:t>23.11.2020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5770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pPr/>
              <a:t>23.11.2020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02525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pPr/>
              <a:t>23.11.2020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35066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pPr/>
              <a:t>23.11.2020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059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pPr/>
              <a:t>23.11.2020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43919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pPr/>
              <a:t>23.11.2020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95504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pPr/>
              <a:t>23.11.2020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72362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pPr/>
              <a:t>23.11.2020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83616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Редактиране на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pPr/>
              <a:t>23.11.2020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40729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CC536-4F3D-4E22-A9F1-A3C6D40310AC}" type="datetimeFigureOut">
              <a:rPr lang="bg-BG" smtClean="0"/>
              <a:pPr/>
              <a:t>23.11.2020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53F3F3C-A60D-426C-8F94-912700854F7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56808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  <p:sldLayoutId id="2147483929" r:id="rId12"/>
    <p:sldLayoutId id="2147483930" r:id="rId13"/>
    <p:sldLayoutId id="2147483931" r:id="rId14"/>
    <p:sldLayoutId id="2147483932" r:id="rId15"/>
    <p:sldLayoutId id="214748393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авоъгълник 3"/>
          <p:cNvSpPr/>
          <p:nvPr/>
        </p:nvSpPr>
        <p:spPr>
          <a:xfrm>
            <a:off x="2286000" y="-679817"/>
            <a:ext cx="4572000" cy="104644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9966FF">
                    <a:lumMod val="50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bg-BG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9966FF">
                    <a:lumMod val="50000"/>
                  </a:srgb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kumimoji="0" lang="bg-BG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Заглавие 4"/>
          <p:cNvSpPr>
            <a:spLocks noGrp="1"/>
          </p:cNvSpPr>
          <p:nvPr>
            <p:ph type="ctrTitle"/>
          </p:nvPr>
        </p:nvSpPr>
        <p:spPr>
          <a:xfrm>
            <a:off x="827584" y="1772816"/>
            <a:ext cx="7772400" cy="1944216"/>
          </a:xfrm>
        </p:spPr>
        <p:txBody>
          <a:bodyPr>
            <a:noAutofit/>
          </a:bodyPr>
          <a:lstStyle/>
          <a:p>
            <a:pPr algn="ctr"/>
            <a:r>
              <a:rPr lang="bg-BG" sz="4000" kern="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РЕГИОНАЛНО УПРАВЛЕНИЕ НА  </a:t>
            </a:r>
            <a:r>
              <a:rPr lang="bg-BG" sz="4000" kern="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ОБРАЗОВАНИЕТО</a:t>
            </a:r>
            <a:r>
              <a:rPr lang="bg-BG" sz="4000" kern="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bg-BG" sz="4000" kern="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bg-BG" sz="4000" kern="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ВЕЛИКО ТЪРНОВО</a:t>
            </a:r>
            <a:endParaRPr lang="bg-BG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Подзаглавие 5"/>
          <p:cNvSpPr>
            <a:spLocks noGrp="1"/>
          </p:cNvSpPr>
          <p:nvPr>
            <p:ph type="subTitle" idx="1"/>
          </p:nvPr>
        </p:nvSpPr>
        <p:spPr>
          <a:xfrm>
            <a:off x="2982516" y="4581128"/>
            <a:ext cx="3462536" cy="832056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defRPr/>
            </a:pPr>
            <a:r>
              <a:rPr lang="bg-BG" sz="4400" kern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4000" kern="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23.11.20</a:t>
            </a:r>
            <a:r>
              <a:rPr lang="en-US" sz="4000" kern="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bg-BG" sz="4000" kern="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 г.</a:t>
            </a:r>
          </a:p>
        </p:txBody>
      </p:sp>
    </p:spTree>
    <p:extLst>
      <p:ext uri="{BB962C8B-B14F-4D97-AF65-F5344CB8AC3E}">
        <p14:creationId xmlns:p14="http://schemas.microsoft.com/office/powerpoint/2010/main" val="107154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1403648" y="332656"/>
            <a:ext cx="6768752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bg-BG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РУО – Велико Търново подкрепя</a:t>
            </a:r>
            <a:endParaRPr lang="en-US" sz="32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idx="1"/>
          </p:nvPr>
        </p:nvSpPr>
        <p:spPr>
          <a:xfrm>
            <a:off x="419100" y="1052736"/>
            <a:ext cx="8229600" cy="5030019"/>
          </a:xfrm>
        </p:spPr>
        <p:txBody>
          <a:bodyPr>
            <a:noAutofit/>
          </a:bodyPr>
          <a:lstStyle/>
          <a:p>
            <a:pPr fontAlgn="base">
              <a:buFont typeface="Wingdings" panose="05000000000000000000" pitchFamily="2" charset="2"/>
              <a:buChar char="v"/>
            </a:pP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Нови 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предложения на 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работодатели и </a:t>
            </a: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работодателски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организации с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визия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за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реализацията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на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завършващите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; </a:t>
            </a:r>
          </a:p>
          <a:p>
            <a:pPr fontAlgn="base">
              <a:buFont typeface="Wingdings" panose="05000000000000000000" pitchFamily="2" charset="2"/>
              <a:buChar char="v"/>
            </a:pP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Избор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на </a:t>
            </a: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специалности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от </a:t>
            </a: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Списъка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професиите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за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професионално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образование и 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обучение, </a:t>
            </a: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които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са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атрактивни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и </a:t>
            </a: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актуални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;</a:t>
            </a:r>
            <a:endParaRPr lang="ru-RU" sz="2400" b="1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fontAlgn="base">
              <a:buFont typeface="Wingdings" panose="05000000000000000000" pitchFamily="2" charset="2"/>
              <a:buChar char="v"/>
            </a:pP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Обучение на </a:t>
            </a: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ученици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в STEM 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профили и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професии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;</a:t>
            </a:r>
          </a:p>
          <a:p>
            <a:pPr fontAlgn="base">
              <a:buFont typeface="Wingdings" panose="05000000000000000000" pitchFamily="2" charset="2"/>
              <a:buChar char="v"/>
            </a:pP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Професионално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образование и обучение в </a:t>
            </a: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дуална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форма;</a:t>
            </a:r>
          </a:p>
          <a:p>
            <a:pPr fontAlgn="base">
              <a:buFont typeface="Wingdings" panose="05000000000000000000" pitchFamily="2" charset="2"/>
              <a:buChar char="v"/>
            </a:pP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Обучение по </a:t>
            </a: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специалности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включени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в 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Списък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със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защитените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от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държавата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специалности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от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професии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или в </a:t>
            </a: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Списък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със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специалности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от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професии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по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които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е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налице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очакван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недостиг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от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специалисти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на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пазара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на 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труда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080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7704" y="1988840"/>
            <a:ext cx="54006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5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Благодаря </a:t>
            </a:r>
          </a:p>
          <a:p>
            <a:pPr algn="ctr"/>
            <a:r>
              <a:rPr lang="bg-BG" sz="5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</a:p>
          <a:p>
            <a:pPr algn="ctr"/>
            <a:r>
              <a:rPr lang="bg-BG" sz="5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вниманието</a:t>
            </a:r>
            <a:r>
              <a:rPr lang="bg-BG" sz="5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5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13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Училища, осъществяващи ДПП </a:t>
            </a:r>
            <a:r>
              <a:rPr lang="bg-BG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bg-BG" sz="32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988840"/>
            <a:ext cx="3528392" cy="2964160"/>
          </a:xfrm>
        </p:spPr>
      </p:pic>
      <p:sp>
        <p:nvSpPr>
          <p:cNvPr id="8" name="Контейнер за съдържание 7"/>
          <p:cNvSpPr>
            <a:spLocks noGrp="1"/>
          </p:cNvSpPr>
          <p:nvPr>
            <p:ph sz="half" idx="2"/>
          </p:nvPr>
        </p:nvSpPr>
        <p:spPr>
          <a:xfrm>
            <a:off x="3851920" y="1988840"/>
            <a:ext cx="4896544" cy="3767397"/>
          </a:xfrm>
        </p:spPr>
        <p:txBody>
          <a:bodyPr>
            <a:normAutofit/>
          </a:bodyPr>
          <a:lstStyle/>
          <a:p>
            <a:r>
              <a:rPr lang="bg-BG" sz="2400" dirty="0" smtClean="0"/>
              <a:t>ДПП </a:t>
            </a:r>
            <a:r>
              <a:rPr lang="bg-BG" sz="2400" b="1" dirty="0" smtClean="0"/>
              <a:t>в профилирани паралелки</a:t>
            </a:r>
            <a:r>
              <a:rPr lang="bg-BG" sz="2400" dirty="0" smtClean="0"/>
              <a:t> се осъществява </a:t>
            </a:r>
            <a:r>
              <a:rPr lang="bg-BG" sz="2400" b="1" dirty="0"/>
              <a:t>само </a:t>
            </a:r>
            <a:r>
              <a:rPr lang="bg-BG" sz="2400" dirty="0" smtClean="0"/>
              <a:t>в 5 средни училища и в 1 профилирана гимназия;</a:t>
            </a:r>
          </a:p>
          <a:p>
            <a:r>
              <a:rPr lang="bg-BG" sz="2400" dirty="0" smtClean="0"/>
              <a:t>ДПП </a:t>
            </a:r>
            <a:r>
              <a:rPr lang="bg-BG" sz="2400" b="1" dirty="0" smtClean="0"/>
              <a:t>в профилирани и професионални паралелки </a:t>
            </a:r>
            <a:r>
              <a:rPr lang="bg-BG" sz="2400" dirty="0" smtClean="0"/>
              <a:t>– в 6 средни училища и в 2 профилирани гимназии.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589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лавие 4"/>
          <p:cNvSpPr>
            <a:spLocks noGrp="1"/>
          </p:cNvSpPr>
          <p:nvPr>
            <p:ph type="title"/>
          </p:nvPr>
        </p:nvSpPr>
        <p:spPr>
          <a:xfrm>
            <a:off x="1331640" y="404664"/>
            <a:ext cx="7200800" cy="1224136"/>
          </a:xfrm>
        </p:spPr>
        <p:txBody>
          <a:bodyPr>
            <a:normAutofit/>
          </a:bodyPr>
          <a:lstStyle/>
          <a:p>
            <a:pPr algn="ctr"/>
            <a:r>
              <a:rPr lang="bg-BG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Реализиран </a:t>
            </a:r>
            <a:r>
              <a:rPr lang="bg-BG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ДПП за учебната 2020-2021 година</a:t>
            </a:r>
            <a:endParaRPr lang="en-US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idx="1"/>
          </p:nvPr>
        </p:nvSpPr>
        <p:spPr>
          <a:xfrm>
            <a:off x="1259632" y="1628800"/>
            <a:ext cx="7344816" cy="4641718"/>
          </a:xfrm>
        </p:spPr>
        <p:txBody>
          <a:bodyPr>
            <a:normAutofit fontScale="92500" lnSpcReduction="20000"/>
          </a:bodyPr>
          <a:lstStyle/>
          <a:p>
            <a:pPr lvl="0">
              <a:buClr>
                <a:srgbClr val="A53010"/>
              </a:buClr>
            </a:pPr>
            <a:r>
              <a:rPr lang="bg-BG" sz="2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Реализирани 76 паралелки – 25 профилирани и 51 професионални;</a:t>
            </a:r>
            <a:endParaRPr lang="bg-BG" sz="2600" dirty="0" smtClean="0"/>
          </a:p>
          <a:p>
            <a:r>
              <a:rPr lang="bg-BG" sz="2600" dirty="0" smtClean="0"/>
              <a:t>Обучение в дневна форма – 68,5 паралелки;</a:t>
            </a:r>
          </a:p>
          <a:p>
            <a:pPr lvl="0">
              <a:buClr>
                <a:srgbClr val="A53010"/>
              </a:buClr>
            </a:pPr>
            <a:r>
              <a:rPr lang="bg-BG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Обучение в </a:t>
            </a:r>
            <a:r>
              <a:rPr lang="bg-BG" sz="2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дуална</a:t>
            </a:r>
            <a:r>
              <a:rPr lang="bg-BG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форма – 7,5 паралелки със 189 ученици;</a:t>
            </a:r>
          </a:p>
          <a:p>
            <a:r>
              <a:rPr lang="bg-BG" sz="2600" dirty="0" smtClean="0"/>
              <a:t>Обучение в </a:t>
            </a:r>
            <a:r>
              <a:rPr lang="ru-RU" sz="2600" dirty="0" err="1" smtClean="0"/>
              <a:t>защитените</a:t>
            </a:r>
            <a:r>
              <a:rPr lang="ru-RU" sz="2600" dirty="0" smtClean="0"/>
              <a:t> </a:t>
            </a:r>
            <a:r>
              <a:rPr lang="ru-RU" sz="2600" dirty="0"/>
              <a:t>от </a:t>
            </a:r>
            <a:r>
              <a:rPr lang="ru-RU" sz="2600" dirty="0" err="1"/>
              <a:t>държавата</a:t>
            </a:r>
            <a:r>
              <a:rPr lang="ru-RU" sz="2600" dirty="0"/>
              <a:t> </a:t>
            </a:r>
            <a:r>
              <a:rPr lang="ru-RU" sz="2600" dirty="0" err="1"/>
              <a:t>специалности</a:t>
            </a:r>
            <a:r>
              <a:rPr lang="ru-RU" sz="2600" dirty="0"/>
              <a:t> от </a:t>
            </a:r>
            <a:r>
              <a:rPr lang="ru-RU" sz="2600" dirty="0" err="1"/>
              <a:t>професии</a:t>
            </a:r>
            <a:r>
              <a:rPr lang="bg-BG" sz="2600" dirty="0" smtClean="0"/>
              <a:t> - 3,5 паралелки с 59 ученици;</a:t>
            </a:r>
          </a:p>
          <a:p>
            <a:r>
              <a:rPr lang="ru-RU" sz="2600" dirty="0"/>
              <a:t>Обучение в </a:t>
            </a:r>
            <a:r>
              <a:rPr lang="ru-RU" sz="2600" dirty="0" err="1"/>
              <a:t>специалности</a:t>
            </a:r>
            <a:r>
              <a:rPr lang="ru-RU" sz="2600" dirty="0"/>
              <a:t> от </a:t>
            </a:r>
            <a:r>
              <a:rPr lang="ru-RU" sz="2600" dirty="0" err="1"/>
              <a:t>професии</a:t>
            </a:r>
            <a:r>
              <a:rPr lang="ru-RU" sz="2600" dirty="0"/>
              <a:t>, по </a:t>
            </a:r>
            <a:r>
              <a:rPr lang="ru-RU" sz="2600" dirty="0" err="1"/>
              <a:t>които</a:t>
            </a:r>
            <a:r>
              <a:rPr lang="ru-RU" sz="2600" dirty="0"/>
              <a:t> е </a:t>
            </a:r>
            <a:r>
              <a:rPr lang="ru-RU" sz="2600" dirty="0" err="1"/>
              <a:t>налице</a:t>
            </a:r>
            <a:r>
              <a:rPr lang="ru-RU" sz="2600" dirty="0"/>
              <a:t> </a:t>
            </a:r>
            <a:r>
              <a:rPr lang="ru-RU" sz="2600" dirty="0" err="1"/>
              <a:t>очакван</a:t>
            </a:r>
            <a:r>
              <a:rPr lang="ru-RU" sz="2600" dirty="0"/>
              <a:t> </a:t>
            </a:r>
            <a:r>
              <a:rPr lang="ru-RU" sz="2600" dirty="0" err="1"/>
              <a:t>недостиг</a:t>
            </a:r>
            <a:r>
              <a:rPr lang="ru-RU" sz="2600" dirty="0"/>
              <a:t> от </a:t>
            </a:r>
            <a:r>
              <a:rPr lang="ru-RU" sz="2600" dirty="0" err="1" smtClean="0"/>
              <a:t>специалисти</a:t>
            </a:r>
            <a:r>
              <a:rPr lang="ru-RU" sz="2600" dirty="0" smtClean="0"/>
              <a:t> – 10,5 </a:t>
            </a:r>
            <a:r>
              <a:rPr lang="ru-RU" sz="2600" dirty="0" err="1" smtClean="0"/>
              <a:t>паралелки</a:t>
            </a:r>
            <a:r>
              <a:rPr lang="ru-RU" sz="2600" dirty="0" smtClean="0"/>
              <a:t> </a:t>
            </a:r>
            <a:r>
              <a:rPr lang="ru-RU" sz="2600" dirty="0" err="1" smtClean="0"/>
              <a:t>със</a:t>
            </a:r>
            <a:r>
              <a:rPr lang="ru-RU" sz="2600" dirty="0" smtClean="0"/>
              <a:t> 183 </a:t>
            </a:r>
            <a:r>
              <a:rPr lang="ru-RU" sz="2600" dirty="0" err="1" smtClean="0"/>
              <a:t>ученици</a:t>
            </a:r>
            <a:r>
              <a:rPr lang="ru-RU" sz="2600" dirty="0" smtClean="0"/>
              <a:t>.</a:t>
            </a:r>
            <a:endParaRPr lang="bg-BG" sz="26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5818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9036496" cy="1714202"/>
          </a:xfrm>
        </p:spPr>
        <p:txBody>
          <a:bodyPr>
            <a:noAutofit/>
          </a:bodyPr>
          <a:lstStyle/>
          <a:p>
            <a:pPr algn="ctr"/>
            <a:r>
              <a:rPr lang="bg-BG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Записани ученици - 1683</a:t>
            </a:r>
            <a:br>
              <a:rPr lang="bg-BG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Средна </a:t>
            </a:r>
            <a:r>
              <a:rPr lang="bg-BG" sz="36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пълняемост</a:t>
            </a:r>
            <a:r>
              <a:rPr lang="bg-BG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паралелки </a:t>
            </a:r>
            <a:br>
              <a:rPr lang="bg-BG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VIII</a:t>
            </a:r>
            <a:r>
              <a:rPr lang="bg-BG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клас – 22,14</a:t>
            </a:r>
            <a:endParaRPr lang="bg-BG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25394140"/>
              </p:ext>
            </p:extLst>
          </p:nvPr>
        </p:nvGraphicFramePr>
        <p:xfrm>
          <a:off x="1604211" y="1942256"/>
          <a:ext cx="6561221" cy="46510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7850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229600" cy="2664296"/>
          </a:xfrm>
        </p:spPr>
        <p:txBody>
          <a:bodyPr>
            <a:normAutofit fontScale="90000"/>
          </a:bodyPr>
          <a:lstStyle/>
          <a:p>
            <a:pPr algn="ctr"/>
            <a:r>
              <a:rPr lang="bg-BG" sz="5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g-BG" sz="54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52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ПЛАНИРАНЕ НА ДЪРЖАВЕН ПЛАН-ПРИЕМ ЗА </a:t>
            </a:r>
            <a:r>
              <a:rPr lang="bg-BG" sz="52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УЧЕБНАТА </a:t>
            </a:r>
            <a:r>
              <a:rPr lang="bg-BG" sz="52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2021/2022 </a:t>
            </a:r>
            <a:r>
              <a:rPr lang="bg-BG" sz="52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ГОДИНА</a:t>
            </a:r>
            <a:br>
              <a:rPr lang="bg-BG" sz="52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bg-BG" sz="52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42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5110"/>
            <a:ext cx="8784976" cy="1325563"/>
          </a:xfrm>
        </p:spPr>
        <p:txBody>
          <a:bodyPr>
            <a:normAutofit/>
          </a:bodyPr>
          <a:lstStyle/>
          <a:p>
            <a:pPr algn="ctr"/>
            <a:r>
              <a:rPr lang="bg-BG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Брой ученици, завършващи VІІ клас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Контейнер за съдържание 3"/>
          <p:cNvGraphicFramePr>
            <a:graphicFrameLocks/>
          </p:cNvGraphicFramePr>
          <p:nvPr>
            <p:extLst/>
          </p:nvPr>
        </p:nvGraphicFramePr>
        <p:xfrm>
          <a:off x="179512" y="914400"/>
          <a:ext cx="8784975" cy="594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7989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15616" y="117123"/>
            <a:ext cx="7632848" cy="1325563"/>
          </a:xfrm>
        </p:spPr>
        <p:txBody>
          <a:bodyPr>
            <a:normAutofit/>
          </a:bodyPr>
          <a:lstStyle/>
          <a:p>
            <a:pPr algn="ctr"/>
            <a:r>
              <a:rPr lang="bg-BG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Брой </a:t>
            </a:r>
            <a:r>
              <a:rPr lang="bg-BG" sz="40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ученици, завършващи VІІ клас - 1826</a:t>
            </a:r>
            <a:endParaRPr lang="bg-BG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3" name="Диагра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8497423"/>
              </p:ext>
            </p:extLst>
          </p:nvPr>
        </p:nvGraphicFramePr>
        <p:xfrm>
          <a:off x="719064" y="1484784"/>
          <a:ext cx="8424936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1676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3808" y="260648"/>
            <a:ext cx="3528392" cy="792088"/>
          </a:xfrm>
        </p:spPr>
        <p:txBody>
          <a:bodyPr>
            <a:normAutofit/>
          </a:bodyPr>
          <a:lstStyle/>
          <a:p>
            <a:r>
              <a:rPr lang="bg-BG" sz="4400" b="1" kern="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Съпоставка</a:t>
            </a:r>
            <a:endParaRPr lang="en-US" sz="4400" b="1" kern="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307529287"/>
              </p:ext>
            </p:extLst>
          </p:nvPr>
        </p:nvGraphicFramePr>
        <p:xfrm>
          <a:off x="467544" y="1397000"/>
          <a:ext cx="8280920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Текстово поле 3"/>
          <p:cNvSpPr txBox="1"/>
          <p:nvPr/>
        </p:nvSpPr>
        <p:spPr>
          <a:xfrm>
            <a:off x="971600" y="1988840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2019</a:t>
            </a:r>
            <a:endParaRPr kumimoji="0" lang="bg-BG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Текстово поле 5"/>
          <p:cNvSpPr txBox="1"/>
          <p:nvPr/>
        </p:nvSpPr>
        <p:spPr>
          <a:xfrm>
            <a:off x="971600" y="3717032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2020 </a:t>
            </a:r>
            <a:endParaRPr kumimoji="0" lang="bg-BG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Текстово поле 6"/>
          <p:cNvSpPr txBox="1"/>
          <p:nvPr/>
        </p:nvSpPr>
        <p:spPr>
          <a:xfrm>
            <a:off x="899592" y="5445224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2021</a:t>
            </a:r>
            <a:endParaRPr kumimoji="0" lang="bg-BG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136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лавие 2"/>
          <p:cNvSpPr>
            <a:spLocks noGrp="1"/>
          </p:cNvSpPr>
          <p:nvPr>
            <p:ph type="title"/>
          </p:nvPr>
        </p:nvSpPr>
        <p:spPr>
          <a:xfrm>
            <a:off x="419100" y="125760"/>
            <a:ext cx="8229600" cy="710952"/>
          </a:xfrm>
        </p:spPr>
        <p:txBody>
          <a:bodyPr>
            <a:normAutofit/>
          </a:bodyPr>
          <a:lstStyle/>
          <a:p>
            <a:pPr algn="ctr"/>
            <a:r>
              <a:rPr lang="bg-BG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Акценти при планирането</a:t>
            </a:r>
            <a:endParaRPr lang="en-US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idx="1"/>
          </p:nvPr>
        </p:nvSpPr>
        <p:spPr>
          <a:xfrm>
            <a:off x="323528" y="1097360"/>
            <a:ext cx="8820472" cy="5760640"/>
          </a:xfrm>
        </p:spPr>
        <p:txBody>
          <a:bodyPr>
            <a:noAutofit/>
          </a:bodyPr>
          <a:lstStyle/>
          <a:p>
            <a:pPr fontAlgn="base">
              <a:buFont typeface="Wingdings" panose="05000000000000000000" pitchFamily="2" charset="2"/>
              <a:buChar char="Ø"/>
            </a:pP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Специалностите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и </a:t>
            </a: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профилите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да </a:t>
            </a: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са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съобразени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със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стратегиите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за развитие на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съответната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община и 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 </a:t>
            </a: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необходимостта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от кадри на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пазара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на труда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;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Да се </a:t>
            </a: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постига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промяна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нагласите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на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родителите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към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професии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с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по-широко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приложение,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актуални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за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пазара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на труда;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 се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отчита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броят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учениците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съответната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община при 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планиране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броя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паралелки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ДПП за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училището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Предложенията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да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са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в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съответствие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с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политиките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за развитие на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образованието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в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област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Велико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Търново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;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Да </a:t>
            </a: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са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съобразени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с </a:t>
            </a: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наличната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МТБ, </a:t>
            </a: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обезпеченост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с педагогически </a:t>
            </a: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специалисти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и </a:t>
            </a: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традициите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;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sz="2400" b="1" dirty="0" err="1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Други</a:t>
            </a:r>
            <a:r>
              <a:rPr lang="ru-RU" sz="24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външни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фактори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обществени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нагласи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и </a:t>
            </a:r>
            <a:r>
              <a:rPr lang="ru-RU" sz="2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очаквания</a:t>
            </a:r>
            <a:r>
              <a:rPr lang="ru-RU" sz="2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</a:p>
          <a:p>
            <a:endParaRPr lang="en-US" sz="4000" b="1" dirty="0">
              <a:solidFill>
                <a:srgbClr val="7030A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94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Загатване">
  <a:themeElements>
    <a:clrScheme name="Загатване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Загатване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Загатване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О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О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О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2278</TotalTime>
  <Words>406</Words>
  <Application>Microsoft Office PowerPoint</Application>
  <PresentationFormat>Презентация на цял екран (4:3)</PresentationFormat>
  <Paragraphs>64</Paragraphs>
  <Slides>11</Slides>
  <Notes>5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Times New Roman</vt:lpstr>
      <vt:lpstr>Wingdings</vt:lpstr>
      <vt:lpstr>Wingdings 3</vt:lpstr>
      <vt:lpstr>Загатване</vt:lpstr>
      <vt:lpstr>РЕГИОНАЛНО УПРАВЛЕНИЕ НА  ОБРАЗОВАНИЕТО ВЕЛИКО ТЪРНОВО</vt:lpstr>
      <vt:lpstr>Училища, осъществяващи ДПП   </vt:lpstr>
      <vt:lpstr>Реализиран ДПП за учебната 2020-2021 година</vt:lpstr>
      <vt:lpstr>Записани ученици - 1683     Средна пълняемост на паралелки  в VIII клас – 22,14</vt:lpstr>
      <vt:lpstr> ПЛАНИРАНЕ НА ДЪРЖАВЕН ПЛАН-ПРИЕМ ЗА УЧЕБНАТА 2021/2022 ГОДИНА </vt:lpstr>
      <vt:lpstr>Брой ученици, завършващи VІІ клас</vt:lpstr>
      <vt:lpstr>Брой ученици, завършващи VІІ клас - 1826</vt:lpstr>
      <vt:lpstr>Съпоставка</vt:lpstr>
      <vt:lpstr>Акценти при планирането</vt:lpstr>
      <vt:lpstr>РУО – Велико Търново подкрепя</vt:lpstr>
      <vt:lpstr>Презентация на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РЕГИОНАЛНО УПРАВЛЕНИЕ НА  ОБРАЗОВАНИЕТО ВЕЛИКО ТЪРНОВО</dc:title>
  <dc:creator>User</dc:creator>
  <cp:lastModifiedBy>Bonka Dolchikova</cp:lastModifiedBy>
  <cp:revision>246</cp:revision>
  <cp:lastPrinted>2020-02-10T14:27:53Z</cp:lastPrinted>
  <dcterms:created xsi:type="dcterms:W3CDTF">2019-01-22T12:57:54Z</dcterms:created>
  <dcterms:modified xsi:type="dcterms:W3CDTF">2020-11-23T14:53:26Z</dcterms:modified>
</cp:coreProperties>
</file>