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0" r:id="rId2"/>
    <p:sldId id="271" r:id="rId3"/>
    <p:sldId id="290" r:id="rId4"/>
    <p:sldId id="291" r:id="rId5"/>
    <p:sldId id="288" r:id="rId6"/>
    <p:sldId id="280" r:id="rId7"/>
    <p:sldId id="286" r:id="rId8"/>
    <p:sldId id="281" r:id="rId9"/>
    <p:sldId id="282" r:id="rId10"/>
    <p:sldId id="283" r:id="rId11"/>
    <p:sldId id="295" r:id="rId12"/>
    <p:sldId id="276" r:id="rId13"/>
    <p:sldId id="277" r:id="rId14"/>
    <p:sldId id="284" r:id="rId15"/>
    <p:sldId id="285" r:id="rId16"/>
    <p:sldId id="294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7" d="100"/>
          <a:sy n="67" d="100"/>
        </p:scale>
        <p:origin x="85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79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Wave 9"/>
          <p:cNvSpPr/>
          <p:nvPr userDrawn="1"/>
        </p:nvSpPr>
        <p:spPr>
          <a:xfrm>
            <a:off x="198738" y="6141308"/>
            <a:ext cx="753762" cy="378025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0" cap="none" spc="0" dirty="0" err="1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МГб</a:t>
            </a:r>
            <a:endParaRPr lang="bg-BG" b="0" cap="none" spc="0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Wave 11"/>
          <p:cNvSpPr/>
          <p:nvPr userDrawn="1"/>
        </p:nvSpPr>
        <p:spPr>
          <a:xfrm>
            <a:off x="198738" y="6141308"/>
            <a:ext cx="753762" cy="378025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0" cap="none" spc="0" dirty="0" err="1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МГб</a:t>
            </a:r>
            <a:endParaRPr lang="bg-BG" b="0" cap="none" spc="0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Wave 13"/>
          <p:cNvSpPr/>
          <p:nvPr userDrawn="1"/>
        </p:nvSpPr>
        <p:spPr>
          <a:xfrm>
            <a:off x="198738" y="6141308"/>
            <a:ext cx="753762" cy="378025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0" cap="none" spc="0" dirty="0" err="1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МГб</a:t>
            </a:r>
            <a:endParaRPr lang="bg-BG" b="0" cap="none" spc="0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Wave 9"/>
          <p:cNvSpPr/>
          <p:nvPr userDrawn="1"/>
        </p:nvSpPr>
        <p:spPr>
          <a:xfrm>
            <a:off x="198738" y="6141308"/>
            <a:ext cx="753762" cy="378025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0" cap="none" spc="0" dirty="0" err="1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МГб</a:t>
            </a:r>
            <a:endParaRPr lang="bg-BG" b="0" cap="none" spc="0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NimhiBG/posts/260709452483454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www.youtube.com/watch?v=dUHrBV5f1NE&amp;ab_channel=NimhiB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ermalink.php?story_fbid=4222633344429715&amp;id=210590315634058" TargetMode="External"/><Relationship Id="rId2" Type="http://schemas.openxmlformats.org/officeDocument/2006/relationships/hyperlink" Target="https://www.nimhi.bg/?go=news&amp;p=detail&amp;newsId=1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ermalink.php?story_fbid=4447304215295959&amp;id=210590315634058" TargetMode="External"/><Relationship Id="rId2" Type="http://schemas.openxmlformats.org/officeDocument/2006/relationships/hyperlink" Target="https://www.facebook.com/NimhiBG/posts/19541402567966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59" y="1395029"/>
            <a:ext cx="6583680" cy="2560320"/>
          </a:xfrm>
        </p:spPr>
        <p:txBody>
          <a:bodyPr anchor="ctr"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Професия метеоролог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160" y="3496087"/>
            <a:ext cx="7459679" cy="1564428"/>
          </a:xfrm>
        </p:spPr>
        <p:txBody>
          <a:bodyPr>
            <a:noAutofit/>
          </a:bodyPr>
          <a:lstStyle/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дигитален проект</a:t>
            </a:r>
          </a:p>
          <a:p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Иновативно СУ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“Димитър Маринов“, град Лом</a:t>
            </a:r>
          </a:p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Марияна Габровска, </a:t>
            </a:r>
            <a:endParaRPr lang="bg-BG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главен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учител в начален етап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7664"/>
            <a:ext cx="10058400" cy="1097280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bg-BG" sz="4000" b="1" spc="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Посещение в НИМХ - 21.06.2021 г. </a:t>
            </a: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0" y="1228722"/>
            <a:ext cx="124904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добавената стойност на дигиталния проект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CC6549-974B-4BBC-97DB-CDFEA3EE9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12" y="1874361"/>
            <a:ext cx="3484439" cy="4633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5CB634-3945-488F-964F-EEA2131A2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794" y="1874361"/>
            <a:ext cx="3479374" cy="4633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1266" y="2440980"/>
            <a:ext cx="4633158" cy="3474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5582" y="6606538"/>
            <a:ext cx="3305797" cy="251462"/>
          </a:xfrm>
        </p:spPr>
        <p:txBody>
          <a:bodyPr anchor="t">
            <a:normAutofit fontScale="55000" lnSpcReduction="20000"/>
          </a:bodyPr>
          <a:lstStyle/>
          <a:p>
            <a:pPr marL="0" indent="0" algn="just">
              <a:buNone/>
            </a:pPr>
            <a:r>
              <a:rPr lang="bg-B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Публикация за посещението в НИМХ</a:t>
            </a:r>
            <a:endParaRPr lang="bg-B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7664"/>
            <a:ext cx="10058400" cy="1097280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bg-BG" sz="4000" b="1" spc="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Посещение в НИМХ - 21.06.2021 г. </a:t>
            </a: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0" y="1228722"/>
            <a:ext cx="124904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добавената стойност на дигиталния проект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377AF74-57D8-4B2B-9D19-3E506D58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917" y="1743315"/>
            <a:ext cx="7514166" cy="511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bg-BG" sz="4000" b="1" spc="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 </a:t>
            </a:r>
            <a:endParaRPr lang="en-US" sz="4000" b="1" spc="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50312" y="1847474"/>
            <a:ext cx="8390351" cy="4275469"/>
          </a:xfrm>
        </p:spPr>
        <p:txBody>
          <a:bodyPr numCol="2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Дизайн мислене</a:t>
            </a:r>
          </a:p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Проектно-базирано обучение</a:t>
            </a:r>
          </a:p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Дискусия</a:t>
            </a:r>
          </a:p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Дебат</a:t>
            </a:r>
          </a:p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“В обувките на ...”</a:t>
            </a:r>
          </a:p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Работа в екип</a:t>
            </a:r>
          </a:p>
          <a:p>
            <a:pPr>
              <a:lnSpc>
                <a:spcPct val="150000"/>
              </a:lnSpc>
            </a:pPr>
            <a:r>
              <a:rPr lang="bg-BG" sz="3000" dirty="0" err="1">
                <a:latin typeface="Arial" panose="020B0604020202020204" pitchFamily="34" charset="0"/>
                <a:cs typeface="Arial" panose="020B0604020202020204" pitchFamily="34" charset="0"/>
              </a:rPr>
              <a:t>Брейнсторминг</a:t>
            </a: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r="5541"/>
          <a:stretch/>
        </p:blipFill>
        <p:spPr>
          <a:xfrm rot="5400000">
            <a:off x="7565411" y="2087366"/>
            <a:ext cx="4766272" cy="4286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1978" y="1586344"/>
            <a:ext cx="716152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8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Изграждат ключови житейски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умения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18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Поемат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отговорност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18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Развиват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креативност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18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Експериментират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18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Търсят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варианти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18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Създават собствен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A8D9C2DE-63C6-4E67-9774-048111A9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</p:spPr>
        <p:txBody>
          <a:bodyPr anchor="ctr">
            <a:normAutofit/>
          </a:bodyPr>
          <a:lstStyle/>
          <a:p>
            <a:pPr algn="ctr"/>
            <a:r>
              <a:rPr lang="bg-BG" sz="4000" b="1" spc="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Постигнати </a:t>
            </a:r>
            <a:r>
              <a:rPr lang="bg-BG" sz="4000" b="1" spc="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 от учениците</a:t>
            </a:r>
            <a:endParaRPr lang="en-US" sz="4000" b="1" spc="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7384" y="2319975"/>
            <a:ext cx="5245622" cy="393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bg-BG" sz="4000" b="1" spc="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Постигнати </a:t>
            </a:r>
            <a:r>
              <a:rPr lang="bg-BG" sz="4000" b="1" spc="3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 от учениците</a:t>
            </a:r>
            <a:endParaRPr lang="en-US" sz="4000" b="1" spc="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468" y="1766170"/>
            <a:ext cx="6025795" cy="508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8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</a:pP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Презентират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18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Стремят се към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изява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18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Приобщават родителите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</a:p>
          <a:p>
            <a:pPr marL="228600" indent="-228600">
              <a:lnSpc>
                <a:spcPct val="150000"/>
              </a:lnSpc>
              <a:spcBef>
                <a:spcPts val="18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</a:pP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Създават </a:t>
            </a: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нови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приятелства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spcBef>
                <a:spcPts val="18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Желаят да упражняват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професията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85" y="1766170"/>
            <a:ext cx="3853059" cy="5137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8576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04159" y="2148840"/>
            <a:ext cx="6815829" cy="2598524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Дигиталният проект </a:t>
            </a:r>
            <a:b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bg-BG" sz="3000" b="1" dirty="0">
                <a:latin typeface="Arial" panose="020B0604020202020204" pitchFamily="34" charset="0"/>
                <a:cs typeface="Arial" panose="020B0604020202020204" pitchFamily="34" charset="0"/>
              </a:rPr>
              <a:t>Професия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: Метеоролог“</a:t>
            </a:r>
            <a:b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bg-BG" sz="3000" b="1" dirty="0">
                <a:latin typeface="Arial" panose="020B0604020202020204" pitchFamily="34" charset="0"/>
                <a:cs typeface="Arial" panose="020B0604020202020204" pitchFamily="34" charset="0"/>
              </a:rPr>
              <a:t>реализиран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2020-2021 година, </a:t>
            </a:r>
            <a:b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0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bg-BG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учениците във </a:t>
            </a:r>
            <a:r>
              <a:rPr lang="bg-BG" sz="3000" b="1" dirty="0">
                <a:latin typeface="Arial" panose="020B0604020202020204" pitchFamily="34" charset="0"/>
                <a:cs typeface="Arial" panose="020B0604020202020204" pitchFamily="34" charset="0"/>
              </a:rPr>
              <a:t>втори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и трети </a:t>
            </a:r>
            <a:r>
              <a:rPr lang="bg-BG" sz="3000" b="1" dirty="0">
                <a:latin typeface="Arial" panose="020B0604020202020204" pitchFamily="34" charset="0"/>
                <a:cs typeface="Arial" panose="020B0604020202020204" pitchFamily="34" charset="0"/>
              </a:rPr>
              <a:t>клас.</a:t>
            </a:r>
          </a:p>
        </p:txBody>
      </p:sp>
    </p:spTree>
    <p:extLst>
      <p:ext uri="{BB962C8B-B14F-4D97-AF65-F5344CB8AC3E}">
        <p14:creationId xmlns:p14="http://schemas.microsoft.com/office/powerpoint/2010/main" val="13461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2148840"/>
            <a:ext cx="6583680" cy="2560320"/>
          </a:xfrm>
        </p:spPr>
        <p:txBody>
          <a:bodyPr anchor="ctr">
            <a:normAutofit/>
          </a:bodyPr>
          <a:lstStyle/>
          <a:p>
            <a:r>
              <a:rPr lang="bg-BG" sz="6000" dirty="0">
                <a:latin typeface="Arial" panose="020B0604020202020204" pitchFamily="34" charset="0"/>
                <a:cs typeface="Arial" panose="020B0604020202020204" pitchFamily="34" charset="0"/>
              </a:rPr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3039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bg-BG" sz="4000" b="1" spc="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 на проекта</a:t>
            </a:r>
            <a:endParaRPr lang="en-US" sz="4000" b="1" spc="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85" y="1968878"/>
            <a:ext cx="6471138" cy="4124190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Житейски и предприемачески умения;</a:t>
            </a:r>
          </a:p>
          <a:p>
            <a:pPr>
              <a:lnSpc>
                <a:spcPct val="150000"/>
              </a:lnSpc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Професионално и личностно ориентиране още в начален етап;</a:t>
            </a:r>
          </a:p>
          <a:p>
            <a:pPr>
              <a:lnSpc>
                <a:spcPct val="150000"/>
              </a:lnSpc>
            </a:pP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Запознаване с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професията на метеоролога в дигитална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среда;</a:t>
            </a: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3" y="1968878"/>
            <a:ext cx="5516533" cy="4326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08" y="2396267"/>
            <a:ext cx="5377962" cy="37719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Мисия: Метеоролог</a:t>
            </a:r>
          </a:p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Арт конкурс</a:t>
            </a:r>
          </a:p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Онлайн – урок с НИМХ</a:t>
            </a:r>
          </a:p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Посещение в НИМХ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7D7F2C6-1D2D-4641-9427-573436FC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</p:spPr>
        <p:txBody>
          <a:bodyPr anchor="ctr">
            <a:normAutofit/>
          </a:bodyPr>
          <a:lstStyle/>
          <a:p>
            <a:pPr algn="ctr"/>
            <a:r>
              <a:rPr lang="bg-BG" sz="4000" b="1" spc="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на проекта</a:t>
            </a:r>
            <a:endParaRPr lang="en-US" sz="4000" b="1" spc="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16" y="1866379"/>
            <a:ext cx="7249284" cy="4831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208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898" y="2286822"/>
            <a:ext cx="7203817" cy="3995803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bg-BG" sz="3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Какво?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проектно-базирано </a:t>
            </a: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обучение по програма Дизайн шампиони на </a:t>
            </a:r>
            <a:r>
              <a:rPr lang="bg-BG" sz="3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Paper </a:t>
            </a:r>
            <a:r>
              <a:rPr lang="bg-BG" sz="3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r>
              <a:rPr lang="bg-BG" sz="3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bg-BG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Къде?</a:t>
            </a: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– платформата </a:t>
            </a:r>
            <a:r>
              <a:rPr lang="bg-BG" sz="3000" dirty="0" err="1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bg-BG" sz="3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Кога? </a:t>
            </a: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– от 13 до 16 април 2020 г.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550" y="1772995"/>
            <a:ext cx="3760630" cy="50234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6259F94-F9E0-482A-97B6-042BEC8E2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</p:spPr>
        <p:txBody>
          <a:bodyPr anchor="ctr">
            <a:normAutofit/>
          </a:bodyPr>
          <a:lstStyle/>
          <a:p>
            <a:pPr algn="ctr"/>
            <a:r>
              <a:rPr lang="bg-BG" sz="4000" b="1" spc="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Мисия: Метеоролог</a:t>
            </a:r>
            <a:endParaRPr lang="en-US" sz="4000" b="1" spc="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95912"/>
            <a:ext cx="6853746" cy="468104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Знания за професията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метеоролог 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Екипи за търсене на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Изработка на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бадж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Колаж на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времето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Прогноза за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времето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546" y="1776788"/>
            <a:ext cx="3372989" cy="49192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6C8C226D-4735-4F90-81D4-6AF64E02B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</p:spPr>
        <p:txBody>
          <a:bodyPr anchor="ctr">
            <a:normAutofit/>
          </a:bodyPr>
          <a:lstStyle/>
          <a:p>
            <a:pPr algn="ctr"/>
            <a:r>
              <a:rPr lang="bg-BG" sz="4000" b="1" spc="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Мисия: Метеоролог</a:t>
            </a:r>
            <a:endParaRPr lang="en-US" sz="4000" b="1" spc="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257" y="1913953"/>
            <a:ext cx="6150163" cy="469609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Метеоролози - учениците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Оператори - родителите</a:t>
            </a:r>
          </a:p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Монтажист - Марияна Габровска</a:t>
            </a:r>
          </a:p>
          <a:p>
            <a:pPr>
              <a:lnSpc>
                <a:spcPct val="150000"/>
              </a:lnSpc>
            </a:pP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Видеофилм в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youtube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08716" y="1228683"/>
            <a:ext cx="115736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Създаване на видеоклипове с прогнозата на времето </a:t>
            </a:r>
          </a:p>
        </p:txBody>
      </p:sp>
      <p:pic>
        <p:nvPicPr>
          <p:cNvPr id="5" name="Картина 4" descr="Отрязване на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00" y="2099958"/>
            <a:ext cx="6417500" cy="43153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3894A63F-B0F8-487B-A0B6-F4021AB7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</p:spPr>
        <p:txBody>
          <a:bodyPr anchor="ctr">
            <a:normAutofit/>
          </a:bodyPr>
          <a:lstStyle/>
          <a:p>
            <a:pPr algn="ctr"/>
            <a:r>
              <a:rPr lang="bg-BG" sz="4000" b="1" spc="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Мисия: Метеоролог</a:t>
            </a:r>
            <a:endParaRPr lang="en-US" sz="4000" b="1" spc="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783172"/>
          </a:xfrm>
        </p:spPr>
        <p:txBody>
          <a:bodyPr>
            <a:normAutofit/>
          </a:bodyPr>
          <a:lstStyle/>
          <a:p>
            <a:pPr algn="ctr"/>
            <a:r>
              <a:rPr lang="bg-BG" sz="4000" b="1" spc="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 конкурс</a:t>
            </a: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9231" y="1867990"/>
            <a:ext cx="5443192" cy="4381707"/>
          </a:xfrm>
          <a:prstGeom prst="rect">
            <a:avLst/>
          </a:prstGeom>
        </p:spPr>
      </p:pic>
      <p:pic>
        <p:nvPicPr>
          <p:cNvPr id="8" name="Контейнер за съдържание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2423" y="1867990"/>
            <a:ext cx="5245706" cy="4381706"/>
          </a:xfrm>
          <a:prstGeom prst="rect">
            <a:avLst/>
          </a:prstGeom>
        </p:spPr>
      </p:pic>
      <p:sp>
        <p:nvSpPr>
          <p:cNvPr id="9" name="Текстово поле 5">
            <a:extLst>
              <a:ext uri="{FF2B5EF4-FFF2-40B4-BE49-F238E27FC236}">
                <a16:creationId xmlns:a16="http://schemas.microsoft.com/office/drawing/2014/main" xmlns="" id="{C42E3386-EC36-431F-B934-839F7C4EF136}"/>
              </a:ext>
            </a:extLst>
          </p:cNvPr>
          <p:cNvSpPr txBox="1"/>
          <p:nvPr/>
        </p:nvSpPr>
        <p:spPr>
          <a:xfrm>
            <a:off x="439783" y="1152342"/>
            <a:ext cx="113124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детско-юношеска рисунка на НИМХ – 14.12.2020 г. </a:t>
            </a:r>
          </a:p>
        </p:txBody>
      </p:sp>
    </p:spTree>
    <p:extLst>
      <p:ext uri="{BB962C8B-B14F-4D97-AF65-F5344CB8AC3E}">
        <p14:creationId xmlns:p14="http://schemas.microsoft.com/office/powerpoint/2010/main" val="36352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1" y="5759687"/>
            <a:ext cx="11049000" cy="70501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Линк към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публикация на 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НИМХ за обявяване на резултатите от конкурса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bg-BG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Линк към публикация на училището за наградените ученици от арт конкурса</a:t>
            </a:r>
            <a:endParaRPr lang="bg-BG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1" y="1944098"/>
            <a:ext cx="5068135" cy="4180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noFill/>
          </a:ln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67" y="1932168"/>
            <a:ext cx="5210233" cy="4180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</p:spPr>
      </p:pic>
      <p:sp>
        <p:nvSpPr>
          <p:cNvPr id="9" name="Заглавие 1">
            <a:extLst>
              <a:ext uri="{FF2B5EF4-FFF2-40B4-BE49-F238E27FC236}">
                <a16:creationId xmlns:a16="http://schemas.microsoft.com/office/drawing/2014/main" xmlns="" id="{3899898A-0CCA-47AC-919E-C82A93205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783172"/>
          </a:xfrm>
        </p:spPr>
        <p:txBody>
          <a:bodyPr>
            <a:normAutofit/>
          </a:bodyPr>
          <a:lstStyle/>
          <a:p>
            <a:pPr algn="ctr"/>
            <a:r>
              <a:rPr lang="bg-BG" sz="4000" b="1" spc="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 конкурс</a:t>
            </a:r>
          </a:p>
        </p:txBody>
      </p:sp>
      <p:sp>
        <p:nvSpPr>
          <p:cNvPr id="10" name="Текстово поле 5">
            <a:extLst>
              <a:ext uri="{FF2B5EF4-FFF2-40B4-BE49-F238E27FC236}">
                <a16:creationId xmlns:a16="http://schemas.microsoft.com/office/drawing/2014/main" xmlns="" id="{76324F47-BB0F-48E3-BA82-205BC286F4CC}"/>
              </a:ext>
            </a:extLst>
          </p:cNvPr>
          <p:cNvSpPr txBox="1"/>
          <p:nvPr/>
        </p:nvSpPr>
        <p:spPr>
          <a:xfrm>
            <a:off x="439783" y="1152342"/>
            <a:ext cx="113124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детско-юношеска рисунка на НИМХ – 14.12.2020 г. </a:t>
            </a:r>
          </a:p>
        </p:txBody>
      </p:sp>
    </p:spTree>
    <p:extLst>
      <p:ext uri="{BB962C8B-B14F-4D97-AF65-F5344CB8AC3E}">
        <p14:creationId xmlns:p14="http://schemas.microsoft.com/office/powerpoint/2010/main" val="106081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07" y="562302"/>
            <a:ext cx="10662138" cy="1097280"/>
          </a:xfrm>
        </p:spPr>
        <p:txBody>
          <a:bodyPr anchor="ctr">
            <a:noAutofit/>
          </a:bodyPr>
          <a:lstStyle/>
          <a:p>
            <a:pPr algn="ctr"/>
            <a:r>
              <a:rPr lang="bg-BG" sz="4000" b="1" spc="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урок с НИМХ и представяне на видеофилм</a:t>
            </a:r>
            <a:endParaRPr lang="en-US" sz="4000" b="1" spc="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16" y="5209611"/>
            <a:ext cx="11165120" cy="1489765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Проведен на  01.03.2021 г. в платформата ZOOM с представители на НИМХ.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Публикация за урока от НИМХ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Публикация за урока от училището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68" y="1836071"/>
            <a:ext cx="4639584" cy="3373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89611"/>
            <a:ext cx="4558935" cy="34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118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r Seasons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onal celebrations presentation.potx" id="{BD9AEA96-E390-41F9-9661-0C671905DB2C}" vid="{E3974F56-9D26-4D1A-896F-E22CFE04D790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Seasonal celebrations presentation</Template>
  <TotalTime>727</TotalTime>
  <Words>300</Words>
  <Application>Microsoft Office PowerPoint</Application>
  <PresentationFormat>Widescreen</PresentationFormat>
  <Paragraphs>68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Constantia</vt:lpstr>
      <vt:lpstr>Wingdings</vt:lpstr>
      <vt:lpstr>Four Seasons 16x9</vt:lpstr>
      <vt:lpstr>Професия метеоролог</vt:lpstr>
      <vt:lpstr>Цел на проекта</vt:lpstr>
      <vt:lpstr>Етапи на проекта</vt:lpstr>
      <vt:lpstr>Мисия: Метеоролог</vt:lpstr>
      <vt:lpstr>Мисия: Метеоролог</vt:lpstr>
      <vt:lpstr>Мисия: Метеоролог</vt:lpstr>
      <vt:lpstr>Арт конкурс</vt:lpstr>
      <vt:lpstr>Арт конкурс</vt:lpstr>
      <vt:lpstr>Онлайн урок с НИМХ и представяне на видеофилм</vt:lpstr>
      <vt:lpstr>Посещение в НИМХ - 21.06.2021 г. </vt:lpstr>
      <vt:lpstr>Посещение в НИМХ - 21.06.2021 г. </vt:lpstr>
      <vt:lpstr>Методи </vt:lpstr>
      <vt:lpstr>Постигнати резултати от учениците</vt:lpstr>
      <vt:lpstr>Постигнати резултати от учениците</vt:lpstr>
      <vt:lpstr>Дигиталният проект  „Професия: Метеоролог“  е реализиран 2020-2021 година,  с учениците във втори и трети клас.</vt:lpstr>
      <vt:lpstr>Благодаря за вниманието!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Професия метеоролог</dc:title>
  <dc:creator>Viki</dc:creator>
  <cp:lastModifiedBy>Viki</cp:lastModifiedBy>
  <cp:revision>97</cp:revision>
  <dcterms:created xsi:type="dcterms:W3CDTF">2021-11-20T18:35:45Z</dcterms:created>
  <dcterms:modified xsi:type="dcterms:W3CDTF">2022-04-17T19:41:05Z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