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</p:sldIdLst>
  <p:sldSz cx="18288000" cy="10287000"/>
  <p:notesSz cx="6858000" cy="9144000"/>
  <p:embeddedFontLst>
    <p:embeddedFont>
      <p:font typeface="Canva Sans" panose="020B0604020202020204" charset="0"/>
      <p:regular r:id="rId11"/>
    </p:embeddedFont>
    <p:embeddedFont>
      <p:font typeface="Canva Sans Bold" panose="020B0604020202020204" charset="0"/>
      <p:regular r:id="rId12"/>
    </p:embeddedFont>
    <p:embeddedFont>
      <p:font typeface="Eastman Grotesque" panose="020B0604020202020204" charset="0"/>
      <p:regular r:id="rId13"/>
    </p:embeddedFont>
    <p:embeddedFont>
      <p:font typeface="Eastman Grotesque Bold" panose="020B0604020202020204" charset="0"/>
      <p:regular r:id="rId14"/>
    </p:embeddedFont>
    <p:embeddedFont>
      <p:font typeface="Quicksand" panose="020B0604020202020204" charset="0"/>
      <p:regular r:id="rId15"/>
    </p:embeddedFont>
    <p:embeddedFont>
      <p:font typeface="Quicksand Bold" panose="020B0604020202020204" charset="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778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svg"/><Relationship Id="rId7" Type="http://schemas.openxmlformats.org/officeDocument/2006/relationships/image" Target="../media/image1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3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335575" y="838200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3" name="AutoShape 3"/>
          <p:cNvSpPr/>
          <p:nvPr/>
        </p:nvSpPr>
        <p:spPr>
          <a:xfrm>
            <a:off x="-335575" y="1682126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4" name="AutoShape 4"/>
          <p:cNvSpPr/>
          <p:nvPr/>
        </p:nvSpPr>
        <p:spPr>
          <a:xfrm>
            <a:off x="-335575" y="2526052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5" name="AutoShape 5"/>
          <p:cNvSpPr/>
          <p:nvPr/>
        </p:nvSpPr>
        <p:spPr>
          <a:xfrm>
            <a:off x="-335575" y="3398554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6" name="AutoShape 6"/>
          <p:cNvSpPr/>
          <p:nvPr/>
        </p:nvSpPr>
        <p:spPr>
          <a:xfrm>
            <a:off x="-335575" y="4633931"/>
            <a:ext cx="1795142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7" name="AutoShape 7"/>
          <p:cNvSpPr/>
          <p:nvPr/>
        </p:nvSpPr>
        <p:spPr>
          <a:xfrm>
            <a:off x="-335575" y="5478041"/>
            <a:ext cx="1795142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8" name="AutoShape 8"/>
          <p:cNvSpPr/>
          <p:nvPr/>
        </p:nvSpPr>
        <p:spPr>
          <a:xfrm>
            <a:off x="-335575" y="6304220"/>
            <a:ext cx="1795142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9" name="AutoShape 9"/>
          <p:cNvSpPr/>
          <p:nvPr/>
        </p:nvSpPr>
        <p:spPr>
          <a:xfrm>
            <a:off x="-335575" y="6888559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0" name="AutoShape 10"/>
          <p:cNvSpPr/>
          <p:nvPr/>
        </p:nvSpPr>
        <p:spPr>
          <a:xfrm>
            <a:off x="-335575" y="7761060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1" name="AutoShape 11"/>
          <p:cNvSpPr/>
          <p:nvPr/>
        </p:nvSpPr>
        <p:spPr>
          <a:xfrm>
            <a:off x="-335575" y="8633561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2" name="AutoShape 12"/>
          <p:cNvSpPr/>
          <p:nvPr/>
        </p:nvSpPr>
        <p:spPr>
          <a:xfrm>
            <a:off x="-335575" y="9506062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3" name="Freeform 13"/>
          <p:cNvSpPr/>
          <p:nvPr/>
        </p:nvSpPr>
        <p:spPr>
          <a:xfrm>
            <a:off x="11115061" y="-815966"/>
            <a:ext cx="7949141" cy="4362091"/>
          </a:xfrm>
          <a:custGeom>
            <a:avLst/>
            <a:gdLst/>
            <a:ahLst/>
            <a:cxnLst/>
            <a:rect l="l" t="t" r="r" b="b"/>
            <a:pathLst>
              <a:path w="7949141" h="4362091">
                <a:moveTo>
                  <a:pt x="0" y="0"/>
                </a:moveTo>
                <a:lnTo>
                  <a:pt x="7949141" y="0"/>
                </a:lnTo>
                <a:lnTo>
                  <a:pt x="7949141" y="4362091"/>
                </a:lnTo>
                <a:lnTo>
                  <a:pt x="0" y="436209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14" name="Freeform 14"/>
          <p:cNvSpPr/>
          <p:nvPr/>
        </p:nvSpPr>
        <p:spPr>
          <a:xfrm>
            <a:off x="5844663" y="5478041"/>
            <a:ext cx="15023530" cy="4452428"/>
          </a:xfrm>
          <a:custGeom>
            <a:avLst/>
            <a:gdLst/>
            <a:ahLst/>
            <a:cxnLst/>
            <a:rect l="l" t="t" r="r" b="b"/>
            <a:pathLst>
              <a:path w="15023530" h="4452428">
                <a:moveTo>
                  <a:pt x="0" y="0"/>
                </a:moveTo>
                <a:lnTo>
                  <a:pt x="15023530" y="0"/>
                </a:lnTo>
                <a:lnTo>
                  <a:pt x="15023530" y="4452428"/>
                </a:lnTo>
                <a:lnTo>
                  <a:pt x="0" y="445242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15" name="Group 15"/>
          <p:cNvGrpSpPr/>
          <p:nvPr/>
        </p:nvGrpSpPr>
        <p:grpSpPr>
          <a:xfrm>
            <a:off x="-731650" y="7783909"/>
            <a:ext cx="19751300" cy="3086100"/>
            <a:chOff x="0" y="0"/>
            <a:chExt cx="5201988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5201988" cy="812800"/>
            </a:xfrm>
            <a:custGeom>
              <a:avLst/>
              <a:gdLst/>
              <a:ahLst/>
              <a:cxnLst/>
              <a:rect l="l" t="t" r="r" b="b"/>
              <a:pathLst>
                <a:path w="5201988" h="812800">
                  <a:moveTo>
                    <a:pt x="0" y="0"/>
                  </a:moveTo>
                  <a:lnTo>
                    <a:pt x="5201988" y="0"/>
                  </a:lnTo>
                  <a:lnTo>
                    <a:pt x="5201988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334951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5201988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18" name="Freeform 18"/>
          <p:cNvSpPr/>
          <p:nvPr/>
        </p:nvSpPr>
        <p:spPr>
          <a:xfrm>
            <a:off x="12977113" y="6000750"/>
            <a:ext cx="4282187" cy="3532805"/>
          </a:xfrm>
          <a:custGeom>
            <a:avLst/>
            <a:gdLst/>
            <a:ahLst/>
            <a:cxnLst/>
            <a:rect l="l" t="t" r="r" b="b"/>
            <a:pathLst>
              <a:path w="4282187" h="3532805">
                <a:moveTo>
                  <a:pt x="0" y="0"/>
                </a:moveTo>
                <a:lnTo>
                  <a:pt x="4282187" y="0"/>
                </a:lnTo>
                <a:lnTo>
                  <a:pt x="4282187" y="3532805"/>
                </a:lnTo>
                <a:lnTo>
                  <a:pt x="0" y="353280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19" name="Freeform 19"/>
          <p:cNvSpPr/>
          <p:nvPr/>
        </p:nvSpPr>
        <p:spPr>
          <a:xfrm>
            <a:off x="11650359" y="6888559"/>
            <a:ext cx="1480278" cy="2474629"/>
          </a:xfrm>
          <a:custGeom>
            <a:avLst/>
            <a:gdLst/>
            <a:ahLst/>
            <a:cxnLst/>
            <a:rect l="l" t="t" r="r" b="b"/>
            <a:pathLst>
              <a:path w="1480278" h="2474629">
                <a:moveTo>
                  <a:pt x="0" y="0"/>
                </a:moveTo>
                <a:lnTo>
                  <a:pt x="1480278" y="0"/>
                </a:lnTo>
                <a:lnTo>
                  <a:pt x="1480278" y="2474628"/>
                </a:lnTo>
                <a:lnTo>
                  <a:pt x="0" y="247462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20" name="TextBox 20"/>
          <p:cNvSpPr txBox="1"/>
          <p:nvPr/>
        </p:nvSpPr>
        <p:spPr>
          <a:xfrm>
            <a:off x="346563" y="1512014"/>
            <a:ext cx="10086361" cy="20812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28"/>
              </a:lnSpc>
            </a:pPr>
            <a:r>
              <a:rPr lang="en-US" sz="8800" b="1" dirty="0">
                <a:solidFill>
                  <a:srgbClr val="173A45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ДОБРИ ПРАКТИКИ ЗА ОЦЕНЯВАНЕ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21345" y="4373838"/>
            <a:ext cx="8744566" cy="11088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941"/>
              </a:lnSpc>
            </a:pPr>
            <a:r>
              <a:rPr lang="bg-BG" sz="4400" b="1" dirty="0">
                <a:solidFill>
                  <a:srgbClr val="173A45"/>
                </a:solidFill>
                <a:latin typeface="Eastman Grotesque Bold"/>
                <a:ea typeface="Eastman Grotesque Bold"/>
                <a:cs typeface="Eastman Grotesque Bold"/>
                <a:sym typeface="Eastman Grotesque Bold"/>
              </a:rPr>
              <a:t>Изграждане на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416245" y="5406751"/>
            <a:ext cx="9470749" cy="22110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893"/>
              </a:lnSpc>
            </a:pPr>
            <a:r>
              <a:rPr lang="en-US" sz="6000" b="1" dirty="0">
                <a:solidFill>
                  <a:srgbClr val="173A45"/>
                </a:solidFill>
                <a:latin typeface="Eastman Grotesque Bold"/>
                <a:ea typeface="Eastman Grotesque Bold"/>
                <a:cs typeface="Eastman Grotesque Bold"/>
                <a:sym typeface="Eastman Grotesque Bold"/>
              </a:rPr>
              <a:t>УЧЕНИЧЕСКА ОТГОВОРНОСТ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2562886" y="8412531"/>
            <a:ext cx="5386856" cy="4317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00"/>
              </a:lnSpc>
            </a:pPr>
            <a:r>
              <a:rPr lang="en-US" sz="2500" dirty="0">
                <a:solidFill>
                  <a:srgbClr val="FBFAF5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Лилия Ищева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564291" y="8899526"/>
            <a:ext cx="5386856" cy="3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2000" dirty="0">
                <a:solidFill>
                  <a:srgbClr val="FBFAF5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ОУ ,,</a:t>
            </a:r>
            <a:r>
              <a:rPr lang="en-US" sz="2000" dirty="0" err="1">
                <a:solidFill>
                  <a:srgbClr val="FBFAF5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Неофит</a:t>
            </a:r>
            <a:r>
              <a:rPr lang="en-US" sz="2000" dirty="0">
                <a:solidFill>
                  <a:srgbClr val="FBFAF5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 </a:t>
            </a:r>
            <a:r>
              <a:rPr lang="en-US" sz="2000" dirty="0" err="1">
                <a:solidFill>
                  <a:srgbClr val="FBFAF5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Рилски</a:t>
            </a:r>
            <a:r>
              <a:rPr lang="en-US" sz="2000" dirty="0">
                <a:solidFill>
                  <a:srgbClr val="FBFAF5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”, </a:t>
            </a:r>
            <a:r>
              <a:rPr lang="en-US" sz="2000" dirty="0" err="1">
                <a:solidFill>
                  <a:srgbClr val="FBFAF5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гр</a:t>
            </a:r>
            <a:r>
              <a:rPr lang="en-US" sz="2000" dirty="0">
                <a:solidFill>
                  <a:srgbClr val="FBFAF5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. </a:t>
            </a:r>
            <a:r>
              <a:rPr lang="en-US" sz="2000" dirty="0" err="1">
                <a:solidFill>
                  <a:srgbClr val="FBFAF5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Велинград</a:t>
            </a:r>
            <a:endParaRPr lang="en-US" sz="2000" dirty="0">
              <a:solidFill>
                <a:srgbClr val="FBFAF5"/>
              </a:solidFill>
              <a:latin typeface="Eastman Grotesque"/>
              <a:ea typeface="Eastman Grotesque"/>
              <a:cs typeface="Eastman Grotesque"/>
              <a:sym typeface="Eastman Grotesq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930690" y="536568"/>
            <a:ext cx="20894380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3" name="AutoShape 3"/>
          <p:cNvSpPr/>
          <p:nvPr/>
        </p:nvSpPr>
        <p:spPr>
          <a:xfrm>
            <a:off x="-930690" y="1466637"/>
            <a:ext cx="20894380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4" name="AutoShape 4"/>
          <p:cNvSpPr/>
          <p:nvPr/>
        </p:nvSpPr>
        <p:spPr>
          <a:xfrm>
            <a:off x="-930690" y="2396706"/>
            <a:ext cx="20894380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5" name="AutoShape 5"/>
          <p:cNvSpPr/>
          <p:nvPr/>
        </p:nvSpPr>
        <p:spPr>
          <a:xfrm>
            <a:off x="-930690" y="3358267"/>
            <a:ext cx="20894380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6" name="AutoShape 6"/>
          <p:cNvSpPr/>
          <p:nvPr/>
        </p:nvSpPr>
        <p:spPr>
          <a:xfrm>
            <a:off x="-930690" y="4298833"/>
            <a:ext cx="20894380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7" name="AutoShape 7"/>
          <p:cNvSpPr/>
          <p:nvPr/>
        </p:nvSpPr>
        <p:spPr>
          <a:xfrm>
            <a:off x="-930690" y="5281326"/>
            <a:ext cx="20894380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8" name="AutoShape 8"/>
          <p:cNvSpPr/>
          <p:nvPr/>
        </p:nvSpPr>
        <p:spPr>
          <a:xfrm>
            <a:off x="-930690" y="6242948"/>
            <a:ext cx="20894380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9" name="AutoShape 9"/>
          <p:cNvSpPr/>
          <p:nvPr/>
        </p:nvSpPr>
        <p:spPr>
          <a:xfrm>
            <a:off x="-930690" y="7204509"/>
            <a:ext cx="20894380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0" name="AutoShape 10"/>
          <p:cNvSpPr/>
          <p:nvPr/>
        </p:nvSpPr>
        <p:spPr>
          <a:xfrm>
            <a:off x="-930690" y="8166070"/>
            <a:ext cx="20894380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1" name="AutoShape 11"/>
          <p:cNvSpPr/>
          <p:nvPr/>
        </p:nvSpPr>
        <p:spPr>
          <a:xfrm>
            <a:off x="-930690" y="9127630"/>
            <a:ext cx="20894380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2" name="AutoShape 12"/>
          <p:cNvSpPr/>
          <p:nvPr/>
        </p:nvSpPr>
        <p:spPr>
          <a:xfrm>
            <a:off x="-930690" y="10089191"/>
            <a:ext cx="20894380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grpSp>
        <p:nvGrpSpPr>
          <p:cNvPr id="13" name="Group 13"/>
          <p:cNvGrpSpPr/>
          <p:nvPr/>
        </p:nvGrpSpPr>
        <p:grpSpPr>
          <a:xfrm>
            <a:off x="13557927" y="1638116"/>
            <a:ext cx="4540275" cy="7117276"/>
            <a:chOff x="0" y="0"/>
            <a:chExt cx="1341921" cy="201932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341921" cy="2019328"/>
            </a:xfrm>
            <a:custGeom>
              <a:avLst/>
              <a:gdLst/>
              <a:ahLst/>
              <a:cxnLst/>
              <a:rect l="l" t="t" r="r" b="b"/>
              <a:pathLst>
                <a:path w="1341921" h="2019328">
                  <a:moveTo>
                    <a:pt x="22962" y="0"/>
                  </a:moveTo>
                  <a:lnTo>
                    <a:pt x="1318958" y="0"/>
                  </a:lnTo>
                  <a:cubicBezTo>
                    <a:pt x="1331640" y="0"/>
                    <a:pt x="1341921" y="10281"/>
                    <a:pt x="1341921" y="22962"/>
                  </a:cubicBezTo>
                  <a:lnTo>
                    <a:pt x="1341921" y="1996365"/>
                  </a:lnTo>
                  <a:cubicBezTo>
                    <a:pt x="1341921" y="2009047"/>
                    <a:pt x="1331640" y="2019328"/>
                    <a:pt x="1318958" y="2019328"/>
                  </a:cubicBezTo>
                  <a:lnTo>
                    <a:pt x="22962" y="2019328"/>
                  </a:lnTo>
                  <a:cubicBezTo>
                    <a:pt x="10281" y="2019328"/>
                    <a:pt x="0" y="2009047"/>
                    <a:pt x="0" y="1996365"/>
                  </a:cubicBezTo>
                  <a:lnTo>
                    <a:pt x="0" y="22962"/>
                  </a:lnTo>
                  <a:cubicBezTo>
                    <a:pt x="0" y="10281"/>
                    <a:pt x="10281" y="0"/>
                    <a:pt x="22962" y="0"/>
                  </a:cubicBezTo>
                  <a:close/>
                </a:path>
              </a:pathLst>
            </a:custGeom>
            <a:solidFill>
              <a:srgbClr val="173A45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38100"/>
              <a:ext cx="1341921" cy="20574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6" name="Freeform 16"/>
          <p:cNvSpPr/>
          <p:nvPr/>
        </p:nvSpPr>
        <p:spPr>
          <a:xfrm>
            <a:off x="11638452" y="6968746"/>
            <a:ext cx="8745127" cy="4798889"/>
          </a:xfrm>
          <a:custGeom>
            <a:avLst/>
            <a:gdLst/>
            <a:ahLst/>
            <a:cxnLst/>
            <a:rect l="l" t="t" r="r" b="b"/>
            <a:pathLst>
              <a:path w="8745127" h="4798889">
                <a:moveTo>
                  <a:pt x="0" y="0"/>
                </a:moveTo>
                <a:lnTo>
                  <a:pt x="8745127" y="0"/>
                </a:lnTo>
                <a:lnTo>
                  <a:pt x="8745127" y="4798889"/>
                </a:lnTo>
                <a:lnTo>
                  <a:pt x="0" y="47988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17" name="Group 17"/>
          <p:cNvGrpSpPr/>
          <p:nvPr/>
        </p:nvGrpSpPr>
        <p:grpSpPr>
          <a:xfrm>
            <a:off x="12875476" y="1224266"/>
            <a:ext cx="4965790" cy="7209876"/>
            <a:chOff x="0" y="0"/>
            <a:chExt cx="10824531" cy="15163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0824531" cy="15163800"/>
            </a:xfrm>
            <a:custGeom>
              <a:avLst/>
              <a:gdLst/>
              <a:ahLst/>
              <a:cxnLst/>
              <a:rect l="l" t="t" r="r" b="b"/>
              <a:pathLst>
                <a:path w="10591800" h="15163800">
                  <a:moveTo>
                    <a:pt x="10591800" y="254000"/>
                  </a:moveTo>
                  <a:lnTo>
                    <a:pt x="10591800" y="14909800"/>
                  </a:lnTo>
                  <a:cubicBezTo>
                    <a:pt x="10591800" y="15050136"/>
                    <a:pt x="10478135" y="15163800"/>
                    <a:pt x="10337800" y="15163800"/>
                  </a:cubicBezTo>
                  <a:lnTo>
                    <a:pt x="254000" y="15163800"/>
                  </a:lnTo>
                  <a:cubicBezTo>
                    <a:pt x="113665" y="15163800"/>
                    <a:pt x="0" y="15050136"/>
                    <a:pt x="0" y="14909800"/>
                  </a:cubicBezTo>
                  <a:lnTo>
                    <a:pt x="0" y="254000"/>
                  </a:lnTo>
                  <a:cubicBezTo>
                    <a:pt x="0" y="113665"/>
                    <a:pt x="113665" y="0"/>
                    <a:pt x="254000" y="0"/>
                  </a:cubicBezTo>
                  <a:lnTo>
                    <a:pt x="10337800" y="0"/>
                  </a:lnTo>
                  <a:cubicBezTo>
                    <a:pt x="10478135" y="0"/>
                    <a:pt x="10591800" y="113665"/>
                    <a:pt x="10591800" y="254000"/>
                  </a:cubicBezTo>
                  <a:close/>
                </a:path>
              </a:pathLst>
            </a:custGeom>
            <a:blipFill>
              <a:blip r:embed="rId4"/>
              <a:stretch>
                <a:fillRect t="-2419" b="-2419"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19" name="Freeform 19"/>
          <p:cNvSpPr/>
          <p:nvPr/>
        </p:nvSpPr>
        <p:spPr>
          <a:xfrm>
            <a:off x="-466387" y="-278028"/>
            <a:ext cx="8447555" cy="4635596"/>
          </a:xfrm>
          <a:custGeom>
            <a:avLst/>
            <a:gdLst/>
            <a:ahLst/>
            <a:cxnLst/>
            <a:rect l="l" t="t" r="r" b="b"/>
            <a:pathLst>
              <a:path w="8447555" h="4635596">
                <a:moveTo>
                  <a:pt x="0" y="0"/>
                </a:moveTo>
                <a:lnTo>
                  <a:pt x="8447555" y="0"/>
                </a:lnTo>
                <a:lnTo>
                  <a:pt x="8447555" y="4635596"/>
                </a:lnTo>
                <a:lnTo>
                  <a:pt x="0" y="46355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20" name="Group 20"/>
          <p:cNvGrpSpPr/>
          <p:nvPr/>
        </p:nvGrpSpPr>
        <p:grpSpPr>
          <a:xfrm>
            <a:off x="969642" y="1466637"/>
            <a:ext cx="11485945" cy="7768093"/>
            <a:chOff x="0" y="0"/>
            <a:chExt cx="2697331" cy="185642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697331" cy="1856425"/>
            </a:xfrm>
            <a:custGeom>
              <a:avLst/>
              <a:gdLst/>
              <a:ahLst/>
              <a:cxnLst/>
              <a:rect l="l" t="t" r="r" b="b"/>
              <a:pathLst>
                <a:path w="2697331" h="1856425">
                  <a:moveTo>
                    <a:pt x="10289" y="0"/>
                  </a:moveTo>
                  <a:lnTo>
                    <a:pt x="2687042" y="0"/>
                  </a:lnTo>
                  <a:cubicBezTo>
                    <a:pt x="2689771" y="0"/>
                    <a:pt x="2692388" y="1084"/>
                    <a:pt x="2694317" y="3014"/>
                  </a:cubicBezTo>
                  <a:cubicBezTo>
                    <a:pt x="2696247" y="4943"/>
                    <a:pt x="2697331" y="7560"/>
                    <a:pt x="2697331" y="10289"/>
                  </a:cubicBezTo>
                  <a:lnTo>
                    <a:pt x="2697331" y="1846136"/>
                  </a:lnTo>
                  <a:cubicBezTo>
                    <a:pt x="2697331" y="1848865"/>
                    <a:pt x="2696247" y="1851482"/>
                    <a:pt x="2694317" y="1853412"/>
                  </a:cubicBezTo>
                  <a:cubicBezTo>
                    <a:pt x="2692388" y="1855341"/>
                    <a:pt x="2689771" y="1856425"/>
                    <a:pt x="2687042" y="1856425"/>
                  </a:cubicBezTo>
                  <a:lnTo>
                    <a:pt x="10289" y="1856425"/>
                  </a:lnTo>
                  <a:cubicBezTo>
                    <a:pt x="7560" y="1856425"/>
                    <a:pt x="4943" y="1855341"/>
                    <a:pt x="3014" y="1853412"/>
                  </a:cubicBezTo>
                  <a:cubicBezTo>
                    <a:pt x="1084" y="1851482"/>
                    <a:pt x="0" y="1848865"/>
                    <a:pt x="0" y="1846136"/>
                  </a:cubicBezTo>
                  <a:lnTo>
                    <a:pt x="0" y="10289"/>
                  </a:lnTo>
                  <a:cubicBezTo>
                    <a:pt x="0" y="7560"/>
                    <a:pt x="1084" y="4943"/>
                    <a:pt x="3014" y="3014"/>
                  </a:cubicBezTo>
                  <a:cubicBezTo>
                    <a:pt x="4943" y="1084"/>
                    <a:pt x="7560" y="0"/>
                    <a:pt x="10289" y="0"/>
                  </a:cubicBezTo>
                  <a:close/>
                </a:path>
              </a:pathLst>
            </a:custGeom>
            <a:solidFill>
              <a:srgbClr val="FFD7C4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38100"/>
              <a:ext cx="2697331" cy="18945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2788998" y="304072"/>
            <a:ext cx="7689907" cy="1690415"/>
            <a:chOff x="0" y="0"/>
            <a:chExt cx="1837740" cy="403977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837740" cy="403977"/>
            </a:xfrm>
            <a:custGeom>
              <a:avLst/>
              <a:gdLst/>
              <a:ahLst/>
              <a:cxnLst/>
              <a:rect l="l" t="t" r="r" b="b"/>
              <a:pathLst>
                <a:path w="1837740" h="403977">
                  <a:moveTo>
                    <a:pt x="15101" y="0"/>
                  </a:moveTo>
                  <a:lnTo>
                    <a:pt x="1822639" y="0"/>
                  </a:lnTo>
                  <a:cubicBezTo>
                    <a:pt x="1830979" y="0"/>
                    <a:pt x="1837740" y="6761"/>
                    <a:pt x="1837740" y="15101"/>
                  </a:cubicBezTo>
                  <a:lnTo>
                    <a:pt x="1837740" y="388875"/>
                  </a:lnTo>
                  <a:cubicBezTo>
                    <a:pt x="1837740" y="392881"/>
                    <a:pt x="1836149" y="396722"/>
                    <a:pt x="1833317" y="399554"/>
                  </a:cubicBezTo>
                  <a:cubicBezTo>
                    <a:pt x="1830485" y="402386"/>
                    <a:pt x="1826644" y="403977"/>
                    <a:pt x="1822639" y="403977"/>
                  </a:cubicBezTo>
                  <a:lnTo>
                    <a:pt x="15101" y="403977"/>
                  </a:lnTo>
                  <a:cubicBezTo>
                    <a:pt x="11096" y="403977"/>
                    <a:pt x="7255" y="402386"/>
                    <a:pt x="4423" y="399554"/>
                  </a:cubicBezTo>
                  <a:cubicBezTo>
                    <a:pt x="1591" y="396722"/>
                    <a:pt x="0" y="392881"/>
                    <a:pt x="0" y="388875"/>
                  </a:cubicBezTo>
                  <a:lnTo>
                    <a:pt x="0" y="15101"/>
                  </a:lnTo>
                  <a:cubicBezTo>
                    <a:pt x="0" y="11096"/>
                    <a:pt x="1591" y="7255"/>
                    <a:pt x="4423" y="4423"/>
                  </a:cubicBezTo>
                  <a:cubicBezTo>
                    <a:pt x="7255" y="1591"/>
                    <a:pt x="11096" y="0"/>
                    <a:pt x="15101" y="0"/>
                  </a:cubicBezTo>
                  <a:close/>
                </a:path>
              </a:pathLst>
            </a:custGeom>
            <a:solidFill>
              <a:srgbClr val="BF5954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38100"/>
              <a:ext cx="1837740" cy="4420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6" name="Freeform 26"/>
          <p:cNvSpPr/>
          <p:nvPr/>
        </p:nvSpPr>
        <p:spPr>
          <a:xfrm rot="-3085816">
            <a:off x="-729429" y="7566004"/>
            <a:ext cx="2999367" cy="3096121"/>
          </a:xfrm>
          <a:custGeom>
            <a:avLst/>
            <a:gdLst/>
            <a:ahLst/>
            <a:cxnLst/>
            <a:rect l="l" t="t" r="r" b="b"/>
            <a:pathLst>
              <a:path w="2999367" h="3096121">
                <a:moveTo>
                  <a:pt x="0" y="0"/>
                </a:moveTo>
                <a:lnTo>
                  <a:pt x="2999367" y="0"/>
                </a:lnTo>
                <a:lnTo>
                  <a:pt x="2999367" y="3096121"/>
                </a:lnTo>
                <a:lnTo>
                  <a:pt x="0" y="309612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27" name="TextBox 27"/>
          <p:cNvSpPr txBox="1"/>
          <p:nvPr/>
        </p:nvSpPr>
        <p:spPr>
          <a:xfrm>
            <a:off x="3277166" y="419029"/>
            <a:ext cx="6713570" cy="13991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bg-BG" sz="3999" b="1" dirty="0">
                <a:solidFill>
                  <a:srgbClr val="FBFAF5"/>
                </a:solidFill>
                <a:latin typeface="Eastman Grotesque Bold"/>
                <a:ea typeface="Eastman Grotesque Bold"/>
                <a:cs typeface="Eastman Grotesque Bold"/>
                <a:sym typeface="Eastman Grotesque Bold"/>
              </a:rPr>
              <a:t>Планиране на контролно-оценъчната дейност 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177737" y="2192435"/>
            <a:ext cx="11440803" cy="76390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13816" lvl="1" indent="-356908" algn="l">
              <a:lnSpc>
                <a:spcPts val="4628"/>
              </a:lnSpc>
              <a:buFont typeface="Arial"/>
              <a:buChar char="•"/>
            </a:pPr>
            <a:r>
              <a:rPr lang="bg-BG" sz="3306" b="1" dirty="0">
                <a:solidFill>
                  <a:srgbClr val="000000"/>
                </a:solidFill>
                <a:latin typeface="Eastman Grotesque Bold"/>
                <a:ea typeface="Eastman Grotesque Bold"/>
                <a:cs typeface="Eastman Grotesque Bold"/>
                <a:sym typeface="Eastman Grotesque Bold"/>
              </a:rPr>
              <a:t>Цели и критерии</a:t>
            </a:r>
            <a:r>
              <a:rPr lang="en-US" sz="3306" b="1" dirty="0">
                <a:solidFill>
                  <a:srgbClr val="000000"/>
                </a:solidFill>
                <a:latin typeface="Eastman Grotesque Bold"/>
                <a:ea typeface="Eastman Grotesque Bold"/>
                <a:cs typeface="Eastman Grotesque Bold"/>
                <a:sym typeface="Eastman Grotesque Bold"/>
              </a:rPr>
              <a:t>: </a:t>
            </a:r>
            <a:endParaRPr lang="bg-BG" sz="3306" b="1" dirty="0">
              <a:solidFill>
                <a:srgbClr val="000000"/>
              </a:solidFill>
              <a:latin typeface="Eastman Grotesque Bold"/>
              <a:ea typeface="Eastman Grotesque Bold"/>
              <a:cs typeface="Eastman Grotesque Bold"/>
              <a:sym typeface="Eastman Grotesque Bold"/>
            </a:endParaRPr>
          </a:p>
          <a:p>
            <a:pPr marL="356908" lvl="1" algn="l">
              <a:lnSpc>
                <a:spcPts val="4628"/>
              </a:lnSpc>
            </a:pPr>
            <a:r>
              <a:rPr lang="bg-BG" sz="3306" dirty="0">
                <a:solidFill>
                  <a:srgbClr val="000000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- ясно дефиниране целите на урока и критериите за оценяване, така че учениците да знаят какво се очаква от тях</a:t>
            </a:r>
            <a:r>
              <a:rPr lang="en-US" sz="3306" dirty="0">
                <a:solidFill>
                  <a:srgbClr val="000000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.</a:t>
            </a:r>
          </a:p>
          <a:p>
            <a:pPr marL="713816" lvl="1" indent="-356908" algn="l">
              <a:lnSpc>
                <a:spcPts val="4628"/>
              </a:lnSpc>
              <a:buFont typeface="Arial"/>
              <a:buChar char="•"/>
            </a:pPr>
            <a:r>
              <a:rPr lang="bg-BG" sz="3306" b="1" dirty="0">
                <a:solidFill>
                  <a:srgbClr val="000000"/>
                </a:solidFill>
                <a:latin typeface="Eastman Grotesque Bold"/>
                <a:ea typeface="Eastman Grotesque Bold"/>
                <a:cs typeface="Eastman Grotesque Bold"/>
                <a:sym typeface="Eastman Grotesque Bold"/>
              </a:rPr>
              <a:t>Разнообразие в задачите</a:t>
            </a:r>
            <a:r>
              <a:rPr lang="en-US" sz="3306" b="1" dirty="0">
                <a:solidFill>
                  <a:srgbClr val="000000"/>
                </a:solidFill>
                <a:latin typeface="Eastman Grotesque Bold"/>
                <a:ea typeface="Eastman Grotesque Bold"/>
                <a:cs typeface="Eastman Grotesque Bold"/>
                <a:sym typeface="Eastman Grotesque Bold"/>
              </a:rPr>
              <a:t>: </a:t>
            </a:r>
            <a:endParaRPr lang="bg-BG" sz="3306" dirty="0">
              <a:solidFill>
                <a:srgbClr val="000000"/>
              </a:solidFill>
              <a:latin typeface="Eastman Grotesque"/>
              <a:ea typeface="Eastman Grotesque"/>
              <a:cs typeface="Eastman Grotesque"/>
              <a:sym typeface="Eastman Grotesque"/>
            </a:endParaRPr>
          </a:p>
          <a:p>
            <a:pPr marL="356908" lvl="1" algn="l">
              <a:lnSpc>
                <a:spcPts val="4628"/>
              </a:lnSpc>
            </a:pPr>
            <a:r>
              <a:rPr lang="bg-BG" sz="3306" dirty="0">
                <a:solidFill>
                  <a:srgbClr val="000000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- използване на различни типове</a:t>
            </a:r>
            <a:r>
              <a:rPr lang="en-US" sz="3306" dirty="0">
                <a:solidFill>
                  <a:srgbClr val="000000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 з</a:t>
            </a:r>
            <a:r>
              <a:rPr lang="bg-BG" sz="3306" dirty="0" err="1">
                <a:solidFill>
                  <a:srgbClr val="000000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адачи</a:t>
            </a:r>
            <a:r>
              <a:rPr lang="bg-BG" sz="3306" dirty="0">
                <a:solidFill>
                  <a:srgbClr val="000000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 – тестове, писмени текстове, творчески проекти – за оценка на учениците в различни аспекти</a:t>
            </a:r>
            <a:r>
              <a:rPr lang="en-US" sz="3306" dirty="0">
                <a:solidFill>
                  <a:srgbClr val="000000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.</a:t>
            </a:r>
          </a:p>
          <a:p>
            <a:pPr marL="713816" lvl="1" indent="-356908" algn="l">
              <a:lnSpc>
                <a:spcPts val="4628"/>
              </a:lnSpc>
              <a:buFont typeface="Arial"/>
              <a:buChar char="•"/>
            </a:pPr>
            <a:r>
              <a:rPr lang="bg-BG" sz="3306" b="1" dirty="0">
                <a:solidFill>
                  <a:srgbClr val="000000"/>
                </a:solidFill>
                <a:latin typeface="Eastman Grotesque Bold"/>
                <a:ea typeface="Eastman Grotesque Bold"/>
                <a:cs typeface="Eastman Grotesque Bold"/>
                <a:sym typeface="Eastman Grotesque Bold"/>
              </a:rPr>
              <a:t>Формиращо оценяване</a:t>
            </a:r>
            <a:r>
              <a:rPr lang="en-US" sz="3306" b="1" dirty="0">
                <a:solidFill>
                  <a:srgbClr val="000000"/>
                </a:solidFill>
                <a:latin typeface="Eastman Grotesque Bold"/>
                <a:ea typeface="Eastman Grotesque Bold"/>
                <a:cs typeface="Eastman Grotesque Bold"/>
                <a:sym typeface="Eastman Grotesque Bold"/>
              </a:rPr>
              <a:t>: </a:t>
            </a:r>
            <a:endParaRPr lang="bg-BG" sz="3306" dirty="0">
              <a:solidFill>
                <a:srgbClr val="000000"/>
              </a:solidFill>
              <a:latin typeface="Eastman Grotesque"/>
              <a:ea typeface="Eastman Grotesque"/>
              <a:cs typeface="Eastman Grotesque"/>
              <a:sym typeface="Eastman Grotesque"/>
            </a:endParaRPr>
          </a:p>
          <a:p>
            <a:pPr marL="356908" lvl="1" algn="l">
              <a:lnSpc>
                <a:spcPts val="4628"/>
              </a:lnSpc>
            </a:pPr>
            <a:r>
              <a:rPr lang="bg-BG" sz="3306" dirty="0">
                <a:solidFill>
                  <a:srgbClr val="000000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- измерване на прогреса по поставените цели, набелязване на пропуските на учениците и зоните за подобрение</a:t>
            </a:r>
            <a:r>
              <a:rPr lang="en-US" sz="3306" dirty="0">
                <a:solidFill>
                  <a:srgbClr val="000000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.</a:t>
            </a:r>
          </a:p>
          <a:p>
            <a:pPr algn="l">
              <a:lnSpc>
                <a:spcPts val="4628"/>
              </a:lnSpc>
            </a:pPr>
            <a:endParaRPr lang="en-US" sz="3306" dirty="0">
              <a:solidFill>
                <a:srgbClr val="000000"/>
              </a:solidFill>
              <a:latin typeface="Eastman Grotesque"/>
              <a:ea typeface="Eastman Grotesque"/>
              <a:cs typeface="Eastman Grotesque"/>
              <a:sym typeface="Eastman Grotesq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3084442" y="41482"/>
            <a:ext cx="23659023" cy="0"/>
          </a:xfrm>
          <a:prstGeom prst="line">
            <a:avLst/>
          </a:prstGeom>
          <a:ln w="47625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3" name="AutoShape 3"/>
          <p:cNvSpPr/>
          <p:nvPr/>
        </p:nvSpPr>
        <p:spPr>
          <a:xfrm>
            <a:off x="-3084442" y="1094613"/>
            <a:ext cx="23659023" cy="0"/>
          </a:xfrm>
          <a:prstGeom prst="line">
            <a:avLst/>
          </a:prstGeom>
          <a:ln w="47625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4" name="AutoShape 4"/>
          <p:cNvSpPr/>
          <p:nvPr/>
        </p:nvSpPr>
        <p:spPr>
          <a:xfrm>
            <a:off x="-3084442" y="2147744"/>
            <a:ext cx="23659023" cy="0"/>
          </a:xfrm>
          <a:prstGeom prst="line">
            <a:avLst/>
          </a:prstGeom>
          <a:ln w="47625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5" name="AutoShape 5"/>
          <p:cNvSpPr/>
          <p:nvPr/>
        </p:nvSpPr>
        <p:spPr>
          <a:xfrm>
            <a:off x="-3084442" y="3236534"/>
            <a:ext cx="23659023" cy="0"/>
          </a:xfrm>
          <a:prstGeom prst="line">
            <a:avLst/>
          </a:prstGeom>
          <a:ln w="47625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6" name="AutoShape 6"/>
          <p:cNvSpPr/>
          <p:nvPr/>
        </p:nvSpPr>
        <p:spPr>
          <a:xfrm>
            <a:off x="-3084442" y="4301551"/>
            <a:ext cx="23659023" cy="0"/>
          </a:xfrm>
          <a:prstGeom prst="line">
            <a:avLst/>
          </a:prstGeom>
          <a:ln w="47625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7" name="AutoShape 7"/>
          <p:cNvSpPr/>
          <p:nvPr/>
        </p:nvSpPr>
        <p:spPr>
          <a:xfrm>
            <a:off x="-3084442" y="5414043"/>
            <a:ext cx="23659023" cy="0"/>
          </a:xfrm>
          <a:prstGeom prst="line">
            <a:avLst/>
          </a:prstGeom>
          <a:ln w="47625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8" name="AutoShape 8"/>
          <p:cNvSpPr/>
          <p:nvPr/>
        </p:nvSpPr>
        <p:spPr>
          <a:xfrm>
            <a:off x="-3084442" y="6502903"/>
            <a:ext cx="23659023" cy="0"/>
          </a:xfrm>
          <a:prstGeom prst="line">
            <a:avLst/>
          </a:prstGeom>
          <a:ln w="47625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9" name="AutoShape 9"/>
          <p:cNvSpPr/>
          <p:nvPr/>
        </p:nvSpPr>
        <p:spPr>
          <a:xfrm>
            <a:off x="-3084442" y="7591693"/>
            <a:ext cx="23659023" cy="0"/>
          </a:xfrm>
          <a:prstGeom prst="line">
            <a:avLst/>
          </a:prstGeom>
          <a:ln w="47625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0" name="AutoShape 10"/>
          <p:cNvSpPr/>
          <p:nvPr/>
        </p:nvSpPr>
        <p:spPr>
          <a:xfrm>
            <a:off x="-3084442" y="8680482"/>
            <a:ext cx="23659023" cy="0"/>
          </a:xfrm>
          <a:prstGeom prst="line">
            <a:avLst/>
          </a:prstGeom>
          <a:ln w="47625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1" name="AutoShape 11"/>
          <p:cNvSpPr/>
          <p:nvPr/>
        </p:nvSpPr>
        <p:spPr>
          <a:xfrm>
            <a:off x="-3084442" y="9769272"/>
            <a:ext cx="23659023" cy="0"/>
          </a:xfrm>
          <a:prstGeom prst="line">
            <a:avLst/>
          </a:prstGeom>
          <a:ln w="47625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2" name="Freeform 12"/>
          <p:cNvSpPr/>
          <p:nvPr/>
        </p:nvSpPr>
        <p:spPr>
          <a:xfrm>
            <a:off x="10110944" y="7312848"/>
            <a:ext cx="9902240" cy="5433854"/>
          </a:xfrm>
          <a:custGeom>
            <a:avLst/>
            <a:gdLst/>
            <a:ahLst/>
            <a:cxnLst/>
            <a:rect l="l" t="t" r="r" b="b"/>
            <a:pathLst>
              <a:path w="9902240" h="5433854">
                <a:moveTo>
                  <a:pt x="0" y="0"/>
                </a:moveTo>
                <a:lnTo>
                  <a:pt x="9902241" y="0"/>
                </a:lnTo>
                <a:lnTo>
                  <a:pt x="9902241" y="5433855"/>
                </a:lnTo>
                <a:lnTo>
                  <a:pt x="0" y="543385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13" name="Freeform 13"/>
          <p:cNvSpPr/>
          <p:nvPr/>
        </p:nvSpPr>
        <p:spPr>
          <a:xfrm>
            <a:off x="-2500503" y="-844030"/>
            <a:ext cx="9565295" cy="5248956"/>
          </a:xfrm>
          <a:custGeom>
            <a:avLst/>
            <a:gdLst/>
            <a:ahLst/>
            <a:cxnLst/>
            <a:rect l="l" t="t" r="r" b="b"/>
            <a:pathLst>
              <a:path w="9565295" h="5248956">
                <a:moveTo>
                  <a:pt x="0" y="0"/>
                </a:moveTo>
                <a:lnTo>
                  <a:pt x="9565295" y="0"/>
                </a:lnTo>
                <a:lnTo>
                  <a:pt x="9565295" y="5248956"/>
                </a:lnTo>
                <a:lnTo>
                  <a:pt x="0" y="52489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14" name="Group 14"/>
          <p:cNvGrpSpPr/>
          <p:nvPr/>
        </p:nvGrpSpPr>
        <p:grpSpPr>
          <a:xfrm>
            <a:off x="6687146" y="1780448"/>
            <a:ext cx="11326054" cy="7988824"/>
            <a:chOff x="0" y="0"/>
            <a:chExt cx="2390421" cy="1686082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390421" cy="1686082"/>
            </a:xfrm>
            <a:custGeom>
              <a:avLst/>
              <a:gdLst/>
              <a:ahLst/>
              <a:cxnLst/>
              <a:rect l="l" t="t" r="r" b="b"/>
              <a:pathLst>
                <a:path w="2390421" h="1686082">
                  <a:moveTo>
                    <a:pt x="10253" y="0"/>
                  </a:moveTo>
                  <a:lnTo>
                    <a:pt x="2380168" y="0"/>
                  </a:lnTo>
                  <a:cubicBezTo>
                    <a:pt x="2382887" y="0"/>
                    <a:pt x="2385495" y="1080"/>
                    <a:pt x="2387418" y="3003"/>
                  </a:cubicBezTo>
                  <a:cubicBezTo>
                    <a:pt x="2389341" y="4926"/>
                    <a:pt x="2390421" y="7534"/>
                    <a:pt x="2390421" y="10253"/>
                  </a:cubicBezTo>
                  <a:lnTo>
                    <a:pt x="2390421" y="1675828"/>
                  </a:lnTo>
                  <a:cubicBezTo>
                    <a:pt x="2390421" y="1678548"/>
                    <a:pt x="2389341" y="1681156"/>
                    <a:pt x="2387418" y="1683078"/>
                  </a:cubicBezTo>
                  <a:cubicBezTo>
                    <a:pt x="2385495" y="1685001"/>
                    <a:pt x="2382887" y="1686082"/>
                    <a:pt x="2380168" y="1686082"/>
                  </a:cubicBezTo>
                  <a:lnTo>
                    <a:pt x="10253" y="1686082"/>
                  </a:lnTo>
                  <a:cubicBezTo>
                    <a:pt x="7534" y="1686082"/>
                    <a:pt x="4926" y="1685001"/>
                    <a:pt x="3003" y="1683078"/>
                  </a:cubicBezTo>
                  <a:cubicBezTo>
                    <a:pt x="1080" y="1681156"/>
                    <a:pt x="0" y="1678548"/>
                    <a:pt x="0" y="1675828"/>
                  </a:cubicBezTo>
                  <a:lnTo>
                    <a:pt x="0" y="10253"/>
                  </a:lnTo>
                  <a:cubicBezTo>
                    <a:pt x="0" y="7534"/>
                    <a:pt x="1080" y="4926"/>
                    <a:pt x="3003" y="3003"/>
                  </a:cubicBezTo>
                  <a:cubicBezTo>
                    <a:pt x="4926" y="1080"/>
                    <a:pt x="7534" y="0"/>
                    <a:pt x="10253" y="0"/>
                  </a:cubicBezTo>
                  <a:close/>
                </a:path>
              </a:pathLst>
            </a:custGeom>
            <a:solidFill>
              <a:srgbClr val="567182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2390421" cy="172418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8587198" y="279206"/>
            <a:ext cx="8707398" cy="2310827"/>
            <a:chOff x="0" y="0"/>
            <a:chExt cx="1837740" cy="487712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837740" cy="487712"/>
            </a:xfrm>
            <a:custGeom>
              <a:avLst/>
              <a:gdLst/>
              <a:ahLst/>
              <a:cxnLst/>
              <a:rect l="l" t="t" r="r" b="b"/>
              <a:pathLst>
                <a:path w="1837740" h="487712">
                  <a:moveTo>
                    <a:pt x="13337" y="0"/>
                  </a:moveTo>
                  <a:lnTo>
                    <a:pt x="1824404" y="0"/>
                  </a:lnTo>
                  <a:cubicBezTo>
                    <a:pt x="1831769" y="0"/>
                    <a:pt x="1837740" y="5971"/>
                    <a:pt x="1837740" y="13337"/>
                  </a:cubicBezTo>
                  <a:lnTo>
                    <a:pt x="1837740" y="474375"/>
                  </a:lnTo>
                  <a:cubicBezTo>
                    <a:pt x="1837740" y="477912"/>
                    <a:pt x="1836335" y="481304"/>
                    <a:pt x="1833834" y="483805"/>
                  </a:cubicBezTo>
                  <a:cubicBezTo>
                    <a:pt x="1831333" y="486307"/>
                    <a:pt x="1827941" y="487712"/>
                    <a:pt x="1824404" y="487712"/>
                  </a:cubicBezTo>
                  <a:lnTo>
                    <a:pt x="13337" y="487712"/>
                  </a:lnTo>
                  <a:cubicBezTo>
                    <a:pt x="9800" y="487712"/>
                    <a:pt x="6407" y="486307"/>
                    <a:pt x="3906" y="483805"/>
                  </a:cubicBezTo>
                  <a:cubicBezTo>
                    <a:pt x="1405" y="481304"/>
                    <a:pt x="0" y="477912"/>
                    <a:pt x="0" y="474375"/>
                  </a:cubicBezTo>
                  <a:lnTo>
                    <a:pt x="0" y="13337"/>
                  </a:lnTo>
                  <a:cubicBezTo>
                    <a:pt x="0" y="9800"/>
                    <a:pt x="1405" y="6407"/>
                    <a:pt x="3906" y="3906"/>
                  </a:cubicBezTo>
                  <a:cubicBezTo>
                    <a:pt x="6407" y="1405"/>
                    <a:pt x="9800" y="0"/>
                    <a:pt x="13337" y="0"/>
                  </a:cubicBezTo>
                  <a:close/>
                </a:path>
              </a:pathLst>
            </a:custGeom>
            <a:solidFill>
              <a:srgbClr val="173A45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1837740" cy="52581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0" name="Freeform 20"/>
          <p:cNvSpPr/>
          <p:nvPr/>
        </p:nvSpPr>
        <p:spPr>
          <a:xfrm>
            <a:off x="647893" y="6330077"/>
            <a:ext cx="5383160" cy="3699699"/>
          </a:xfrm>
          <a:custGeom>
            <a:avLst/>
            <a:gdLst/>
            <a:ahLst/>
            <a:cxnLst/>
            <a:rect l="l" t="t" r="r" b="b"/>
            <a:pathLst>
              <a:path w="5383160" h="3699699">
                <a:moveTo>
                  <a:pt x="0" y="0"/>
                </a:moveTo>
                <a:lnTo>
                  <a:pt x="5383160" y="0"/>
                </a:lnTo>
                <a:lnTo>
                  <a:pt x="5383160" y="3699698"/>
                </a:lnTo>
                <a:lnTo>
                  <a:pt x="0" y="36996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21" name="Freeform 21"/>
          <p:cNvSpPr/>
          <p:nvPr/>
        </p:nvSpPr>
        <p:spPr>
          <a:xfrm>
            <a:off x="2385345" y="7822535"/>
            <a:ext cx="3645708" cy="3893474"/>
          </a:xfrm>
          <a:custGeom>
            <a:avLst/>
            <a:gdLst/>
            <a:ahLst/>
            <a:cxnLst/>
            <a:rect l="l" t="t" r="r" b="b"/>
            <a:pathLst>
              <a:path w="3645708" h="3893474">
                <a:moveTo>
                  <a:pt x="0" y="0"/>
                </a:moveTo>
                <a:lnTo>
                  <a:pt x="3645708" y="0"/>
                </a:lnTo>
                <a:lnTo>
                  <a:pt x="3645708" y="3893474"/>
                </a:lnTo>
                <a:lnTo>
                  <a:pt x="0" y="389347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22" name="Freeform 22"/>
          <p:cNvSpPr/>
          <p:nvPr/>
        </p:nvSpPr>
        <p:spPr>
          <a:xfrm>
            <a:off x="174040" y="719233"/>
            <a:ext cx="6338773" cy="4579639"/>
          </a:xfrm>
          <a:custGeom>
            <a:avLst/>
            <a:gdLst/>
            <a:ahLst/>
            <a:cxnLst/>
            <a:rect l="l" t="t" r="r" b="b"/>
            <a:pathLst>
              <a:path w="6338773" h="4579639">
                <a:moveTo>
                  <a:pt x="0" y="0"/>
                </a:moveTo>
                <a:lnTo>
                  <a:pt x="6338773" y="0"/>
                </a:lnTo>
                <a:lnTo>
                  <a:pt x="6338773" y="4579639"/>
                </a:lnTo>
                <a:lnTo>
                  <a:pt x="0" y="457963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1904" b="-1904"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23" name="TextBox 23"/>
          <p:cNvSpPr txBox="1"/>
          <p:nvPr/>
        </p:nvSpPr>
        <p:spPr>
          <a:xfrm>
            <a:off x="9692719" y="166517"/>
            <a:ext cx="6496356" cy="2393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08"/>
              </a:lnSpc>
            </a:pPr>
            <a:r>
              <a:rPr lang="bg-BG" sz="6863" b="1" dirty="0">
                <a:solidFill>
                  <a:srgbClr val="FBFAF5"/>
                </a:solidFill>
                <a:latin typeface="Eastman Grotesque Bold"/>
                <a:ea typeface="Eastman Grotesque Bold"/>
                <a:cs typeface="Eastman Grotesque Bold"/>
                <a:sym typeface="Eastman Grotesque Bold"/>
              </a:rPr>
              <a:t>Използване на технологии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595338" y="2923328"/>
            <a:ext cx="10039324" cy="72228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1"/>
              </a:lnSpc>
            </a:pPr>
            <a:r>
              <a:rPr lang="bg-BG" sz="4043" b="1" dirty="0" err="1">
                <a:solidFill>
                  <a:srgbClr val="FDB899"/>
                </a:solidFill>
                <a:latin typeface="Eastman Grotesque Bold"/>
                <a:ea typeface="Eastman Grotesque Bold"/>
                <a:cs typeface="Eastman Grotesque Bold"/>
                <a:sym typeface="Eastman Grotesque Bold"/>
              </a:rPr>
              <a:t>Plickers</a:t>
            </a:r>
            <a:r>
              <a:rPr lang="bg-BG" sz="4043" b="1" dirty="0">
                <a:solidFill>
                  <a:srgbClr val="FBFAF5"/>
                </a:solidFill>
                <a:latin typeface="Eastman Grotesque Bold"/>
                <a:ea typeface="Eastman Grotesque Bold"/>
                <a:cs typeface="Eastman Grotesque Bold"/>
                <a:sym typeface="Eastman Grotesque Bold"/>
              </a:rPr>
              <a:t> </a:t>
            </a:r>
            <a:r>
              <a:rPr lang="bg-BG" sz="4043" dirty="0">
                <a:solidFill>
                  <a:srgbClr val="FBFAF5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е интерактивна образователна платформа, която позволява на учителите да провеждат анкети, тестове и викторини в класната стая по лесен и забавен начин, без да е необходим достъп до устройства от страна на учениците. Тя използва QR кодове за събиране на отговори и осигурява незабавна обратна връзка.</a:t>
            </a:r>
          </a:p>
          <a:p>
            <a:pPr algn="ctr">
              <a:lnSpc>
                <a:spcPts val="5241"/>
              </a:lnSpc>
            </a:pPr>
            <a:endParaRPr lang="en-US" sz="4043" dirty="0">
              <a:solidFill>
                <a:srgbClr val="FBFAF5"/>
              </a:solidFill>
              <a:latin typeface="Eastman Grotesque"/>
              <a:ea typeface="Eastman Grotesque"/>
              <a:cs typeface="Eastman Grotesque"/>
              <a:sym typeface="Eastman Grotesq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49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038600" y="1438070"/>
            <a:ext cx="14963839" cy="8160296"/>
            <a:chOff x="0" y="0"/>
            <a:chExt cx="3794522" cy="21492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794522" cy="2149214"/>
            </a:xfrm>
            <a:custGeom>
              <a:avLst/>
              <a:gdLst/>
              <a:ahLst/>
              <a:cxnLst/>
              <a:rect l="l" t="t" r="r" b="b"/>
              <a:pathLst>
                <a:path w="3794522" h="2149214">
                  <a:moveTo>
                    <a:pt x="8060" y="0"/>
                  </a:moveTo>
                  <a:lnTo>
                    <a:pt x="3786462" y="0"/>
                  </a:lnTo>
                  <a:cubicBezTo>
                    <a:pt x="3788600" y="0"/>
                    <a:pt x="3790650" y="849"/>
                    <a:pt x="3792162" y="2361"/>
                  </a:cubicBezTo>
                  <a:cubicBezTo>
                    <a:pt x="3793673" y="3872"/>
                    <a:pt x="3794522" y="5923"/>
                    <a:pt x="3794522" y="8060"/>
                  </a:cubicBezTo>
                  <a:lnTo>
                    <a:pt x="3794522" y="2141153"/>
                  </a:lnTo>
                  <a:cubicBezTo>
                    <a:pt x="3794522" y="2143291"/>
                    <a:pt x="3793673" y="2145341"/>
                    <a:pt x="3792162" y="2146853"/>
                  </a:cubicBezTo>
                  <a:cubicBezTo>
                    <a:pt x="3790650" y="2148365"/>
                    <a:pt x="3788600" y="2149214"/>
                    <a:pt x="3786462" y="2149214"/>
                  </a:cubicBezTo>
                  <a:lnTo>
                    <a:pt x="8060" y="2149214"/>
                  </a:lnTo>
                  <a:cubicBezTo>
                    <a:pt x="5923" y="2149214"/>
                    <a:pt x="3872" y="2148365"/>
                    <a:pt x="2361" y="2146853"/>
                  </a:cubicBezTo>
                  <a:cubicBezTo>
                    <a:pt x="849" y="2145341"/>
                    <a:pt x="0" y="2143291"/>
                    <a:pt x="0" y="2141153"/>
                  </a:cubicBezTo>
                  <a:lnTo>
                    <a:pt x="0" y="8060"/>
                  </a:lnTo>
                  <a:cubicBezTo>
                    <a:pt x="0" y="5923"/>
                    <a:pt x="849" y="3872"/>
                    <a:pt x="2361" y="2361"/>
                  </a:cubicBezTo>
                  <a:cubicBezTo>
                    <a:pt x="3872" y="849"/>
                    <a:pt x="5923" y="0"/>
                    <a:pt x="8060" y="0"/>
                  </a:cubicBezTo>
                  <a:close/>
                </a:path>
              </a:pathLst>
            </a:custGeom>
            <a:solidFill>
              <a:srgbClr val="567182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794522" cy="218731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-1745721">
            <a:off x="15150212" y="-205508"/>
            <a:ext cx="1238033" cy="1591479"/>
          </a:xfrm>
          <a:custGeom>
            <a:avLst/>
            <a:gdLst/>
            <a:ahLst/>
            <a:cxnLst/>
            <a:rect l="l" t="t" r="r" b="b"/>
            <a:pathLst>
              <a:path w="1238033" h="1591479">
                <a:moveTo>
                  <a:pt x="0" y="0"/>
                </a:moveTo>
                <a:lnTo>
                  <a:pt x="1238033" y="0"/>
                </a:lnTo>
                <a:lnTo>
                  <a:pt x="1238033" y="1591479"/>
                </a:lnTo>
                <a:lnTo>
                  <a:pt x="0" y="159147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6" name="Group 6"/>
          <p:cNvGrpSpPr/>
          <p:nvPr/>
        </p:nvGrpSpPr>
        <p:grpSpPr>
          <a:xfrm>
            <a:off x="246651" y="876263"/>
            <a:ext cx="3597834" cy="3352837"/>
            <a:chOff x="0" y="0"/>
            <a:chExt cx="1002876" cy="89204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02876" cy="892048"/>
            </a:xfrm>
            <a:custGeom>
              <a:avLst/>
              <a:gdLst/>
              <a:ahLst/>
              <a:cxnLst/>
              <a:rect l="l" t="t" r="r" b="b"/>
              <a:pathLst>
                <a:path w="1002876" h="892048">
                  <a:moveTo>
                    <a:pt x="30498" y="0"/>
                  </a:moveTo>
                  <a:lnTo>
                    <a:pt x="972379" y="0"/>
                  </a:lnTo>
                  <a:cubicBezTo>
                    <a:pt x="980467" y="0"/>
                    <a:pt x="988224" y="3213"/>
                    <a:pt x="993944" y="8933"/>
                  </a:cubicBezTo>
                  <a:cubicBezTo>
                    <a:pt x="999663" y="14652"/>
                    <a:pt x="1002876" y="22409"/>
                    <a:pt x="1002876" y="30498"/>
                  </a:cubicBezTo>
                  <a:lnTo>
                    <a:pt x="1002876" y="861550"/>
                  </a:lnTo>
                  <a:cubicBezTo>
                    <a:pt x="1002876" y="869639"/>
                    <a:pt x="999663" y="877396"/>
                    <a:pt x="993944" y="883115"/>
                  </a:cubicBezTo>
                  <a:cubicBezTo>
                    <a:pt x="988224" y="888835"/>
                    <a:pt x="980467" y="892048"/>
                    <a:pt x="972379" y="892048"/>
                  </a:cubicBezTo>
                  <a:lnTo>
                    <a:pt x="30498" y="892048"/>
                  </a:lnTo>
                  <a:cubicBezTo>
                    <a:pt x="22409" y="892048"/>
                    <a:pt x="14652" y="888835"/>
                    <a:pt x="8933" y="883115"/>
                  </a:cubicBezTo>
                  <a:cubicBezTo>
                    <a:pt x="3213" y="877396"/>
                    <a:pt x="0" y="869639"/>
                    <a:pt x="0" y="861550"/>
                  </a:cubicBezTo>
                  <a:lnTo>
                    <a:pt x="0" y="30498"/>
                  </a:lnTo>
                  <a:cubicBezTo>
                    <a:pt x="0" y="22409"/>
                    <a:pt x="3213" y="14652"/>
                    <a:pt x="8933" y="8933"/>
                  </a:cubicBezTo>
                  <a:cubicBezTo>
                    <a:pt x="14652" y="3213"/>
                    <a:pt x="22409" y="0"/>
                    <a:pt x="30498" y="0"/>
                  </a:cubicBezTo>
                  <a:close/>
                </a:path>
              </a:pathLst>
            </a:custGeom>
            <a:solidFill>
              <a:srgbClr val="567182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1002876" cy="9301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596020" y="1091704"/>
            <a:ext cx="2899095" cy="2899095"/>
          </a:xfrm>
          <a:custGeom>
            <a:avLst/>
            <a:gdLst/>
            <a:ahLst/>
            <a:cxnLst/>
            <a:rect l="l" t="t" r="r" b="b"/>
            <a:pathLst>
              <a:path w="2899095" h="2899095">
                <a:moveTo>
                  <a:pt x="0" y="0"/>
                </a:moveTo>
                <a:lnTo>
                  <a:pt x="2899095" y="0"/>
                </a:lnTo>
                <a:lnTo>
                  <a:pt x="2899095" y="2899096"/>
                </a:lnTo>
                <a:lnTo>
                  <a:pt x="0" y="28990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10" name="TextBox 10"/>
          <p:cNvSpPr txBox="1"/>
          <p:nvPr/>
        </p:nvSpPr>
        <p:spPr>
          <a:xfrm>
            <a:off x="-1860788" y="121884"/>
            <a:ext cx="6666450" cy="7315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PLICKERS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095788" y="517536"/>
            <a:ext cx="8655347" cy="14744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</a:pPr>
            <a:r>
              <a:rPr lang="en-US" sz="420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ОСНОВНИ ХАРАКТЕРИСТИКИ</a:t>
            </a:r>
          </a:p>
          <a:p>
            <a:pPr algn="ctr">
              <a:lnSpc>
                <a:spcPts val="5880"/>
              </a:lnSpc>
            </a:pPr>
            <a:endParaRPr lang="en-US" sz="4200">
              <a:solidFill>
                <a:srgbClr val="FFFFFF"/>
              </a:solidFill>
              <a:latin typeface="Eastman Grotesque"/>
              <a:ea typeface="Eastman Grotesque"/>
              <a:cs typeface="Eastman Grotesque"/>
              <a:sym typeface="Eastman Grotesque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333951" y="6523741"/>
            <a:ext cx="11385362" cy="3988599"/>
            <a:chOff x="0" y="0"/>
            <a:chExt cx="2998614" cy="105049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998614" cy="1050495"/>
            </a:xfrm>
            <a:custGeom>
              <a:avLst/>
              <a:gdLst/>
              <a:ahLst/>
              <a:cxnLst/>
              <a:rect l="l" t="t" r="r" b="b"/>
              <a:pathLst>
                <a:path w="2998614" h="1050495">
                  <a:moveTo>
                    <a:pt x="10200" y="0"/>
                  </a:moveTo>
                  <a:lnTo>
                    <a:pt x="2988414" y="0"/>
                  </a:lnTo>
                  <a:cubicBezTo>
                    <a:pt x="2991119" y="0"/>
                    <a:pt x="2993713" y="1075"/>
                    <a:pt x="2995626" y="2987"/>
                  </a:cubicBezTo>
                  <a:cubicBezTo>
                    <a:pt x="2997539" y="4900"/>
                    <a:pt x="2998614" y="7495"/>
                    <a:pt x="2998614" y="10200"/>
                  </a:cubicBezTo>
                  <a:lnTo>
                    <a:pt x="2998614" y="1040295"/>
                  </a:lnTo>
                  <a:cubicBezTo>
                    <a:pt x="2998614" y="1043000"/>
                    <a:pt x="2997539" y="1045595"/>
                    <a:pt x="2995626" y="1047508"/>
                  </a:cubicBezTo>
                  <a:cubicBezTo>
                    <a:pt x="2993713" y="1049420"/>
                    <a:pt x="2991119" y="1050495"/>
                    <a:pt x="2988414" y="1050495"/>
                  </a:cubicBezTo>
                  <a:lnTo>
                    <a:pt x="10200" y="1050495"/>
                  </a:lnTo>
                  <a:cubicBezTo>
                    <a:pt x="7495" y="1050495"/>
                    <a:pt x="4900" y="1049420"/>
                    <a:pt x="2987" y="1047508"/>
                  </a:cubicBezTo>
                  <a:cubicBezTo>
                    <a:pt x="1075" y="1045595"/>
                    <a:pt x="0" y="1043000"/>
                    <a:pt x="0" y="1040295"/>
                  </a:cubicBezTo>
                  <a:lnTo>
                    <a:pt x="0" y="10200"/>
                  </a:lnTo>
                  <a:cubicBezTo>
                    <a:pt x="0" y="7495"/>
                    <a:pt x="1075" y="4900"/>
                    <a:pt x="2987" y="2987"/>
                  </a:cubicBezTo>
                  <a:cubicBezTo>
                    <a:pt x="4900" y="1075"/>
                    <a:pt x="7495" y="0"/>
                    <a:pt x="10200" y="0"/>
                  </a:cubicBezTo>
                  <a:close/>
                </a:path>
              </a:pathLst>
            </a:custGeom>
            <a:solidFill>
              <a:srgbClr val="567182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2998614" cy="10885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364431" y="7076922"/>
            <a:ext cx="16543818" cy="2647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bg-BG" sz="3000" b="1" dirty="0">
                <a:solidFill>
                  <a:srgbClr val="FFFFFF"/>
                </a:solidFill>
                <a:latin typeface="Eastman Grotesque" panose="020B0604020202020204" charset="0"/>
                <a:ea typeface="Canva Sans Bold"/>
                <a:cs typeface="Canva Sans Bold"/>
                <a:sym typeface="Canva Sans Bold"/>
              </a:rPr>
              <a:t>Незабавна обратна връзка: </a:t>
            </a:r>
            <a:r>
              <a:rPr lang="bg-BG" sz="3000" dirty="0">
                <a:solidFill>
                  <a:srgbClr val="FFFFFF"/>
                </a:solidFill>
                <a:latin typeface="Eastman Grotesque" panose="020B0604020202020204" charset="0"/>
                <a:ea typeface="Canva Sans"/>
                <a:cs typeface="Canva Sans"/>
                <a:sym typeface="Canva Sans"/>
              </a:rPr>
              <a:t>Резултатите отговорите се визуализират в реално време чрез проектор или интерактивна дъска, ако е налична.</a:t>
            </a:r>
          </a:p>
          <a:p>
            <a:pPr algn="l">
              <a:lnSpc>
                <a:spcPts val="4200"/>
              </a:lnSpc>
            </a:pPr>
            <a:endParaRPr lang="bg-BG" sz="3000" dirty="0">
              <a:solidFill>
                <a:srgbClr val="FFFFFF"/>
              </a:solidFill>
              <a:latin typeface="Eastman Grotesque" panose="020B0604020202020204" charset="0"/>
              <a:ea typeface="Canva Sans"/>
              <a:cs typeface="Canva Sans"/>
              <a:sym typeface="Canva Sans"/>
            </a:endParaRP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bg-BG" sz="3000" b="1" dirty="0">
                <a:solidFill>
                  <a:srgbClr val="FFFFFF"/>
                </a:solidFill>
                <a:latin typeface="Eastman Grotesque" panose="020B0604020202020204" charset="0"/>
                <a:ea typeface="Canva Sans Bold"/>
                <a:cs typeface="Canva Sans Bold"/>
                <a:sym typeface="Canva Sans Bold"/>
              </a:rPr>
              <a:t>Анализ на резултатите:</a:t>
            </a:r>
            <a:r>
              <a:rPr lang="bg-BG" sz="3000" dirty="0">
                <a:solidFill>
                  <a:srgbClr val="FFFFFF"/>
                </a:solidFill>
                <a:latin typeface="Eastman Grotesque" panose="020B0604020202020204" charset="0"/>
                <a:ea typeface="Canva Sans"/>
                <a:cs typeface="Canva Sans"/>
                <a:sym typeface="Canva Sans"/>
              </a:rPr>
              <a:t> </a:t>
            </a:r>
            <a:r>
              <a:rPr lang="bg-BG" sz="3000" dirty="0" err="1">
                <a:solidFill>
                  <a:srgbClr val="FFFFFF"/>
                </a:solidFill>
                <a:latin typeface="Eastman Grotesque" panose="020B0604020202020204" charset="0"/>
                <a:ea typeface="Canva Sans"/>
                <a:cs typeface="Canva Sans"/>
                <a:sym typeface="Canva Sans"/>
              </a:rPr>
              <a:t>Plickers</a:t>
            </a:r>
            <a:r>
              <a:rPr lang="bg-BG" sz="3000" dirty="0">
                <a:solidFill>
                  <a:srgbClr val="FFFFFF"/>
                </a:solidFill>
                <a:latin typeface="Eastman Grotesque" panose="020B0604020202020204" charset="0"/>
                <a:ea typeface="Canva Sans"/>
                <a:cs typeface="Canva Sans"/>
                <a:sym typeface="Canva Sans"/>
              </a:rPr>
              <a:t> събира данните и позволява на учителя да преглежда постиженията на учениците за всяка задача.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892598" y="1586564"/>
            <a:ext cx="14377308" cy="64354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bg-BG" sz="3000" b="1" dirty="0">
                <a:solidFill>
                  <a:srgbClr val="FFFFFF"/>
                </a:solidFill>
                <a:latin typeface="Eastman Grotesque Bold"/>
                <a:ea typeface="Eastman Grotesque Bold"/>
                <a:cs typeface="Eastman Grotesque Bold"/>
                <a:sym typeface="Eastman Grotesque Bold"/>
              </a:rPr>
              <a:t>Интерактивно оценяване: </a:t>
            </a:r>
            <a:r>
              <a:rPr lang="bg-BG" sz="300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Учителят задава въпроси, а учениците показват отговорите си, използвайки специални карти (</a:t>
            </a:r>
            <a:r>
              <a:rPr lang="bg-BG" sz="3000" dirty="0" err="1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Plickers</a:t>
            </a:r>
            <a:r>
              <a:rPr lang="bg-BG" sz="300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 Cards).</a:t>
            </a:r>
          </a:p>
          <a:p>
            <a:pPr algn="l">
              <a:lnSpc>
                <a:spcPts val="4200"/>
              </a:lnSpc>
            </a:pPr>
            <a:endParaRPr lang="bg-BG" sz="3000" dirty="0">
              <a:solidFill>
                <a:srgbClr val="FFFFFF"/>
              </a:solidFill>
              <a:latin typeface="Eastman Grotesque"/>
              <a:ea typeface="Eastman Grotesque"/>
              <a:cs typeface="Eastman Grotesque"/>
              <a:sym typeface="Eastman Grotesque"/>
            </a:endParaRP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bg-BG" sz="3000" b="1" dirty="0">
                <a:solidFill>
                  <a:srgbClr val="FFFFFF"/>
                </a:solidFill>
                <a:latin typeface="Eastman Grotesque Bold"/>
                <a:ea typeface="Eastman Grotesque Bold"/>
                <a:cs typeface="Eastman Grotesque Bold"/>
                <a:sym typeface="Eastman Grotesque Bold"/>
              </a:rPr>
              <a:t>Без необходимост от устройства:</a:t>
            </a:r>
            <a:r>
              <a:rPr lang="bg-BG" sz="300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 Учениците не се нуждаят от телефони, таблети или компютри – всичко се управлява от учителя чрез смартфон или таблет.</a:t>
            </a:r>
          </a:p>
          <a:p>
            <a:pPr algn="l">
              <a:lnSpc>
                <a:spcPts val="4200"/>
              </a:lnSpc>
            </a:pPr>
            <a:endParaRPr lang="bg-BG" sz="3000" dirty="0">
              <a:solidFill>
                <a:srgbClr val="FFFFFF"/>
              </a:solidFill>
              <a:latin typeface="Eastman Grotesque"/>
              <a:ea typeface="Eastman Grotesque"/>
              <a:cs typeface="Eastman Grotesque"/>
              <a:sym typeface="Eastman Grotesque"/>
            </a:endParaRP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bg-BG" sz="3000" b="1" dirty="0">
                <a:solidFill>
                  <a:srgbClr val="FFFFFF"/>
                </a:solidFill>
                <a:latin typeface="Eastman Grotesque Bold"/>
                <a:ea typeface="Eastman Grotesque Bold"/>
                <a:cs typeface="Eastman Grotesque Bold"/>
                <a:sym typeface="Eastman Grotesque Bold"/>
              </a:rPr>
              <a:t>Лесно сканиране:</a:t>
            </a:r>
            <a:r>
              <a:rPr lang="bg-BG" sz="300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 Учителят използва камерата на устройството си, за да сканира картите на учениците, като платформата автоматично разпознава избраните отговори.</a:t>
            </a:r>
          </a:p>
          <a:p>
            <a:pPr algn="l">
              <a:lnSpc>
                <a:spcPts val="4200"/>
              </a:lnSpc>
            </a:pPr>
            <a:endParaRPr lang="en-US" sz="3000" dirty="0">
              <a:solidFill>
                <a:srgbClr val="FFFFFF"/>
              </a:solidFill>
              <a:latin typeface="Eastman Grotesque"/>
              <a:ea typeface="Eastman Grotesque"/>
              <a:cs typeface="Eastman Grotesque"/>
              <a:sym typeface="Eastman Grotesque"/>
            </a:endParaRPr>
          </a:p>
          <a:p>
            <a:pPr algn="l">
              <a:lnSpc>
                <a:spcPts val="4200"/>
              </a:lnSpc>
            </a:pPr>
            <a:endParaRPr lang="en-US" sz="3000" dirty="0">
              <a:solidFill>
                <a:srgbClr val="FFFFFF"/>
              </a:solidFill>
              <a:latin typeface="Eastman Grotesque"/>
              <a:ea typeface="Eastman Grotesque"/>
              <a:cs typeface="Eastman Grotesque"/>
              <a:sym typeface="Eastman Grotesq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1878030" y="887261"/>
            <a:ext cx="20501604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3" name="AutoShape 3"/>
          <p:cNvSpPr/>
          <p:nvPr/>
        </p:nvSpPr>
        <p:spPr>
          <a:xfrm>
            <a:off x="-1677230" y="1714708"/>
            <a:ext cx="20501604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4" name="AutoShape 4"/>
          <p:cNvSpPr/>
          <p:nvPr/>
        </p:nvSpPr>
        <p:spPr>
          <a:xfrm>
            <a:off x="-1696693" y="2601005"/>
            <a:ext cx="20501604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5" name="AutoShape 5"/>
          <p:cNvSpPr/>
          <p:nvPr/>
        </p:nvSpPr>
        <p:spPr>
          <a:xfrm>
            <a:off x="-1696693" y="3798130"/>
            <a:ext cx="20501604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6" name="AutoShape 6"/>
          <p:cNvSpPr/>
          <p:nvPr/>
        </p:nvSpPr>
        <p:spPr>
          <a:xfrm>
            <a:off x="-1696693" y="4541080"/>
            <a:ext cx="20501604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7" name="AutoShape 7"/>
          <p:cNvSpPr/>
          <p:nvPr/>
        </p:nvSpPr>
        <p:spPr>
          <a:xfrm>
            <a:off x="-1878030" y="6412933"/>
            <a:ext cx="20501604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8" name="AutoShape 8"/>
          <p:cNvSpPr/>
          <p:nvPr/>
        </p:nvSpPr>
        <p:spPr>
          <a:xfrm>
            <a:off x="-1433692" y="5584258"/>
            <a:ext cx="19975602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9" name="AutoShape 9"/>
          <p:cNvSpPr/>
          <p:nvPr/>
        </p:nvSpPr>
        <p:spPr>
          <a:xfrm>
            <a:off x="-1352027" y="7245664"/>
            <a:ext cx="19975602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0" name="AutoShape 10"/>
          <p:cNvSpPr/>
          <p:nvPr/>
        </p:nvSpPr>
        <p:spPr>
          <a:xfrm>
            <a:off x="-1352027" y="8164942"/>
            <a:ext cx="19975602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1" name="AutoShape 11"/>
          <p:cNvSpPr/>
          <p:nvPr/>
        </p:nvSpPr>
        <p:spPr>
          <a:xfrm>
            <a:off x="-1352027" y="9084221"/>
            <a:ext cx="19975602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2" name="AutoShape 12"/>
          <p:cNvSpPr/>
          <p:nvPr/>
        </p:nvSpPr>
        <p:spPr>
          <a:xfrm>
            <a:off x="-1352027" y="10003499"/>
            <a:ext cx="19975602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grpSp>
        <p:nvGrpSpPr>
          <p:cNvPr id="13" name="Group 13"/>
          <p:cNvGrpSpPr/>
          <p:nvPr/>
        </p:nvGrpSpPr>
        <p:grpSpPr>
          <a:xfrm>
            <a:off x="9280068" y="2601005"/>
            <a:ext cx="8144107" cy="1309423"/>
            <a:chOff x="0" y="0"/>
            <a:chExt cx="1855006" cy="298251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855006" cy="298251"/>
            </a:xfrm>
            <a:custGeom>
              <a:avLst/>
              <a:gdLst/>
              <a:ahLst/>
              <a:cxnLst/>
              <a:rect l="l" t="t" r="r" b="b"/>
              <a:pathLst>
                <a:path w="1855006" h="298251">
                  <a:moveTo>
                    <a:pt x="14259" y="0"/>
                  </a:moveTo>
                  <a:lnTo>
                    <a:pt x="1840747" y="0"/>
                  </a:lnTo>
                  <a:cubicBezTo>
                    <a:pt x="1848622" y="0"/>
                    <a:pt x="1855006" y="6384"/>
                    <a:pt x="1855006" y="14259"/>
                  </a:cubicBezTo>
                  <a:lnTo>
                    <a:pt x="1855006" y="283992"/>
                  </a:lnTo>
                  <a:cubicBezTo>
                    <a:pt x="1855006" y="291867"/>
                    <a:pt x="1848622" y="298251"/>
                    <a:pt x="1840747" y="298251"/>
                  </a:cubicBezTo>
                  <a:lnTo>
                    <a:pt x="14259" y="298251"/>
                  </a:lnTo>
                  <a:cubicBezTo>
                    <a:pt x="6384" y="298251"/>
                    <a:pt x="0" y="291867"/>
                    <a:pt x="0" y="283992"/>
                  </a:cubicBezTo>
                  <a:lnTo>
                    <a:pt x="0" y="14259"/>
                  </a:lnTo>
                  <a:cubicBezTo>
                    <a:pt x="0" y="6384"/>
                    <a:pt x="6384" y="0"/>
                    <a:pt x="14259" y="0"/>
                  </a:cubicBezTo>
                  <a:close/>
                </a:path>
              </a:pathLst>
            </a:custGeom>
            <a:solidFill>
              <a:srgbClr val="173A45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38100"/>
              <a:ext cx="1855006" cy="3363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6" name="Freeform 16"/>
          <p:cNvSpPr/>
          <p:nvPr/>
        </p:nvSpPr>
        <p:spPr>
          <a:xfrm>
            <a:off x="10899626" y="8326867"/>
            <a:ext cx="7935157" cy="4354417"/>
          </a:xfrm>
          <a:custGeom>
            <a:avLst/>
            <a:gdLst/>
            <a:ahLst/>
            <a:cxnLst/>
            <a:rect l="l" t="t" r="r" b="b"/>
            <a:pathLst>
              <a:path w="7935157" h="4354417">
                <a:moveTo>
                  <a:pt x="0" y="0"/>
                </a:moveTo>
                <a:lnTo>
                  <a:pt x="7935156" y="0"/>
                </a:lnTo>
                <a:lnTo>
                  <a:pt x="7935156" y="4354417"/>
                </a:lnTo>
                <a:lnTo>
                  <a:pt x="0" y="435441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17" name="Freeform 17"/>
          <p:cNvSpPr/>
          <p:nvPr/>
        </p:nvSpPr>
        <p:spPr>
          <a:xfrm>
            <a:off x="-787713" y="227737"/>
            <a:ext cx="8076095" cy="4431757"/>
          </a:xfrm>
          <a:custGeom>
            <a:avLst/>
            <a:gdLst/>
            <a:ahLst/>
            <a:cxnLst/>
            <a:rect l="l" t="t" r="r" b="b"/>
            <a:pathLst>
              <a:path w="8076095" h="4431757">
                <a:moveTo>
                  <a:pt x="0" y="0"/>
                </a:moveTo>
                <a:lnTo>
                  <a:pt x="8076096" y="0"/>
                </a:lnTo>
                <a:lnTo>
                  <a:pt x="8076096" y="4431757"/>
                </a:lnTo>
                <a:lnTo>
                  <a:pt x="0" y="44317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18" name="Group 18"/>
          <p:cNvGrpSpPr/>
          <p:nvPr/>
        </p:nvGrpSpPr>
        <p:grpSpPr>
          <a:xfrm>
            <a:off x="85390" y="2330861"/>
            <a:ext cx="8864962" cy="7774135"/>
            <a:chOff x="0" y="0"/>
            <a:chExt cx="2215999" cy="1943322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215999" cy="1943322"/>
            </a:xfrm>
            <a:custGeom>
              <a:avLst/>
              <a:gdLst/>
              <a:ahLst/>
              <a:cxnLst/>
              <a:rect l="l" t="t" r="r" b="b"/>
              <a:pathLst>
                <a:path w="2215999" h="1943322">
                  <a:moveTo>
                    <a:pt x="13100" y="0"/>
                  </a:moveTo>
                  <a:lnTo>
                    <a:pt x="2202899" y="0"/>
                  </a:lnTo>
                  <a:cubicBezTo>
                    <a:pt x="2210134" y="0"/>
                    <a:pt x="2215999" y="5865"/>
                    <a:pt x="2215999" y="13100"/>
                  </a:cubicBezTo>
                  <a:lnTo>
                    <a:pt x="2215999" y="1930222"/>
                  </a:lnTo>
                  <a:cubicBezTo>
                    <a:pt x="2215999" y="1937457"/>
                    <a:pt x="2210134" y="1943322"/>
                    <a:pt x="2202899" y="1943322"/>
                  </a:cubicBezTo>
                  <a:lnTo>
                    <a:pt x="13100" y="1943322"/>
                  </a:lnTo>
                  <a:cubicBezTo>
                    <a:pt x="5865" y="1943322"/>
                    <a:pt x="0" y="1937457"/>
                    <a:pt x="0" y="1930222"/>
                  </a:cubicBezTo>
                  <a:lnTo>
                    <a:pt x="0" y="13100"/>
                  </a:lnTo>
                  <a:cubicBezTo>
                    <a:pt x="0" y="5865"/>
                    <a:pt x="5865" y="0"/>
                    <a:pt x="13100" y="0"/>
                  </a:cubicBezTo>
                  <a:close/>
                </a:path>
              </a:pathLst>
            </a:custGeom>
            <a:solidFill>
              <a:srgbClr val="FFD7C4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38100"/>
              <a:ext cx="2215999" cy="198142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442707" y="564371"/>
            <a:ext cx="8382868" cy="2262572"/>
            <a:chOff x="0" y="0"/>
            <a:chExt cx="2095489" cy="565581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095489" cy="565581"/>
            </a:xfrm>
            <a:custGeom>
              <a:avLst/>
              <a:gdLst/>
              <a:ahLst/>
              <a:cxnLst/>
              <a:rect l="l" t="t" r="r" b="b"/>
              <a:pathLst>
                <a:path w="2095489" h="565581">
                  <a:moveTo>
                    <a:pt x="13853" y="0"/>
                  </a:moveTo>
                  <a:lnTo>
                    <a:pt x="2081636" y="0"/>
                  </a:lnTo>
                  <a:cubicBezTo>
                    <a:pt x="2089286" y="0"/>
                    <a:pt x="2095489" y="6202"/>
                    <a:pt x="2095489" y="13853"/>
                  </a:cubicBezTo>
                  <a:lnTo>
                    <a:pt x="2095489" y="551728"/>
                  </a:lnTo>
                  <a:cubicBezTo>
                    <a:pt x="2095489" y="559379"/>
                    <a:pt x="2089286" y="565581"/>
                    <a:pt x="2081636" y="565581"/>
                  </a:cubicBezTo>
                  <a:lnTo>
                    <a:pt x="13853" y="565581"/>
                  </a:lnTo>
                  <a:cubicBezTo>
                    <a:pt x="6202" y="565581"/>
                    <a:pt x="0" y="559379"/>
                    <a:pt x="0" y="551728"/>
                  </a:cubicBezTo>
                  <a:lnTo>
                    <a:pt x="0" y="13853"/>
                  </a:lnTo>
                  <a:cubicBezTo>
                    <a:pt x="0" y="6202"/>
                    <a:pt x="6202" y="0"/>
                    <a:pt x="13853" y="0"/>
                  </a:cubicBezTo>
                  <a:close/>
                </a:path>
              </a:pathLst>
            </a:custGeom>
            <a:solidFill>
              <a:srgbClr val="BF5954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38100"/>
              <a:ext cx="2095489" cy="6036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9280068" y="5809257"/>
            <a:ext cx="8144107" cy="1309423"/>
            <a:chOff x="0" y="0"/>
            <a:chExt cx="1855006" cy="298251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855006" cy="298251"/>
            </a:xfrm>
            <a:custGeom>
              <a:avLst/>
              <a:gdLst/>
              <a:ahLst/>
              <a:cxnLst/>
              <a:rect l="l" t="t" r="r" b="b"/>
              <a:pathLst>
                <a:path w="1855006" h="298251">
                  <a:moveTo>
                    <a:pt x="14259" y="0"/>
                  </a:moveTo>
                  <a:lnTo>
                    <a:pt x="1840747" y="0"/>
                  </a:lnTo>
                  <a:cubicBezTo>
                    <a:pt x="1848622" y="0"/>
                    <a:pt x="1855006" y="6384"/>
                    <a:pt x="1855006" y="14259"/>
                  </a:cubicBezTo>
                  <a:lnTo>
                    <a:pt x="1855006" y="283992"/>
                  </a:lnTo>
                  <a:cubicBezTo>
                    <a:pt x="1855006" y="291867"/>
                    <a:pt x="1848622" y="298251"/>
                    <a:pt x="1840747" y="298251"/>
                  </a:cubicBezTo>
                  <a:lnTo>
                    <a:pt x="14259" y="298251"/>
                  </a:lnTo>
                  <a:cubicBezTo>
                    <a:pt x="6384" y="298251"/>
                    <a:pt x="0" y="291867"/>
                    <a:pt x="0" y="283992"/>
                  </a:cubicBezTo>
                  <a:lnTo>
                    <a:pt x="0" y="14259"/>
                  </a:lnTo>
                  <a:cubicBezTo>
                    <a:pt x="0" y="6384"/>
                    <a:pt x="6384" y="0"/>
                    <a:pt x="14259" y="0"/>
                  </a:cubicBezTo>
                  <a:close/>
                </a:path>
              </a:pathLst>
            </a:custGeom>
            <a:solidFill>
              <a:srgbClr val="173A45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38100"/>
              <a:ext cx="1855006" cy="3363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9144060" y="1257360"/>
            <a:ext cx="8975634" cy="2421088"/>
            <a:chOff x="0" y="0"/>
            <a:chExt cx="2044406" cy="551458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044406" cy="551458"/>
            </a:xfrm>
            <a:custGeom>
              <a:avLst/>
              <a:gdLst/>
              <a:ahLst/>
              <a:cxnLst/>
              <a:rect l="l" t="t" r="r" b="b"/>
              <a:pathLst>
                <a:path w="2044406" h="551458">
                  <a:moveTo>
                    <a:pt x="12938" y="0"/>
                  </a:moveTo>
                  <a:lnTo>
                    <a:pt x="2031467" y="0"/>
                  </a:lnTo>
                  <a:cubicBezTo>
                    <a:pt x="2038613" y="0"/>
                    <a:pt x="2044406" y="5793"/>
                    <a:pt x="2044406" y="12938"/>
                  </a:cubicBezTo>
                  <a:lnTo>
                    <a:pt x="2044406" y="538520"/>
                  </a:lnTo>
                  <a:cubicBezTo>
                    <a:pt x="2044406" y="545665"/>
                    <a:pt x="2038613" y="551458"/>
                    <a:pt x="2031467" y="551458"/>
                  </a:cubicBezTo>
                  <a:lnTo>
                    <a:pt x="12938" y="551458"/>
                  </a:lnTo>
                  <a:cubicBezTo>
                    <a:pt x="5793" y="551458"/>
                    <a:pt x="0" y="545665"/>
                    <a:pt x="0" y="538520"/>
                  </a:cubicBezTo>
                  <a:lnTo>
                    <a:pt x="0" y="12938"/>
                  </a:lnTo>
                  <a:cubicBezTo>
                    <a:pt x="0" y="5793"/>
                    <a:pt x="5793" y="0"/>
                    <a:pt x="12938" y="0"/>
                  </a:cubicBezTo>
                  <a:close/>
                </a:path>
              </a:pathLst>
            </a:custGeom>
            <a:solidFill>
              <a:srgbClr val="D2E2E7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38100"/>
              <a:ext cx="2044406" cy="5895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9144060" y="4447955"/>
            <a:ext cx="8975634" cy="2444869"/>
            <a:chOff x="0" y="0"/>
            <a:chExt cx="2044406" cy="556875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2044406" cy="556875"/>
            </a:xfrm>
            <a:custGeom>
              <a:avLst/>
              <a:gdLst/>
              <a:ahLst/>
              <a:cxnLst/>
              <a:rect l="l" t="t" r="r" b="b"/>
              <a:pathLst>
                <a:path w="2044406" h="556875">
                  <a:moveTo>
                    <a:pt x="12938" y="0"/>
                  </a:moveTo>
                  <a:lnTo>
                    <a:pt x="2031467" y="0"/>
                  </a:lnTo>
                  <a:cubicBezTo>
                    <a:pt x="2038613" y="0"/>
                    <a:pt x="2044406" y="5793"/>
                    <a:pt x="2044406" y="12938"/>
                  </a:cubicBezTo>
                  <a:lnTo>
                    <a:pt x="2044406" y="543936"/>
                  </a:lnTo>
                  <a:cubicBezTo>
                    <a:pt x="2044406" y="551082"/>
                    <a:pt x="2038613" y="556875"/>
                    <a:pt x="2031467" y="556875"/>
                  </a:cubicBezTo>
                  <a:lnTo>
                    <a:pt x="12938" y="556875"/>
                  </a:lnTo>
                  <a:cubicBezTo>
                    <a:pt x="5793" y="556875"/>
                    <a:pt x="0" y="551082"/>
                    <a:pt x="0" y="543936"/>
                  </a:cubicBezTo>
                  <a:lnTo>
                    <a:pt x="0" y="12938"/>
                  </a:lnTo>
                  <a:cubicBezTo>
                    <a:pt x="0" y="5793"/>
                    <a:pt x="5793" y="0"/>
                    <a:pt x="12938" y="0"/>
                  </a:cubicBezTo>
                  <a:close/>
                </a:path>
              </a:pathLst>
            </a:custGeom>
            <a:solidFill>
              <a:srgbClr val="D2E2E7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0" y="-38100"/>
              <a:ext cx="2044406" cy="594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3" name="Freeform 33"/>
          <p:cNvSpPr/>
          <p:nvPr/>
        </p:nvSpPr>
        <p:spPr>
          <a:xfrm rot="-1354060">
            <a:off x="7096105" y="8211049"/>
            <a:ext cx="2136722" cy="2621745"/>
          </a:xfrm>
          <a:custGeom>
            <a:avLst/>
            <a:gdLst/>
            <a:ahLst/>
            <a:cxnLst/>
            <a:rect l="l" t="t" r="r" b="b"/>
            <a:pathLst>
              <a:path w="2136722" h="2621745">
                <a:moveTo>
                  <a:pt x="0" y="0"/>
                </a:moveTo>
                <a:lnTo>
                  <a:pt x="2136723" y="0"/>
                </a:lnTo>
                <a:lnTo>
                  <a:pt x="2136723" y="2621745"/>
                </a:lnTo>
                <a:lnTo>
                  <a:pt x="0" y="26217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34" name="TextBox 34"/>
          <p:cNvSpPr txBox="1"/>
          <p:nvPr/>
        </p:nvSpPr>
        <p:spPr>
          <a:xfrm>
            <a:off x="714173" y="646296"/>
            <a:ext cx="7839936" cy="40711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12"/>
              </a:lnSpc>
            </a:pPr>
            <a:r>
              <a:rPr lang="en-US" sz="5794" b="1">
                <a:solidFill>
                  <a:srgbClr val="FBFAF5"/>
                </a:solidFill>
                <a:latin typeface="Eastman Grotesque Bold"/>
                <a:ea typeface="Eastman Grotesque Bold"/>
                <a:cs typeface="Eastman Grotesque Bold"/>
                <a:sym typeface="Eastman Grotesque Bold"/>
              </a:rPr>
              <a:t>Метод за изпитване</a:t>
            </a:r>
          </a:p>
          <a:p>
            <a:pPr algn="ctr">
              <a:lnSpc>
                <a:spcPts val="8112"/>
              </a:lnSpc>
            </a:pPr>
            <a:r>
              <a:rPr lang="en-US" sz="5794" b="1">
                <a:solidFill>
                  <a:srgbClr val="FBFAF5"/>
                </a:solidFill>
                <a:latin typeface="Eastman Grotesque Bold"/>
                <a:ea typeface="Eastman Grotesque Bold"/>
                <a:cs typeface="Eastman Grotesque Bold"/>
                <a:sym typeface="Eastman Grotesque Bold"/>
              </a:rPr>
              <a:t>„Отворена книга“ </a:t>
            </a:r>
          </a:p>
          <a:p>
            <a:pPr algn="ctr">
              <a:lnSpc>
                <a:spcPts val="8112"/>
              </a:lnSpc>
            </a:pPr>
            <a:endParaRPr lang="en-US" sz="5794" b="1">
              <a:solidFill>
                <a:srgbClr val="FBFAF5"/>
              </a:solidFill>
              <a:latin typeface="Eastman Grotesque Bold"/>
              <a:ea typeface="Eastman Grotesque Bold"/>
              <a:cs typeface="Eastman Grotesque Bold"/>
              <a:sym typeface="Eastman Grotesque Bold"/>
            </a:endParaRPr>
          </a:p>
          <a:p>
            <a:pPr algn="ctr">
              <a:lnSpc>
                <a:spcPts val="8112"/>
              </a:lnSpc>
            </a:pPr>
            <a:endParaRPr lang="en-US" sz="5794" b="1">
              <a:solidFill>
                <a:srgbClr val="FBFAF5"/>
              </a:solidFill>
              <a:latin typeface="Eastman Grotesque Bold"/>
              <a:ea typeface="Eastman Grotesque Bold"/>
              <a:cs typeface="Eastman Grotesque Bold"/>
              <a:sym typeface="Eastman Grotesque Bold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462170" y="3210605"/>
            <a:ext cx="8111402" cy="5568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Методът </a:t>
            </a:r>
            <a:r>
              <a:rPr lang="en-US" sz="3500" b="1">
                <a:solidFill>
                  <a:srgbClr val="000000"/>
                </a:solidFill>
                <a:latin typeface="Eastman Grotesque Bold"/>
                <a:ea typeface="Eastman Grotesque Bold"/>
                <a:cs typeface="Eastman Grotesque Bold"/>
                <a:sym typeface="Eastman Grotesque Bold"/>
              </a:rPr>
              <a:t>„отворена книга“</a:t>
            </a:r>
            <a:r>
              <a:rPr lang="en-US" sz="3500">
                <a:solidFill>
                  <a:srgbClr val="000000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 </a:t>
            </a:r>
          </a:p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(open-book examination) представлява форма на изпитване, при която учениците имат право да използват бележки по време на изпита. Този подход акцентира върху разбирането, прилагането и анализа на информацията, вместо върху нейното наизустяване.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9888214" y="4502980"/>
            <a:ext cx="7487327" cy="25541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41"/>
              </a:lnSpc>
              <a:spcBef>
                <a:spcPct val="0"/>
              </a:spcBef>
            </a:pPr>
            <a:r>
              <a:rPr lang="en-US" sz="2458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Формат</a:t>
            </a:r>
            <a:r>
              <a:rPr lang="en-US" sz="2458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:</a:t>
            </a:r>
          </a:p>
          <a:p>
            <a:pPr algn="ctr">
              <a:lnSpc>
                <a:spcPts val="3441"/>
              </a:lnSpc>
              <a:spcBef>
                <a:spcPct val="0"/>
              </a:spcBef>
            </a:pPr>
            <a:r>
              <a:rPr lang="en-US" sz="2458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Включва</a:t>
            </a:r>
            <a:r>
              <a:rPr lang="en-US" sz="2458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458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въпроси</a:t>
            </a:r>
            <a:r>
              <a:rPr lang="en-US" sz="2458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и </a:t>
            </a:r>
            <a:r>
              <a:rPr lang="en-US" sz="2458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задачи</a:t>
            </a:r>
            <a:r>
              <a:rPr lang="en-US" sz="2458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, </a:t>
            </a:r>
            <a:r>
              <a:rPr lang="en-US" sz="2458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изискващи</a:t>
            </a:r>
            <a:r>
              <a:rPr lang="en-US" sz="2458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458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анализ</a:t>
            </a:r>
            <a:r>
              <a:rPr lang="en-US" sz="2458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, </a:t>
            </a:r>
            <a:r>
              <a:rPr lang="en-US" sz="2458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критично</a:t>
            </a:r>
            <a:r>
              <a:rPr lang="en-US" sz="2458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458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мислене</a:t>
            </a:r>
            <a:r>
              <a:rPr lang="en-US" sz="2458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и </a:t>
            </a:r>
            <a:r>
              <a:rPr lang="en-US" sz="2458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обобщение</a:t>
            </a:r>
            <a:r>
              <a:rPr lang="en-US" sz="2458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, </a:t>
            </a:r>
            <a:r>
              <a:rPr lang="en-US" sz="2458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както</a:t>
            </a:r>
            <a:r>
              <a:rPr lang="en-US" sz="2458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и </a:t>
            </a:r>
            <a:r>
              <a:rPr lang="en-US" sz="2458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интерпретация</a:t>
            </a:r>
            <a:r>
              <a:rPr lang="en-US" sz="2458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458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на</a:t>
            </a:r>
            <a:r>
              <a:rPr lang="en-US" sz="2458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текстове </a:t>
            </a:r>
            <a:r>
              <a:rPr lang="en-US" sz="2458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от</a:t>
            </a:r>
            <a:r>
              <a:rPr lang="en-US" sz="2458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458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различни</a:t>
            </a:r>
            <a:r>
              <a:rPr lang="en-US" sz="2458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458" dirty="0" err="1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източници</a:t>
            </a:r>
            <a:r>
              <a:rPr lang="en-US" sz="2458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.</a:t>
            </a:r>
          </a:p>
          <a:p>
            <a:pPr algn="ctr">
              <a:lnSpc>
                <a:spcPts val="3128"/>
              </a:lnSpc>
              <a:spcBef>
                <a:spcPct val="0"/>
              </a:spcBef>
            </a:pPr>
            <a:endParaRPr lang="en-US" sz="2458" dirty="0">
              <a:solidFill>
                <a:srgbClr val="000000"/>
              </a:solidFill>
              <a:latin typeface="Canva Sans"/>
              <a:ea typeface="Canva Sans"/>
              <a:cs typeface="Canva Sans"/>
              <a:sym typeface="Canva Sans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9691828" y="1506090"/>
            <a:ext cx="7732347" cy="17163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78"/>
              </a:lnSpc>
              <a:spcBef>
                <a:spcPct val="0"/>
              </a:spcBef>
            </a:pPr>
            <a:r>
              <a:rPr lang="en-US" sz="2412" b="1" dirty="0" err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Цел</a:t>
            </a:r>
            <a:r>
              <a:rPr lang="en-US" sz="2412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:</a:t>
            </a:r>
          </a:p>
          <a:p>
            <a:pPr algn="ctr">
              <a:lnSpc>
                <a:spcPts val="3378"/>
              </a:lnSpc>
              <a:spcBef>
                <a:spcPct val="0"/>
              </a:spcBef>
            </a:pPr>
            <a:r>
              <a:rPr lang="bg-BG" sz="2412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Д</a:t>
            </a:r>
            <a:r>
              <a:rPr lang="en-US" sz="2412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а </a:t>
            </a:r>
            <a:r>
              <a:rPr lang="bg-BG" sz="2412" noProof="0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се оцени способността на учениците да използват знанията си за решаване на проблеми, а не само да възпроизвеждат информация</a:t>
            </a:r>
            <a:r>
              <a:rPr lang="en-US" sz="2412" dirty="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335575" y="838200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3" name="AutoShape 3"/>
          <p:cNvSpPr/>
          <p:nvPr/>
        </p:nvSpPr>
        <p:spPr>
          <a:xfrm>
            <a:off x="-335575" y="1682126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4" name="AutoShape 4"/>
          <p:cNvSpPr/>
          <p:nvPr/>
        </p:nvSpPr>
        <p:spPr>
          <a:xfrm>
            <a:off x="-335575" y="2526052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5" name="AutoShape 5"/>
          <p:cNvSpPr/>
          <p:nvPr/>
        </p:nvSpPr>
        <p:spPr>
          <a:xfrm>
            <a:off x="-335575" y="3398554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6" name="AutoShape 6"/>
          <p:cNvSpPr/>
          <p:nvPr/>
        </p:nvSpPr>
        <p:spPr>
          <a:xfrm>
            <a:off x="-335575" y="4252005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7" name="AutoShape 7"/>
          <p:cNvSpPr/>
          <p:nvPr/>
        </p:nvSpPr>
        <p:spPr>
          <a:xfrm>
            <a:off x="-335575" y="5143500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8" name="AutoShape 8"/>
          <p:cNvSpPr/>
          <p:nvPr/>
        </p:nvSpPr>
        <p:spPr>
          <a:xfrm>
            <a:off x="-335575" y="6016057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9" name="AutoShape 9"/>
          <p:cNvSpPr/>
          <p:nvPr/>
        </p:nvSpPr>
        <p:spPr>
          <a:xfrm>
            <a:off x="-335575" y="6888559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0" name="AutoShape 10"/>
          <p:cNvSpPr/>
          <p:nvPr/>
        </p:nvSpPr>
        <p:spPr>
          <a:xfrm>
            <a:off x="-335575" y="7761060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1" name="AutoShape 11"/>
          <p:cNvSpPr/>
          <p:nvPr/>
        </p:nvSpPr>
        <p:spPr>
          <a:xfrm>
            <a:off x="-335575" y="8633561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2" name="AutoShape 12"/>
          <p:cNvSpPr/>
          <p:nvPr/>
        </p:nvSpPr>
        <p:spPr>
          <a:xfrm>
            <a:off x="-335575" y="9506062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grpSp>
        <p:nvGrpSpPr>
          <p:cNvPr id="13" name="Group 13"/>
          <p:cNvGrpSpPr/>
          <p:nvPr/>
        </p:nvGrpSpPr>
        <p:grpSpPr>
          <a:xfrm>
            <a:off x="1741519" y="4945227"/>
            <a:ext cx="6066554" cy="4422895"/>
            <a:chOff x="0" y="0"/>
            <a:chExt cx="2089918" cy="15236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089918" cy="1523680"/>
            </a:xfrm>
            <a:custGeom>
              <a:avLst/>
              <a:gdLst/>
              <a:ahLst/>
              <a:cxnLst/>
              <a:rect l="l" t="t" r="r" b="b"/>
              <a:pathLst>
                <a:path w="2089918" h="1523680">
                  <a:moveTo>
                    <a:pt x="19142" y="0"/>
                  </a:moveTo>
                  <a:lnTo>
                    <a:pt x="2070775" y="0"/>
                  </a:lnTo>
                  <a:cubicBezTo>
                    <a:pt x="2081347" y="0"/>
                    <a:pt x="2089918" y="8570"/>
                    <a:pt x="2089918" y="19142"/>
                  </a:cubicBezTo>
                  <a:lnTo>
                    <a:pt x="2089918" y="1504538"/>
                  </a:lnTo>
                  <a:cubicBezTo>
                    <a:pt x="2089918" y="1509614"/>
                    <a:pt x="2087901" y="1514483"/>
                    <a:pt x="2084311" y="1518073"/>
                  </a:cubicBezTo>
                  <a:cubicBezTo>
                    <a:pt x="2080721" y="1521663"/>
                    <a:pt x="2075852" y="1523680"/>
                    <a:pt x="2070775" y="1523680"/>
                  </a:cubicBezTo>
                  <a:lnTo>
                    <a:pt x="19142" y="1523680"/>
                  </a:lnTo>
                  <a:cubicBezTo>
                    <a:pt x="8570" y="1523680"/>
                    <a:pt x="0" y="1515110"/>
                    <a:pt x="0" y="1504538"/>
                  </a:cubicBezTo>
                  <a:lnTo>
                    <a:pt x="0" y="19142"/>
                  </a:lnTo>
                  <a:cubicBezTo>
                    <a:pt x="0" y="8570"/>
                    <a:pt x="8570" y="0"/>
                    <a:pt x="19142" y="0"/>
                  </a:cubicBezTo>
                  <a:close/>
                </a:path>
              </a:pathLst>
            </a:custGeom>
            <a:solidFill>
              <a:srgbClr val="173A45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38100"/>
              <a:ext cx="2089918" cy="15617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6" name="Freeform 16"/>
          <p:cNvSpPr/>
          <p:nvPr/>
        </p:nvSpPr>
        <p:spPr>
          <a:xfrm>
            <a:off x="10229018" y="6599502"/>
            <a:ext cx="7935157" cy="4354417"/>
          </a:xfrm>
          <a:custGeom>
            <a:avLst/>
            <a:gdLst/>
            <a:ahLst/>
            <a:cxnLst/>
            <a:rect l="l" t="t" r="r" b="b"/>
            <a:pathLst>
              <a:path w="7935157" h="4354417">
                <a:moveTo>
                  <a:pt x="0" y="0"/>
                </a:moveTo>
                <a:lnTo>
                  <a:pt x="7935157" y="0"/>
                </a:lnTo>
                <a:lnTo>
                  <a:pt x="7935157" y="4354418"/>
                </a:lnTo>
                <a:lnTo>
                  <a:pt x="0" y="43544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17" name="Freeform 17"/>
          <p:cNvSpPr/>
          <p:nvPr/>
        </p:nvSpPr>
        <p:spPr>
          <a:xfrm>
            <a:off x="228652" y="196053"/>
            <a:ext cx="7665146" cy="4206249"/>
          </a:xfrm>
          <a:custGeom>
            <a:avLst/>
            <a:gdLst/>
            <a:ahLst/>
            <a:cxnLst/>
            <a:rect l="l" t="t" r="r" b="b"/>
            <a:pathLst>
              <a:path w="7665146" h="4206249">
                <a:moveTo>
                  <a:pt x="0" y="0"/>
                </a:moveTo>
                <a:lnTo>
                  <a:pt x="7665146" y="0"/>
                </a:lnTo>
                <a:lnTo>
                  <a:pt x="7665146" y="4206249"/>
                </a:lnTo>
                <a:lnTo>
                  <a:pt x="0" y="42062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18" name="Group 18"/>
          <p:cNvGrpSpPr/>
          <p:nvPr/>
        </p:nvGrpSpPr>
        <p:grpSpPr>
          <a:xfrm>
            <a:off x="8674104" y="838200"/>
            <a:ext cx="9201827" cy="8529922"/>
            <a:chOff x="0" y="0"/>
            <a:chExt cx="2423526" cy="224656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423526" cy="2246564"/>
            </a:xfrm>
            <a:custGeom>
              <a:avLst/>
              <a:gdLst/>
              <a:ahLst/>
              <a:cxnLst/>
              <a:rect l="l" t="t" r="r" b="b"/>
              <a:pathLst>
                <a:path w="2423526" h="2246564">
                  <a:moveTo>
                    <a:pt x="12620" y="0"/>
                  </a:moveTo>
                  <a:lnTo>
                    <a:pt x="2410906" y="0"/>
                  </a:lnTo>
                  <a:cubicBezTo>
                    <a:pt x="2414253" y="0"/>
                    <a:pt x="2417463" y="1330"/>
                    <a:pt x="2419830" y="3696"/>
                  </a:cubicBezTo>
                  <a:cubicBezTo>
                    <a:pt x="2422197" y="6063"/>
                    <a:pt x="2423526" y="9273"/>
                    <a:pt x="2423526" y="12620"/>
                  </a:cubicBezTo>
                  <a:lnTo>
                    <a:pt x="2423526" y="2233943"/>
                  </a:lnTo>
                  <a:cubicBezTo>
                    <a:pt x="2423526" y="2237291"/>
                    <a:pt x="2422197" y="2240500"/>
                    <a:pt x="2419830" y="2242867"/>
                  </a:cubicBezTo>
                  <a:cubicBezTo>
                    <a:pt x="2417463" y="2245234"/>
                    <a:pt x="2414253" y="2246564"/>
                    <a:pt x="2410906" y="2246564"/>
                  </a:cubicBezTo>
                  <a:lnTo>
                    <a:pt x="12620" y="2246564"/>
                  </a:lnTo>
                  <a:cubicBezTo>
                    <a:pt x="9273" y="2246564"/>
                    <a:pt x="6063" y="2245234"/>
                    <a:pt x="3696" y="2242867"/>
                  </a:cubicBezTo>
                  <a:cubicBezTo>
                    <a:pt x="1330" y="2240500"/>
                    <a:pt x="0" y="2237291"/>
                    <a:pt x="0" y="2233943"/>
                  </a:cubicBezTo>
                  <a:lnTo>
                    <a:pt x="0" y="12620"/>
                  </a:lnTo>
                  <a:cubicBezTo>
                    <a:pt x="0" y="9273"/>
                    <a:pt x="1330" y="6063"/>
                    <a:pt x="3696" y="3696"/>
                  </a:cubicBezTo>
                  <a:cubicBezTo>
                    <a:pt x="6063" y="1330"/>
                    <a:pt x="9273" y="0"/>
                    <a:pt x="12620" y="0"/>
                  </a:cubicBezTo>
                  <a:close/>
                </a:path>
              </a:pathLst>
            </a:custGeom>
            <a:solidFill>
              <a:srgbClr val="FFD7C4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38100"/>
              <a:ext cx="2423526" cy="22846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564516" y="4726152"/>
            <a:ext cx="5977108" cy="4337242"/>
            <a:chOff x="0" y="0"/>
            <a:chExt cx="1211238" cy="878925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211238" cy="878925"/>
            </a:xfrm>
            <a:custGeom>
              <a:avLst/>
              <a:gdLst/>
              <a:ahLst/>
              <a:cxnLst/>
              <a:rect l="l" t="t" r="r" b="b"/>
              <a:pathLst>
                <a:path w="1211238" h="878925">
                  <a:moveTo>
                    <a:pt x="29791" y="0"/>
                  </a:moveTo>
                  <a:lnTo>
                    <a:pt x="1181447" y="0"/>
                  </a:lnTo>
                  <a:cubicBezTo>
                    <a:pt x="1189348" y="0"/>
                    <a:pt x="1196925" y="3139"/>
                    <a:pt x="1202512" y="8726"/>
                  </a:cubicBezTo>
                  <a:cubicBezTo>
                    <a:pt x="1208099" y="14312"/>
                    <a:pt x="1211238" y="21890"/>
                    <a:pt x="1211238" y="29791"/>
                  </a:cubicBezTo>
                  <a:lnTo>
                    <a:pt x="1211238" y="849134"/>
                  </a:lnTo>
                  <a:cubicBezTo>
                    <a:pt x="1211238" y="857035"/>
                    <a:pt x="1208099" y="864613"/>
                    <a:pt x="1202512" y="870199"/>
                  </a:cubicBezTo>
                  <a:cubicBezTo>
                    <a:pt x="1196925" y="875786"/>
                    <a:pt x="1189348" y="878925"/>
                    <a:pt x="1181447" y="878925"/>
                  </a:cubicBezTo>
                  <a:lnTo>
                    <a:pt x="29791" y="878925"/>
                  </a:lnTo>
                  <a:cubicBezTo>
                    <a:pt x="21890" y="878925"/>
                    <a:pt x="14312" y="875786"/>
                    <a:pt x="8726" y="870199"/>
                  </a:cubicBezTo>
                  <a:cubicBezTo>
                    <a:pt x="3139" y="864613"/>
                    <a:pt x="0" y="857035"/>
                    <a:pt x="0" y="849134"/>
                  </a:cubicBezTo>
                  <a:lnTo>
                    <a:pt x="0" y="29791"/>
                  </a:lnTo>
                  <a:cubicBezTo>
                    <a:pt x="0" y="21890"/>
                    <a:pt x="3139" y="14312"/>
                    <a:pt x="8726" y="8726"/>
                  </a:cubicBezTo>
                  <a:cubicBezTo>
                    <a:pt x="14312" y="3139"/>
                    <a:pt x="21890" y="0"/>
                    <a:pt x="29791" y="0"/>
                  </a:cubicBezTo>
                  <a:close/>
                </a:path>
              </a:pathLst>
            </a:custGeom>
            <a:blipFill>
              <a:blip r:embed="rId4"/>
              <a:stretch>
                <a:fillRect l="-4457" r="-4457"/>
              </a:stretch>
            </a:blipFill>
          </p:spPr>
          <p:txBody>
            <a:bodyPr/>
            <a:lstStyle/>
            <a:p>
              <a:endParaRPr lang="bg-BG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897321" y="1587985"/>
            <a:ext cx="7524836" cy="2349695"/>
            <a:chOff x="0" y="0"/>
            <a:chExt cx="1981850" cy="61885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981850" cy="618850"/>
            </a:xfrm>
            <a:custGeom>
              <a:avLst/>
              <a:gdLst/>
              <a:ahLst/>
              <a:cxnLst/>
              <a:rect l="l" t="t" r="r" b="b"/>
              <a:pathLst>
                <a:path w="1981850" h="618850">
                  <a:moveTo>
                    <a:pt x="15433" y="0"/>
                  </a:moveTo>
                  <a:lnTo>
                    <a:pt x="1966417" y="0"/>
                  </a:lnTo>
                  <a:cubicBezTo>
                    <a:pt x="1970510" y="0"/>
                    <a:pt x="1974436" y="1626"/>
                    <a:pt x="1977330" y="4520"/>
                  </a:cubicBezTo>
                  <a:cubicBezTo>
                    <a:pt x="1980224" y="7414"/>
                    <a:pt x="1981850" y="11340"/>
                    <a:pt x="1981850" y="15433"/>
                  </a:cubicBezTo>
                  <a:lnTo>
                    <a:pt x="1981850" y="603417"/>
                  </a:lnTo>
                  <a:cubicBezTo>
                    <a:pt x="1981850" y="611940"/>
                    <a:pt x="1974940" y="618850"/>
                    <a:pt x="1966417" y="618850"/>
                  </a:cubicBezTo>
                  <a:lnTo>
                    <a:pt x="15433" y="618850"/>
                  </a:lnTo>
                  <a:cubicBezTo>
                    <a:pt x="11340" y="618850"/>
                    <a:pt x="7414" y="617224"/>
                    <a:pt x="4520" y="614330"/>
                  </a:cubicBezTo>
                  <a:cubicBezTo>
                    <a:pt x="1626" y="611435"/>
                    <a:pt x="0" y="607510"/>
                    <a:pt x="0" y="603417"/>
                  </a:cubicBezTo>
                  <a:lnTo>
                    <a:pt x="0" y="15433"/>
                  </a:lnTo>
                  <a:cubicBezTo>
                    <a:pt x="0" y="11340"/>
                    <a:pt x="1626" y="7414"/>
                    <a:pt x="4520" y="4520"/>
                  </a:cubicBezTo>
                  <a:cubicBezTo>
                    <a:pt x="7414" y="1626"/>
                    <a:pt x="11340" y="0"/>
                    <a:pt x="15433" y="0"/>
                  </a:cubicBezTo>
                  <a:close/>
                </a:path>
              </a:pathLst>
            </a:custGeom>
            <a:solidFill>
              <a:srgbClr val="FFD7C4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38100"/>
              <a:ext cx="1981850" cy="656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564516" y="2038770"/>
            <a:ext cx="6583807" cy="1448125"/>
            <a:chOff x="0" y="0"/>
            <a:chExt cx="1734007" cy="381399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734007" cy="381399"/>
            </a:xfrm>
            <a:custGeom>
              <a:avLst/>
              <a:gdLst/>
              <a:ahLst/>
              <a:cxnLst/>
              <a:rect l="l" t="t" r="r" b="b"/>
              <a:pathLst>
                <a:path w="1734007" h="381399">
                  <a:moveTo>
                    <a:pt x="17639" y="0"/>
                  </a:moveTo>
                  <a:lnTo>
                    <a:pt x="1716368" y="0"/>
                  </a:lnTo>
                  <a:cubicBezTo>
                    <a:pt x="1726110" y="0"/>
                    <a:pt x="1734007" y="7897"/>
                    <a:pt x="1734007" y="17639"/>
                  </a:cubicBezTo>
                  <a:lnTo>
                    <a:pt x="1734007" y="363760"/>
                  </a:lnTo>
                  <a:cubicBezTo>
                    <a:pt x="1734007" y="373502"/>
                    <a:pt x="1726110" y="381399"/>
                    <a:pt x="1716368" y="381399"/>
                  </a:cubicBezTo>
                  <a:lnTo>
                    <a:pt x="17639" y="381399"/>
                  </a:lnTo>
                  <a:cubicBezTo>
                    <a:pt x="7897" y="381399"/>
                    <a:pt x="0" y="373502"/>
                    <a:pt x="0" y="363760"/>
                  </a:cubicBezTo>
                  <a:lnTo>
                    <a:pt x="0" y="17639"/>
                  </a:lnTo>
                  <a:cubicBezTo>
                    <a:pt x="0" y="7897"/>
                    <a:pt x="7897" y="0"/>
                    <a:pt x="17639" y="0"/>
                  </a:cubicBezTo>
                  <a:close/>
                </a:path>
              </a:pathLst>
            </a:custGeom>
            <a:solidFill>
              <a:srgbClr val="BF5954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38100"/>
              <a:ext cx="1734007" cy="4194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1953547" y="2246027"/>
            <a:ext cx="5412383" cy="10191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 b="1">
                <a:solidFill>
                  <a:srgbClr val="FBFAF5"/>
                </a:solidFill>
                <a:latin typeface="Eastman Grotesque Bold"/>
                <a:ea typeface="Eastman Grotesque Bold"/>
                <a:cs typeface="Eastman Grotesque Bold"/>
                <a:sym typeface="Eastman Grotesque Bold"/>
              </a:rPr>
              <a:t>ПОЛЗИ</a:t>
            </a:r>
          </a:p>
        </p:txBody>
      </p:sp>
      <p:grpSp>
        <p:nvGrpSpPr>
          <p:cNvPr id="30" name="Group 30"/>
          <p:cNvGrpSpPr/>
          <p:nvPr/>
        </p:nvGrpSpPr>
        <p:grpSpPr>
          <a:xfrm>
            <a:off x="10081193" y="1210488"/>
            <a:ext cx="7376478" cy="2368262"/>
            <a:chOff x="0" y="0"/>
            <a:chExt cx="9835305" cy="3157682"/>
          </a:xfrm>
        </p:grpSpPr>
        <p:grpSp>
          <p:nvGrpSpPr>
            <p:cNvPr id="31" name="Group 31"/>
            <p:cNvGrpSpPr/>
            <p:nvPr/>
          </p:nvGrpSpPr>
          <p:grpSpPr>
            <a:xfrm>
              <a:off x="0" y="0"/>
              <a:ext cx="9835305" cy="3157682"/>
              <a:chOff x="0" y="0"/>
              <a:chExt cx="1802226" cy="578615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1802226" cy="578615"/>
              </a:xfrm>
              <a:custGeom>
                <a:avLst/>
                <a:gdLst/>
                <a:ahLst/>
                <a:cxnLst/>
                <a:rect l="l" t="t" r="r" b="b"/>
                <a:pathLst>
                  <a:path w="1802226" h="578615">
                    <a:moveTo>
                      <a:pt x="10183" y="0"/>
                    </a:moveTo>
                    <a:lnTo>
                      <a:pt x="1792044" y="0"/>
                    </a:lnTo>
                    <a:cubicBezTo>
                      <a:pt x="1794744" y="0"/>
                      <a:pt x="1797334" y="1073"/>
                      <a:pt x="1799244" y="2982"/>
                    </a:cubicBezTo>
                    <a:cubicBezTo>
                      <a:pt x="1801153" y="4892"/>
                      <a:pt x="1802226" y="7482"/>
                      <a:pt x="1802226" y="10183"/>
                    </a:cubicBezTo>
                    <a:lnTo>
                      <a:pt x="1802226" y="568433"/>
                    </a:lnTo>
                    <a:cubicBezTo>
                      <a:pt x="1802226" y="574056"/>
                      <a:pt x="1797667" y="578615"/>
                      <a:pt x="1792044" y="578615"/>
                    </a:cubicBezTo>
                    <a:lnTo>
                      <a:pt x="10183" y="578615"/>
                    </a:lnTo>
                    <a:cubicBezTo>
                      <a:pt x="7482" y="578615"/>
                      <a:pt x="4892" y="577543"/>
                      <a:pt x="2982" y="575633"/>
                    </a:cubicBezTo>
                    <a:cubicBezTo>
                      <a:pt x="1073" y="573723"/>
                      <a:pt x="0" y="571133"/>
                      <a:pt x="0" y="568433"/>
                    </a:cubicBezTo>
                    <a:lnTo>
                      <a:pt x="0" y="10183"/>
                    </a:lnTo>
                    <a:cubicBezTo>
                      <a:pt x="0" y="4559"/>
                      <a:pt x="4559" y="0"/>
                      <a:pt x="10183" y="0"/>
                    </a:cubicBezTo>
                    <a:close/>
                  </a:path>
                </a:pathLst>
              </a:custGeom>
              <a:solidFill>
                <a:srgbClr val="FFF5F0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3" name="TextBox 33"/>
              <p:cNvSpPr txBox="1"/>
              <p:nvPr/>
            </p:nvSpPr>
            <p:spPr>
              <a:xfrm>
                <a:off x="0" y="-38100"/>
                <a:ext cx="1802226" cy="61671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34" name="TextBox 34"/>
            <p:cNvSpPr txBox="1"/>
            <p:nvPr/>
          </p:nvSpPr>
          <p:spPr>
            <a:xfrm>
              <a:off x="353616" y="297258"/>
              <a:ext cx="9481688" cy="25238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772"/>
                </a:lnSpc>
              </a:pPr>
              <a:r>
                <a:rPr lang="en-US" sz="2694" b="1">
                  <a:solidFill>
                    <a:srgbClr val="000000"/>
                  </a:solidFill>
                  <a:latin typeface="Eastman Grotesque Bold"/>
                  <a:ea typeface="Eastman Grotesque Bold"/>
                  <a:cs typeface="Eastman Grotesque Bold"/>
                  <a:sym typeface="Eastman Grotesque Bold"/>
                </a:rPr>
                <a:t>Развива критично мислене:</a:t>
              </a:r>
              <a:r>
                <a:rPr lang="en-US" sz="2694">
                  <a:solidFill>
                    <a:srgbClr val="000000"/>
                  </a:solidFill>
                  <a:latin typeface="Eastman Grotesque"/>
                  <a:ea typeface="Eastman Grotesque"/>
                  <a:cs typeface="Eastman Grotesque"/>
                  <a:sym typeface="Eastman Grotesque"/>
                </a:rPr>
                <a:t> Учениците трябва да разбират и свързват информация, вместо да я заучават механично.</a:t>
              </a: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10081193" y="3930065"/>
            <a:ext cx="7376478" cy="2374612"/>
            <a:chOff x="0" y="0"/>
            <a:chExt cx="9835305" cy="3166149"/>
          </a:xfrm>
        </p:grpSpPr>
        <p:grpSp>
          <p:nvGrpSpPr>
            <p:cNvPr id="36" name="Group 36"/>
            <p:cNvGrpSpPr/>
            <p:nvPr/>
          </p:nvGrpSpPr>
          <p:grpSpPr>
            <a:xfrm>
              <a:off x="0" y="0"/>
              <a:ext cx="9835305" cy="3166149"/>
              <a:chOff x="0" y="0"/>
              <a:chExt cx="1802226" cy="580167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1802226" cy="580167"/>
              </a:xfrm>
              <a:custGeom>
                <a:avLst/>
                <a:gdLst/>
                <a:ahLst/>
                <a:cxnLst/>
                <a:rect l="l" t="t" r="r" b="b"/>
                <a:pathLst>
                  <a:path w="1802226" h="580167">
                    <a:moveTo>
                      <a:pt x="10183" y="0"/>
                    </a:moveTo>
                    <a:lnTo>
                      <a:pt x="1792044" y="0"/>
                    </a:lnTo>
                    <a:cubicBezTo>
                      <a:pt x="1794744" y="0"/>
                      <a:pt x="1797334" y="1073"/>
                      <a:pt x="1799244" y="2982"/>
                    </a:cubicBezTo>
                    <a:cubicBezTo>
                      <a:pt x="1801153" y="4892"/>
                      <a:pt x="1802226" y="7482"/>
                      <a:pt x="1802226" y="10183"/>
                    </a:cubicBezTo>
                    <a:lnTo>
                      <a:pt x="1802226" y="569984"/>
                    </a:lnTo>
                    <a:cubicBezTo>
                      <a:pt x="1802226" y="575608"/>
                      <a:pt x="1797667" y="580167"/>
                      <a:pt x="1792044" y="580167"/>
                    </a:cubicBezTo>
                    <a:lnTo>
                      <a:pt x="10183" y="580167"/>
                    </a:lnTo>
                    <a:cubicBezTo>
                      <a:pt x="7482" y="580167"/>
                      <a:pt x="4892" y="579094"/>
                      <a:pt x="2982" y="577184"/>
                    </a:cubicBezTo>
                    <a:cubicBezTo>
                      <a:pt x="1073" y="575275"/>
                      <a:pt x="0" y="572685"/>
                      <a:pt x="0" y="569984"/>
                    </a:cubicBezTo>
                    <a:lnTo>
                      <a:pt x="0" y="10183"/>
                    </a:lnTo>
                    <a:cubicBezTo>
                      <a:pt x="0" y="4559"/>
                      <a:pt x="4559" y="0"/>
                      <a:pt x="10183" y="0"/>
                    </a:cubicBezTo>
                    <a:close/>
                  </a:path>
                </a:pathLst>
              </a:custGeom>
              <a:solidFill>
                <a:srgbClr val="FFF5F0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38" name="TextBox 38"/>
              <p:cNvSpPr txBox="1"/>
              <p:nvPr/>
            </p:nvSpPr>
            <p:spPr>
              <a:xfrm>
                <a:off x="0" y="-38100"/>
                <a:ext cx="1802226" cy="61826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39" name="TextBox 39"/>
            <p:cNvSpPr txBox="1"/>
            <p:nvPr/>
          </p:nvSpPr>
          <p:spPr>
            <a:xfrm>
              <a:off x="353616" y="297258"/>
              <a:ext cx="9481688" cy="25323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772"/>
                </a:lnSpc>
              </a:pPr>
              <a:r>
                <a:rPr lang="en-US" sz="2694" b="1">
                  <a:solidFill>
                    <a:srgbClr val="000000"/>
                  </a:solidFill>
                  <a:latin typeface="Eastman Grotesque Bold"/>
                  <a:ea typeface="Eastman Grotesque Bold"/>
                  <a:cs typeface="Eastman Grotesque Bold"/>
                  <a:sym typeface="Eastman Grotesque Bold"/>
                </a:rPr>
                <a:t>Стимулира умения за справяне с реални проблеми:</a:t>
              </a:r>
              <a:r>
                <a:rPr lang="en-US" sz="2694">
                  <a:solidFill>
                    <a:srgbClr val="000000"/>
                  </a:solidFill>
                  <a:latin typeface="Eastman Grotesque"/>
                  <a:ea typeface="Eastman Grotesque"/>
                  <a:cs typeface="Eastman Grotesque"/>
                  <a:sym typeface="Eastman Grotesque"/>
                </a:rPr>
                <a:t> Форматът наподобява ситуации от реалния живот, където се изискват умения за работа с информация.</a:t>
              </a:r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10081193" y="6697869"/>
            <a:ext cx="7376478" cy="2038043"/>
            <a:chOff x="0" y="0"/>
            <a:chExt cx="9835305" cy="2717390"/>
          </a:xfrm>
        </p:grpSpPr>
        <p:grpSp>
          <p:nvGrpSpPr>
            <p:cNvPr id="41" name="Group 41"/>
            <p:cNvGrpSpPr/>
            <p:nvPr/>
          </p:nvGrpSpPr>
          <p:grpSpPr>
            <a:xfrm>
              <a:off x="0" y="0"/>
              <a:ext cx="9835305" cy="2717390"/>
              <a:chOff x="0" y="0"/>
              <a:chExt cx="1663577" cy="459629"/>
            </a:xfrm>
          </p:grpSpPr>
          <p:sp>
            <p:nvSpPr>
              <p:cNvPr id="42" name="Freeform 42"/>
              <p:cNvSpPr/>
              <p:nvPr/>
            </p:nvSpPr>
            <p:spPr>
              <a:xfrm>
                <a:off x="0" y="0"/>
                <a:ext cx="1663577" cy="459629"/>
              </a:xfrm>
              <a:custGeom>
                <a:avLst/>
                <a:gdLst/>
                <a:ahLst/>
                <a:cxnLst/>
                <a:rect l="l" t="t" r="r" b="b"/>
                <a:pathLst>
                  <a:path w="1663577" h="459629">
                    <a:moveTo>
                      <a:pt x="11031" y="0"/>
                    </a:moveTo>
                    <a:lnTo>
                      <a:pt x="1652546" y="0"/>
                    </a:lnTo>
                    <a:cubicBezTo>
                      <a:pt x="1658638" y="0"/>
                      <a:pt x="1663577" y="4939"/>
                      <a:pt x="1663577" y="11031"/>
                    </a:cubicBezTo>
                    <a:lnTo>
                      <a:pt x="1663577" y="448597"/>
                    </a:lnTo>
                    <a:cubicBezTo>
                      <a:pt x="1663577" y="454690"/>
                      <a:pt x="1658638" y="459629"/>
                      <a:pt x="1652546" y="459629"/>
                    </a:cubicBezTo>
                    <a:lnTo>
                      <a:pt x="11031" y="459629"/>
                    </a:lnTo>
                    <a:cubicBezTo>
                      <a:pt x="4939" y="459629"/>
                      <a:pt x="0" y="454690"/>
                      <a:pt x="0" y="448597"/>
                    </a:cubicBezTo>
                    <a:lnTo>
                      <a:pt x="0" y="11031"/>
                    </a:lnTo>
                    <a:cubicBezTo>
                      <a:pt x="0" y="4939"/>
                      <a:pt x="4939" y="0"/>
                      <a:pt x="11031" y="0"/>
                    </a:cubicBezTo>
                    <a:close/>
                  </a:path>
                </a:pathLst>
              </a:custGeom>
              <a:solidFill>
                <a:srgbClr val="FFF5F0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43" name="TextBox 43"/>
              <p:cNvSpPr txBox="1"/>
              <p:nvPr/>
            </p:nvSpPr>
            <p:spPr>
              <a:xfrm>
                <a:off x="0" y="-38100"/>
                <a:ext cx="1663577" cy="49772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660"/>
                  </a:lnSpc>
                </a:pPr>
                <a:endParaRPr/>
              </a:p>
            </p:txBody>
          </p:sp>
        </p:grpSp>
        <p:sp>
          <p:nvSpPr>
            <p:cNvPr id="44" name="TextBox 44"/>
            <p:cNvSpPr txBox="1"/>
            <p:nvPr/>
          </p:nvSpPr>
          <p:spPr>
            <a:xfrm>
              <a:off x="353616" y="337115"/>
              <a:ext cx="9481688" cy="20156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087"/>
                </a:lnSpc>
              </a:pPr>
              <a:r>
                <a:rPr lang="en-US" sz="2919" b="1">
                  <a:solidFill>
                    <a:srgbClr val="000000"/>
                  </a:solidFill>
                  <a:latin typeface="Eastman Grotesque Bold"/>
                  <a:ea typeface="Eastman Grotesque Bold"/>
                  <a:cs typeface="Eastman Grotesque Bold"/>
                  <a:sym typeface="Eastman Grotesque Bold"/>
                </a:rPr>
                <a:t>Намалява стреса: </a:t>
              </a:r>
              <a:r>
                <a:rPr lang="en-US" sz="2919">
                  <a:solidFill>
                    <a:srgbClr val="000000"/>
                  </a:solidFill>
                  <a:latin typeface="Eastman Grotesque"/>
                  <a:ea typeface="Eastman Grotesque"/>
                  <a:cs typeface="Eastman Grotesque"/>
                  <a:sym typeface="Eastman Grotesque"/>
                </a:rPr>
                <a:t>Липсата на изискване за запаметяване облекчава напрежението у учениците.</a:t>
              </a:r>
            </a:p>
          </p:txBody>
        </p:sp>
      </p:grpSp>
      <p:sp>
        <p:nvSpPr>
          <p:cNvPr id="45" name="TextBox 45"/>
          <p:cNvSpPr txBox="1"/>
          <p:nvPr/>
        </p:nvSpPr>
        <p:spPr>
          <a:xfrm>
            <a:off x="9232103" y="2005759"/>
            <a:ext cx="664611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b="1">
                <a:solidFill>
                  <a:srgbClr val="BF5954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01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9232103" y="4423710"/>
            <a:ext cx="664611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b="1">
                <a:solidFill>
                  <a:srgbClr val="BF5954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02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9232103" y="7106874"/>
            <a:ext cx="664611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b="1">
                <a:solidFill>
                  <a:srgbClr val="BF5954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03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71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71433" y="8109791"/>
            <a:ext cx="7935157" cy="4354417"/>
          </a:xfrm>
          <a:custGeom>
            <a:avLst/>
            <a:gdLst/>
            <a:ahLst/>
            <a:cxnLst/>
            <a:rect l="l" t="t" r="r" b="b"/>
            <a:pathLst>
              <a:path w="7935157" h="4354417">
                <a:moveTo>
                  <a:pt x="0" y="0"/>
                </a:moveTo>
                <a:lnTo>
                  <a:pt x="7935157" y="0"/>
                </a:lnTo>
                <a:lnTo>
                  <a:pt x="7935157" y="4354418"/>
                </a:lnTo>
                <a:lnTo>
                  <a:pt x="0" y="43544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3" name="Group 3"/>
          <p:cNvGrpSpPr/>
          <p:nvPr/>
        </p:nvGrpSpPr>
        <p:grpSpPr>
          <a:xfrm>
            <a:off x="6624922" y="-323075"/>
            <a:ext cx="12329760" cy="10933151"/>
            <a:chOff x="0" y="0"/>
            <a:chExt cx="3247344" cy="287951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247344" cy="2879513"/>
            </a:xfrm>
            <a:custGeom>
              <a:avLst/>
              <a:gdLst/>
              <a:ahLst/>
              <a:cxnLst/>
              <a:rect l="l" t="t" r="r" b="b"/>
              <a:pathLst>
                <a:path w="3247344" h="2879513">
                  <a:moveTo>
                    <a:pt x="9419" y="0"/>
                  </a:moveTo>
                  <a:lnTo>
                    <a:pt x="3237926" y="0"/>
                  </a:lnTo>
                  <a:cubicBezTo>
                    <a:pt x="3243127" y="0"/>
                    <a:pt x="3247344" y="4217"/>
                    <a:pt x="3247344" y="9419"/>
                  </a:cubicBezTo>
                  <a:lnTo>
                    <a:pt x="3247344" y="2870094"/>
                  </a:lnTo>
                  <a:cubicBezTo>
                    <a:pt x="3247344" y="2875296"/>
                    <a:pt x="3243127" y="2879513"/>
                    <a:pt x="3237926" y="2879513"/>
                  </a:cubicBezTo>
                  <a:lnTo>
                    <a:pt x="9419" y="2879513"/>
                  </a:lnTo>
                  <a:cubicBezTo>
                    <a:pt x="4217" y="2879513"/>
                    <a:pt x="0" y="2875296"/>
                    <a:pt x="0" y="2870094"/>
                  </a:cubicBezTo>
                  <a:lnTo>
                    <a:pt x="0" y="9419"/>
                  </a:lnTo>
                  <a:cubicBezTo>
                    <a:pt x="0" y="4217"/>
                    <a:pt x="4217" y="0"/>
                    <a:pt x="9419" y="0"/>
                  </a:cubicBezTo>
                  <a:close/>
                </a:path>
              </a:pathLst>
            </a:custGeom>
            <a:solidFill>
              <a:srgbClr val="334951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3247344" cy="291761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-2458066" y="-674420"/>
            <a:ext cx="7935157" cy="4354417"/>
          </a:xfrm>
          <a:custGeom>
            <a:avLst/>
            <a:gdLst/>
            <a:ahLst/>
            <a:cxnLst/>
            <a:rect l="l" t="t" r="r" b="b"/>
            <a:pathLst>
              <a:path w="7935157" h="4354417">
                <a:moveTo>
                  <a:pt x="0" y="0"/>
                </a:moveTo>
                <a:lnTo>
                  <a:pt x="7935157" y="0"/>
                </a:lnTo>
                <a:lnTo>
                  <a:pt x="7935157" y="4354417"/>
                </a:lnTo>
                <a:lnTo>
                  <a:pt x="0" y="435441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7" name="Freeform 7"/>
          <p:cNvSpPr/>
          <p:nvPr/>
        </p:nvSpPr>
        <p:spPr>
          <a:xfrm>
            <a:off x="-386367" y="-674420"/>
            <a:ext cx="6659719" cy="9111555"/>
          </a:xfrm>
          <a:custGeom>
            <a:avLst/>
            <a:gdLst/>
            <a:ahLst/>
            <a:cxnLst/>
            <a:rect l="l" t="t" r="r" b="b"/>
            <a:pathLst>
              <a:path w="6659719" h="9111555">
                <a:moveTo>
                  <a:pt x="0" y="0"/>
                </a:moveTo>
                <a:lnTo>
                  <a:pt x="6659719" y="0"/>
                </a:lnTo>
                <a:lnTo>
                  <a:pt x="6659719" y="9111555"/>
                </a:lnTo>
                <a:lnTo>
                  <a:pt x="0" y="911155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8" name="TextBox 8"/>
          <p:cNvSpPr txBox="1"/>
          <p:nvPr/>
        </p:nvSpPr>
        <p:spPr>
          <a:xfrm>
            <a:off x="-290316" y="3737147"/>
            <a:ext cx="6467616" cy="15645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54"/>
              </a:lnSpc>
            </a:pPr>
            <a:r>
              <a:rPr lang="en-US" sz="5554" b="1" dirty="0">
                <a:solidFill>
                  <a:srgbClr val="173A45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 „</a:t>
            </a:r>
            <a:r>
              <a:rPr lang="bg-BG" sz="5554" b="1" dirty="0">
                <a:solidFill>
                  <a:srgbClr val="173A45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П</a:t>
            </a:r>
            <a:r>
              <a:rPr lang="en-US" sz="5554" b="1" dirty="0">
                <a:solidFill>
                  <a:srgbClr val="173A45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РЕДСТАВЯНЕ </a:t>
            </a:r>
            <a:endParaRPr lang="bg-BG" sz="5554" b="1" dirty="0">
              <a:solidFill>
                <a:srgbClr val="173A45"/>
              </a:solidFill>
              <a:latin typeface="Quicksand Bold"/>
              <a:ea typeface="Quicksand Bold"/>
              <a:cs typeface="Quicksand Bold"/>
              <a:sym typeface="Quicksand Bold"/>
            </a:endParaRPr>
          </a:p>
          <a:p>
            <a:pPr algn="ctr">
              <a:lnSpc>
                <a:spcPts val="6054"/>
              </a:lnSpc>
            </a:pPr>
            <a:r>
              <a:rPr lang="bg-BG" sz="5554" b="1" noProof="0" dirty="0">
                <a:solidFill>
                  <a:srgbClr val="173A45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на автор</a:t>
            </a:r>
            <a:r>
              <a:rPr lang="en-US" sz="5554" b="1" dirty="0">
                <a:solidFill>
                  <a:srgbClr val="173A45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“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165510" y="1937331"/>
            <a:ext cx="11094355" cy="62676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70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 „</a:t>
            </a:r>
            <a:r>
              <a:rPr lang="bg-BG" sz="2700" noProof="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Представяне на автор“ е подход, при който учениците изследват живота и творчеството на конкретен автор и представят резултатите под формата на презентация</a:t>
            </a:r>
            <a:r>
              <a:rPr lang="en-US" sz="270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. </a:t>
            </a:r>
          </a:p>
          <a:p>
            <a:pPr algn="ctr">
              <a:lnSpc>
                <a:spcPts val="3500"/>
              </a:lnSpc>
            </a:pPr>
            <a:endParaRPr lang="en-US" sz="2700" dirty="0">
              <a:solidFill>
                <a:srgbClr val="FFFFFF"/>
              </a:solidFill>
              <a:latin typeface="Eastman Grotesque"/>
              <a:ea typeface="Eastman Grotesque"/>
              <a:cs typeface="Eastman Grotesque"/>
              <a:sym typeface="Eastman Grotesque"/>
            </a:endParaRPr>
          </a:p>
          <a:p>
            <a:pPr algn="ctr">
              <a:lnSpc>
                <a:spcPts val="3500"/>
              </a:lnSpc>
            </a:pPr>
            <a:r>
              <a:rPr lang="bg-BG" sz="2700" noProof="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Този метод развива умения за изследване, анализ, обобщение и изразяване</a:t>
            </a:r>
            <a:r>
              <a:rPr lang="en-US" sz="270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.</a:t>
            </a:r>
          </a:p>
          <a:p>
            <a:pPr algn="ctr">
              <a:lnSpc>
                <a:spcPts val="3500"/>
              </a:lnSpc>
            </a:pPr>
            <a:endParaRPr lang="en-US" sz="2700" dirty="0">
              <a:solidFill>
                <a:srgbClr val="FFFFFF"/>
              </a:solidFill>
              <a:latin typeface="Eastman Grotesque"/>
              <a:ea typeface="Eastman Grotesque"/>
              <a:cs typeface="Eastman Grotesque"/>
              <a:sym typeface="Eastman Grotesque"/>
            </a:endParaRPr>
          </a:p>
          <a:p>
            <a:pPr algn="ctr">
              <a:lnSpc>
                <a:spcPts val="3500"/>
              </a:lnSpc>
            </a:pPr>
            <a:r>
              <a:rPr lang="bg-BG" sz="2700" noProof="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Основен акцент в тази практика са подробните стъпки, които</a:t>
            </a:r>
            <a:r>
              <a:rPr lang="en-US" sz="270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 </a:t>
            </a:r>
            <a:r>
              <a:rPr lang="bg-BG" sz="2700" noProof="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учениците следват при създаването</a:t>
            </a:r>
            <a:r>
              <a:rPr lang="en-US" sz="270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 </a:t>
            </a:r>
            <a:r>
              <a:rPr lang="bg-BG" sz="270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н</a:t>
            </a:r>
            <a:r>
              <a:rPr lang="en-US" sz="270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а</a:t>
            </a:r>
            <a:r>
              <a:rPr lang="bg-BG" sz="270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 материала за</a:t>
            </a:r>
            <a:r>
              <a:rPr lang="en-US" sz="270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 </a:t>
            </a:r>
            <a:r>
              <a:rPr lang="bg-BG" sz="2700" noProof="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представянето</a:t>
            </a:r>
            <a:r>
              <a:rPr lang="en-US" sz="270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, и </a:t>
            </a:r>
            <a:r>
              <a:rPr lang="bg-BG" sz="2700" noProof="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ясно</a:t>
            </a:r>
            <a:r>
              <a:rPr lang="en-US" sz="270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 </a:t>
            </a:r>
            <a:r>
              <a:rPr lang="bg-BG" sz="2700" noProof="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формулираните критерии за оценяване. Тези стъпки включват изследване на информация, структуриране на съдържанието, избор на визуални елементи и подготовка за представяне. Критериите за оценяване гарантират обективност, като обхващат съдържание, организация, творчеството и презентационни умения</a:t>
            </a:r>
            <a:r>
              <a:rPr lang="en-US" sz="2700" dirty="0">
                <a:solidFill>
                  <a:srgbClr val="FFFFFF"/>
                </a:solidFill>
                <a:latin typeface="Eastman Grotesque"/>
                <a:ea typeface="Eastman Grotesque"/>
                <a:cs typeface="Eastman Grotesque"/>
                <a:sym typeface="Eastman Grotesque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335575" y="838200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3" name="AutoShape 3"/>
          <p:cNvSpPr/>
          <p:nvPr/>
        </p:nvSpPr>
        <p:spPr>
          <a:xfrm>
            <a:off x="-335575" y="1682126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4" name="AutoShape 4"/>
          <p:cNvSpPr/>
          <p:nvPr/>
        </p:nvSpPr>
        <p:spPr>
          <a:xfrm>
            <a:off x="-335575" y="2526052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5" name="AutoShape 5"/>
          <p:cNvSpPr/>
          <p:nvPr/>
        </p:nvSpPr>
        <p:spPr>
          <a:xfrm>
            <a:off x="-335575" y="3398554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6" name="AutoShape 6"/>
          <p:cNvSpPr/>
          <p:nvPr/>
        </p:nvSpPr>
        <p:spPr>
          <a:xfrm>
            <a:off x="-335575" y="4252005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7" name="AutoShape 7"/>
          <p:cNvSpPr/>
          <p:nvPr/>
        </p:nvSpPr>
        <p:spPr>
          <a:xfrm>
            <a:off x="-335575" y="5143500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8" name="AutoShape 8"/>
          <p:cNvSpPr/>
          <p:nvPr/>
        </p:nvSpPr>
        <p:spPr>
          <a:xfrm>
            <a:off x="-335575" y="6016057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9" name="AutoShape 9"/>
          <p:cNvSpPr/>
          <p:nvPr/>
        </p:nvSpPr>
        <p:spPr>
          <a:xfrm>
            <a:off x="-335575" y="6888559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0" name="AutoShape 10"/>
          <p:cNvSpPr/>
          <p:nvPr/>
        </p:nvSpPr>
        <p:spPr>
          <a:xfrm>
            <a:off x="-335575" y="7761060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1" name="AutoShape 11"/>
          <p:cNvSpPr/>
          <p:nvPr/>
        </p:nvSpPr>
        <p:spPr>
          <a:xfrm>
            <a:off x="-335575" y="8633561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2" name="AutoShape 12"/>
          <p:cNvSpPr/>
          <p:nvPr/>
        </p:nvSpPr>
        <p:spPr>
          <a:xfrm>
            <a:off x="-335575" y="9506062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3" name="Freeform 13"/>
          <p:cNvSpPr/>
          <p:nvPr/>
        </p:nvSpPr>
        <p:spPr>
          <a:xfrm>
            <a:off x="10352843" y="6741307"/>
            <a:ext cx="7935157" cy="4354417"/>
          </a:xfrm>
          <a:custGeom>
            <a:avLst/>
            <a:gdLst/>
            <a:ahLst/>
            <a:cxnLst/>
            <a:rect l="l" t="t" r="r" b="b"/>
            <a:pathLst>
              <a:path w="7935157" h="4354417">
                <a:moveTo>
                  <a:pt x="0" y="0"/>
                </a:moveTo>
                <a:lnTo>
                  <a:pt x="7935157" y="0"/>
                </a:lnTo>
                <a:lnTo>
                  <a:pt x="7935157" y="4354417"/>
                </a:lnTo>
                <a:lnTo>
                  <a:pt x="0" y="435441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14" name="Group 14"/>
          <p:cNvGrpSpPr/>
          <p:nvPr/>
        </p:nvGrpSpPr>
        <p:grpSpPr>
          <a:xfrm>
            <a:off x="9058275" y="1605750"/>
            <a:ext cx="8115300" cy="1187491"/>
            <a:chOff x="0" y="0"/>
            <a:chExt cx="2137363" cy="31275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137363" cy="312755"/>
            </a:xfrm>
            <a:custGeom>
              <a:avLst/>
              <a:gdLst/>
              <a:ahLst/>
              <a:cxnLst/>
              <a:rect l="l" t="t" r="r" b="b"/>
              <a:pathLst>
                <a:path w="2137363" h="312755">
                  <a:moveTo>
                    <a:pt x="14310" y="0"/>
                  </a:moveTo>
                  <a:lnTo>
                    <a:pt x="2123053" y="0"/>
                  </a:lnTo>
                  <a:cubicBezTo>
                    <a:pt x="2126848" y="0"/>
                    <a:pt x="2130488" y="1508"/>
                    <a:pt x="2133172" y="4191"/>
                  </a:cubicBezTo>
                  <a:cubicBezTo>
                    <a:pt x="2135855" y="6875"/>
                    <a:pt x="2137363" y="10515"/>
                    <a:pt x="2137363" y="14310"/>
                  </a:cubicBezTo>
                  <a:lnTo>
                    <a:pt x="2137363" y="298445"/>
                  </a:lnTo>
                  <a:cubicBezTo>
                    <a:pt x="2137363" y="302240"/>
                    <a:pt x="2135855" y="305880"/>
                    <a:pt x="2133172" y="308564"/>
                  </a:cubicBezTo>
                  <a:cubicBezTo>
                    <a:pt x="2130488" y="311247"/>
                    <a:pt x="2126848" y="312755"/>
                    <a:pt x="2123053" y="312755"/>
                  </a:cubicBezTo>
                  <a:lnTo>
                    <a:pt x="14310" y="312755"/>
                  </a:lnTo>
                  <a:cubicBezTo>
                    <a:pt x="10515" y="312755"/>
                    <a:pt x="6875" y="311247"/>
                    <a:pt x="4191" y="308564"/>
                  </a:cubicBezTo>
                  <a:cubicBezTo>
                    <a:pt x="1508" y="305880"/>
                    <a:pt x="0" y="302240"/>
                    <a:pt x="0" y="298445"/>
                  </a:cubicBezTo>
                  <a:lnTo>
                    <a:pt x="0" y="14310"/>
                  </a:lnTo>
                  <a:cubicBezTo>
                    <a:pt x="0" y="10515"/>
                    <a:pt x="1508" y="6875"/>
                    <a:pt x="4191" y="4191"/>
                  </a:cubicBezTo>
                  <a:cubicBezTo>
                    <a:pt x="6875" y="1508"/>
                    <a:pt x="10515" y="0"/>
                    <a:pt x="14310" y="0"/>
                  </a:cubicBezTo>
                  <a:close/>
                </a:path>
              </a:pathLst>
            </a:custGeom>
            <a:solidFill>
              <a:srgbClr val="567182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2137363" cy="3508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9511359" y="1142286"/>
            <a:ext cx="7209132" cy="1383766"/>
            <a:chOff x="0" y="0"/>
            <a:chExt cx="1898701" cy="364449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898701" cy="364449"/>
            </a:xfrm>
            <a:custGeom>
              <a:avLst/>
              <a:gdLst/>
              <a:ahLst/>
              <a:cxnLst/>
              <a:rect l="l" t="t" r="r" b="b"/>
              <a:pathLst>
                <a:path w="1898701" h="364449">
                  <a:moveTo>
                    <a:pt x="16109" y="0"/>
                  </a:moveTo>
                  <a:lnTo>
                    <a:pt x="1882593" y="0"/>
                  </a:lnTo>
                  <a:cubicBezTo>
                    <a:pt x="1891489" y="0"/>
                    <a:pt x="1898701" y="7212"/>
                    <a:pt x="1898701" y="16109"/>
                  </a:cubicBezTo>
                  <a:lnTo>
                    <a:pt x="1898701" y="348340"/>
                  </a:lnTo>
                  <a:cubicBezTo>
                    <a:pt x="1898701" y="357237"/>
                    <a:pt x="1891489" y="364449"/>
                    <a:pt x="1882593" y="364449"/>
                  </a:cubicBezTo>
                  <a:lnTo>
                    <a:pt x="16109" y="364449"/>
                  </a:lnTo>
                  <a:cubicBezTo>
                    <a:pt x="7212" y="364449"/>
                    <a:pt x="0" y="357237"/>
                    <a:pt x="0" y="348340"/>
                  </a:cubicBezTo>
                  <a:lnTo>
                    <a:pt x="0" y="16109"/>
                  </a:lnTo>
                  <a:cubicBezTo>
                    <a:pt x="0" y="7212"/>
                    <a:pt x="7212" y="0"/>
                    <a:pt x="16109" y="0"/>
                  </a:cubicBezTo>
                  <a:close/>
                </a:path>
              </a:pathLst>
            </a:custGeom>
            <a:solidFill>
              <a:srgbClr val="173A45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1898701" cy="4025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9656585" y="1436296"/>
            <a:ext cx="6918681" cy="808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59"/>
              </a:lnSpc>
            </a:pPr>
            <a:r>
              <a:rPr lang="en-US" sz="5499" b="1">
                <a:solidFill>
                  <a:srgbClr val="FBFAF5"/>
                </a:solidFill>
                <a:latin typeface="Eastman Grotesque Bold"/>
                <a:ea typeface="Eastman Grotesque Bold"/>
                <a:cs typeface="Eastman Grotesque Bold"/>
                <a:sym typeface="Eastman Grotesque Bold"/>
              </a:rPr>
              <a:t>Ползи</a:t>
            </a:r>
          </a:p>
        </p:txBody>
      </p:sp>
      <p:grpSp>
        <p:nvGrpSpPr>
          <p:cNvPr id="21" name="Group 21"/>
          <p:cNvGrpSpPr/>
          <p:nvPr/>
        </p:nvGrpSpPr>
        <p:grpSpPr>
          <a:xfrm>
            <a:off x="1019175" y="761066"/>
            <a:ext cx="7480707" cy="2708342"/>
            <a:chOff x="0" y="0"/>
            <a:chExt cx="1970227" cy="713308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970227" cy="713308"/>
            </a:xfrm>
            <a:custGeom>
              <a:avLst/>
              <a:gdLst/>
              <a:ahLst/>
              <a:cxnLst/>
              <a:rect l="l" t="t" r="r" b="b"/>
              <a:pathLst>
                <a:path w="1970227" h="713308">
                  <a:moveTo>
                    <a:pt x="15524" y="0"/>
                  </a:moveTo>
                  <a:lnTo>
                    <a:pt x="1954703" y="0"/>
                  </a:lnTo>
                  <a:cubicBezTo>
                    <a:pt x="1958821" y="0"/>
                    <a:pt x="1962769" y="1636"/>
                    <a:pt x="1965680" y="4547"/>
                  </a:cubicBezTo>
                  <a:cubicBezTo>
                    <a:pt x="1968592" y="7458"/>
                    <a:pt x="1970227" y="11407"/>
                    <a:pt x="1970227" y="15524"/>
                  </a:cubicBezTo>
                  <a:lnTo>
                    <a:pt x="1970227" y="697784"/>
                  </a:lnTo>
                  <a:cubicBezTo>
                    <a:pt x="1970227" y="706358"/>
                    <a:pt x="1963277" y="713308"/>
                    <a:pt x="1954703" y="713308"/>
                  </a:cubicBezTo>
                  <a:lnTo>
                    <a:pt x="15524" y="713308"/>
                  </a:lnTo>
                  <a:cubicBezTo>
                    <a:pt x="6950" y="713308"/>
                    <a:pt x="0" y="706358"/>
                    <a:pt x="0" y="697784"/>
                  </a:cubicBezTo>
                  <a:lnTo>
                    <a:pt x="0" y="15524"/>
                  </a:lnTo>
                  <a:cubicBezTo>
                    <a:pt x="0" y="6950"/>
                    <a:pt x="6950" y="0"/>
                    <a:pt x="15524" y="0"/>
                  </a:cubicBezTo>
                  <a:close/>
                </a:path>
              </a:pathLst>
            </a:custGeom>
            <a:solidFill>
              <a:srgbClr val="FFD7C4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38100"/>
              <a:ext cx="1970227" cy="7514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4" name="Freeform 24"/>
          <p:cNvSpPr/>
          <p:nvPr/>
        </p:nvSpPr>
        <p:spPr>
          <a:xfrm>
            <a:off x="565237" y="565237"/>
            <a:ext cx="926926" cy="926926"/>
          </a:xfrm>
          <a:custGeom>
            <a:avLst/>
            <a:gdLst/>
            <a:ahLst/>
            <a:cxnLst/>
            <a:rect l="l" t="t" r="r" b="b"/>
            <a:pathLst>
              <a:path w="926926" h="926926">
                <a:moveTo>
                  <a:pt x="0" y="0"/>
                </a:moveTo>
                <a:lnTo>
                  <a:pt x="926926" y="0"/>
                </a:lnTo>
                <a:lnTo>
                  <a:pt x="926926" y="926926"/>
                </a:lnTo>
                <a:lnTo>
                  <a:pt x="0" y="9269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25" name="Group 25"/>
          <p:cNvGrpSpPr/>
          <p:nvPr/>
        </p:nvGrpSpPr>
        <p:grpSpPr>
          <a:xfrm>
            <a:off x="1019175" y="4005917"/>
            <a:ext cx="7480707" cy="2659274"/>
            <a:chOff x="0" y="0"/>
            <a:chExt cx="1970227" cy="700385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970227" cy="700385"/>
            </a:xfrm>
            <a:custGeom>
              <a:avLst/>
              <a:gdLst/>
              <a:ahLst/>
              <a:cxnLst/>
              <a:rect l="l" t="t" r="r" b="b"/>
              <a:pathLst>
                <a:path w="1970227" h="700385">
                  <a:moveTo>
                    <a:pt x="15524" y="0"/>
                  </a:moveTo>
                  <a:lnTo>
                    <a:pt x="1954703" y="0"/>
                  </a:lnTo>
                  <a:cubicBezTo>
                    <a:pt x="1958821" y="0"/>
                    <a:pt x="1962769" y="1636"/>
                    <a:pt x="1965680" y="4547"/>
                  </a:cubicBezTo>
                  <a:cubicBezTo>
                    <a:pt x="1968592" y="7458"/>
                    <a:pt x="1970227" y="11407"/>
                    <a:pt x="1970227" y="15524"/>
                  </a:cubicBezTo>
                  <a:lnTo>
                    <a:pt x="1970227" y="684861"/>
                  </a:lnTo>
                  <a:cubicBezTo>
                    <a:pt x="1970227" y="693435"/>
                    <a:pt x="1963277" y="700385"/>
                    <a:pt x="1954703" y="700385"/>
                  </a:cubicBezTo>
                  <a:lnTo>
                    <a:pt x="15524" y="700385"/>
                  </a:lnTo>
                  <a:cubicBezTo>
                    <a:pt x="11407" y="700385"/>
                    <a:pt x="7458" y="698749"/>
                    <a:pt x="4547" y="695838"/>
                  </a:cubicBezTo>
                  <a:cubicBezTo>
                    <a:pt x="1636" y="692927"/>
                    <a:pt x="0" y="688978"/>
                    <a:pt x="0" y="684861"/>
                  </a:cubicBezTo>
                  <a:lnTo>
                    <a:pt x="0" y="15524"/>
                  </a:lnTo>
                  <a:cubicBezTo>
                    <a:pt x="0" y="6950"/>
                    <a:pt x="6950" y="0"/>
                    <a:pt x="15524" y="0"/>
                  </a:cubicBezTo>
                  <a:close/>
                </a:path>
              </a:pathLst>
            </a:custGeom>
            <a:solidFill>
              <a:srgbClr val="FFD7C4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38100"/>
              <a:ext cx="1970227" cy="73848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8" name="Freeform 28"/>
          <p:cNvSpPr/>
          <p:nvPr/>
        </p:nvSpPr>
        <p:spPr>
          <a:xfrm>
            <a:off x="525842" y="3640859"/>
            <a:ext cx="926926" cy="926926"/>
          </a:xfrm>
          <a:custGeom>
            <a:avLst/>
            <a:gdLst/>
            <a:ahLst/>
            <a:cxnLst/>
            <a:rect l="l" t="t" r="r" b="b"/>
            <a:pathLst>
              <a:path w="926926" h="926926">
                <a:moveTo>
                  <a:pt x="0" y="0"/>
                </a:moveTo>
                <a:lnTo>
                  <a:pt x="926926" y="0"/>
                </a:lnTo>
                <a:lnTo>
                  <a:pt x="926926" y="926926"/>
                </a:lnTo>
                <a:lnTo>
                  <a:pt x="0" y="9269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29" name="Group 29"/>
          <p:cNvGrpSpPr/>
          <p:nvPr/>
        </p:nvGrpSpPr>
        <p:grpSpPr>
          <a:xfrm>
            <a:off x="989305" y="7298134"/>
            <a:ext cx="7471182" cy="2828605"/>
            <a:chOff x="0" y="0"/>
            <a:chExt cx="1967719" cy="744983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967719" cy="744982"/>
            </a:xfrm>
            <a:custGeom>
              <a:avLst/>
              <a:gdLst/>
              <a:ahLst/>
              <a:cxnLst/>
              <a:rect l="l" t="t" r="r" b="b"/>
              <a:pathLst>
                <a:path w="1967719" h="744982">
                  <a:moveTo>
                    <a:pt x="15544" y="0"/>
                  </a:moveTo>
                  <a:lnTo>
                    <a:pt x="1952175" y="0"/>
                  </a:lnTo>
                  <a:cubicBezTo>
                    <a:pt x="1956297" y="0"/>
                    <a:pt x="1960251" y="1638"/>
                    <a:pt x="1963166" y="4553"/>
                  </a:cubicBezTo>
                  <a:cubicBezTo>
                    <a:pt x="1966081" y="7468"/>
                    <a:pt x="1967719" y="11421"/>
                    <a:pt x="1967719" y="15544"/>
                  </a:cubicBezTo>
                  <a:lnTo>
                    <a:pt x="1967719" y="729439"/>
                  </a:lnTo>
                  <a:cubicBezTo>
                    <a:pt x="1967719" y="733561"/>
                    <a:pt x="1966081" y="737515"/>
                    <a:pt x="1963166" y="740430"/>
                  </a:cubicBezTo>
                  <a:cubicBezTo>
                    <a:pt x="1960251" y="743345"/>
                    <a:pt x="1956297" y="744982"/>
                    <a:pt x="1952175" y="744982"/>
                  </a:cubicBezTo>
                  <a:lnTo>
                    <a:pt x="15544" y="744982"/>
                  </a:lnTo>
                  <a:cubicBezTo>
                    <a:pt x="11421" y="744982"/>
                    <a:pt x="7468" y="743345"/>
                    <a:pt x="4553" y="740430"/>
                  </a:cubicBezTo>
                  <a:cubicBezTo>
                    <a:pt x="1638" y="737515"/>
                    <a:pt x="0" y="733561"/>
                    <a:pt x="0" y="729439"/>
                  </a:cubicBezTo>
                  <a:lnTo>
                    <a:pt x="0" y="15544"/>
                  </a:lnTo>
                  <a:cubicBezTo>
                    <a:pt x="0" y="11421"/>
                    <a:pt x="1638" y="7468"/>
                    <a:pt x="4553" y="4553"/>
                  </a:cubicBezTo>
                  <a:cubicBezTo>
                    <a:pt x="7468" y="1638"/>
                    <a:pt x="11421" y="0"/>
                    <a:pt x="15544" y="0"/>
                  </a:cubicBezTo>
                  <a:close/>
                </a:path>
              </a:pathLst>
            </a:custGeom>
            <a:solidFill>
              <a:srgbClr val="FFD7C4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-57150"/>
              <a:ext cx="1967719" cy="8021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604519" lvl="1" indent="-302260" algn="l">
                <a:lnSpc>
                  <a:spcPts val="3919"/>
                </a:lnSpc>
                <a:buFont typeface="Arial"/>
                <a:buChar char="•"/>
              </a:pPr>
              <a:r>
                <a:rPr lang="en-US" sz="2799" b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Насърчава творчеството</a:t>
              </a:r>
            </a:p>
            <a:p>
              <a:pPr algn="l">
                <a:lnSpc>
                  <a:spcPts val="3919"/>
                </a:lnSpc>
              </a:pPr>
              <a:r>
                <a:rPr lang="en-US" sz="2799">
                  <a:solidFill>
                    <a:srgbClr val="000000"/>
                  </a:solidFill>
                  <a:latin typeface="Canva Sans"/>
                  <a:ea typeface="Canva Sans"/>
                  <a:cs typeface="Canva Sans"/>
                  <a:sym typeface="Canva Sans"/>
                </a:rPr>
                <a:t>Учениците използват различни форми за визуализация и презентиране.</a:t>
              </a:r>
            </a:p>
          </p:txBody>
        </p:sp>
      </p:grpSp>
      <p:sp>
        <p:nvSpPr>
          <p:cNvPr id="32" name="Freeform 32"/>
          <p:cNvSpPr/>
          <p:nvPr/>
        </p:nvSpPr>
        <p:spPr>
          <a:xfrm>
            <a:off x="525842" y="7012384"/>
            <a:ext cx="926926" cy="926926"/>
          </a:xfrm>
          <a:custGeom>
            <a:avLst/>
            <a:gdLst/>
            <a:ahLst/>
            <a:cxnLst/>
            <a:rect l="l" t="t" r="r" b="b"/>
            <a:pathLst>
              <a:path w="926926" h="926926">
                <a:moveTo>
                  <a:pt x="0" y="0"/>
                </a:moveTo>
                <a:lnTo>
                  <a:pt x="926926" y="0"/>
                </a:lnTo>
                <a:lnTo>
                  <a:pt x="926926" y="926926"/>
                </a:lnTo>
                <a:lnTo>
                  <a:pt x="0" y="9269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33" name="Freeform 33"/>
          <p:cNvSpPr/>
          <p:nvPr/>
        </p:nvSpPr>
        <p:spPr>
          <a:xfrm rot="1532682">
            <a:off x="14143493" y="6743275"/>
            <a:ext cx="2563029" cy="3144821"/>
          </a:xfrm>
          <a:custGeom>
            <a:avLst/>
            <a:gdLst/>
            <a:ahLst/>
            <a:cxnLst/>
            <a:rect l="l" t="t" r="r" b="b"/>
            <a:pathLst>
              <a:path w="2563029" h="3144821">
                <a:moveTo>
                  <a:pt x="0" y="0"/>
                </a:moveTo>
                <a:lnTo>
                  <a:pt x="2563029" y="0"/>
                </a:lnTo>
                <a:lnTo>
                  <a:pt x="2563029" y="3144821"/>
                </a:lnTo>
                <a:lnTo>
                  <a:pt x="0" y="314482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34" name="TextBox 34"/>
          <p:cNvSpPr txBox="1"/>
          <p:nvPr/>
        </p:nvSpPr>
        <p:spPr>
          <a:xfrm>
            <a:off x="1200725" y="1278924"/>
            <a:ext cx="7150140" cy="1471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9" lvl="1" indent="-302260" algn="l">
              <a:lnSpc>
                <a:spcPts val="3919"/>
              </a:lnSpc>
              <a:buFont typeface="Arial"/>
              <a:buChar char="•"/>
            </a:pPr>
            <a:r>
              <a:rPr lang="en-US" sz="2799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Развива изследователски умения</a:t>
            </a:r>
          </a:p>
          <a:p>
            <a:pPr algn="l">
              <a:lnSpc>
                <a:spcPts val="3919"/>
              </a:lnSpc>
              <a:spcBef>
                <a:spcPct val="0"/>
              </a:spcBef>
            </a:pPr>
            <a:r>
              <a:rPr lang="en-US" sz="27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Учениците се учат да намират, оценяват и систематизират информация.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10498750" y="3321226"/>
            <a:ext cx="7112302" cy="2957261"/>
            <a:chOff x="0" y="0"/>
            <a:chExt cx="1873199" cy="778867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873199" cy="778867"/>
            </a:xfrm>
            <a:custGeom>
              <a:avLst/>
              <a:gdLst/>
              <a:ahLst/>
              <a:cxnLst/>
              <a:rect l="l" t="t" r="r" b="b"/>
              <a:pathLst>
                <a:path w="1873199" h="778867">
                  <a:moveTo>
                    <a:pt x="16328" y="0"/>
                  </a:moveTo>
                  <a:lnTo>
                    <a:pt x="1856871" y="0"/>
                  </a:lnTo>
                  <a:cubicBezTo>
                    <a:pt x="1861201" y="0"/>
                    <a:pt x="1865354" y="1720"/>
                    <a:pt x="1868417" y="4782"/>
                  </a:cubicBezTo>
                  <a:cubicBezTo>
                    <a:pt x="1871479" y="7844"/>
                    <a:pt x="1873199" y="11997"/>
                    <a:pt x="1873199" y="16328"/>
                  </a:cubicBezTo>
                  <a:lnTo>
                    <a:pt x="1873199" y="762539"/>
                  </a:lnTo>
                  <a:cubicBezTo>
                    <a:pt x="1873199" y="766870"/>
                    <a:pt x="1871479" y="771023"/>
                    <a:pt x="1868417" y="774085"/>
                  </a:cubicBezTo>
                  <a:cubicBezTo>
                    <a:pt x="1865354" y="777147"/>
                    <a:pt x="1861201" y="778867"/>
                    <a:pt x="1856871" y="778867"/>
                  </a:cubicBezTo>
                  <a:lnTo>
                    <a:pt x="16328" y="778867"/>
                  </a:lnTo>
                  <a:cubicBezTo>
                    <a:pt x="11997" y="778867"/>
                    <a:pt x="7844" y="777147"/>
                    <a:pt x="4782" y="774085"/>
                  </a:cubicBezTo>
                  <a:cubicBezTo>
                    <a:pt x="1720" y="771023"/>
                    <a:pt x="0" y="766870"/>
                    <a:pt x="0" y="762539"/>
                  </a:cubicBezTo>
                  <a:lnTo>
                    <a:pt x="0" y="16328"/>
                  </a:lnTo>
                  <a:cubicBezTo>
                    <a:pt x="0" y="11997"/>
                    <a:pt x="1720" y="7844"/>
                    <a:pt x="4782" y="4782"/>
                  </a:cubicBezTo>
                  <a:cubicBezTo>
                    <a:pt x="7844" y="1720"/>
                    <a:pt x="11997" y="0"/>
                    <a:pt x="16328" y="0"/>
                  </a:cubicBezTo>
                  <a:close/>
                </a:path>
              </a:pathLst>
            </a:custGeom>
            <a:solidFill>
              <a:srgbClr val="FFD7C4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0" y="-38100"/>
              <a:ext cx="1873199" cy="8169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8" name="Freeform 38"/>
          <p:cNvSpPr/>
          <p:nvPr/>
        </p:nvSpPr>
        <p:spPr>
          <a:xfrm>
            <a:off x="10005417" y="3078991"/>
            <a:ext cx="926926" cy="926926"/>
          </a:xfrm>
          <a:custGeom>
            <a:avLst/>
            <a:gdLst/>
            <a:ahLst/>
            <a:cxnLst/>
            <a:rect l="l" t="t" r="r" b="b"/>
            <a:pathLst>
              <a:path w="926926" h="926926">
                <a:moveTo>
                  <a:pt x="0" y="0"/>
                </a:moveTo>
                <a:lnTo>
                  <a:pt x="926926" y="0"/>
                </a:lnTo>
                <a:lnTo>
                  <a:pt x="926926" y="926926"/>
                </a:lnTo>
                <a:lnTo>
                  <a:pt x="0" y="9269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39" name="TextBox 39"/>
          <p:cNvSpPr txBox="1"/>
          <p:nvPr/>
        </p:nvSpPr>
        <p:spPr>
          <a:xfrm>
            <a:off x="11155349" y="3787666"/>
            <a:ext cx="6018226" cy="1967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5" lvl="1" indent="-302257" algn="just">
              <a:lnSpc>
                <a:spcPts val="3919"/>
              </a:lnSpc>
              <a:buFont typeface="Arial"/>
              <a:buChar char="•"/>
            </a:pPr>
            <a:r>
              <a:rPr lang="en-US" sz="2799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Задълбочава знанията</a:t>
            </a:r>
          </a:p>
          <a:p>
            <a:pPr algn="just">
              <a:lnSpc>
                <a:spcPts val="3919"/>
              </a:lnSpc>
              <a:spcBef>
                <a:spcPct val="0"/>
              </a:spcBef>
            </a:pPr>
            <a:r>
              <a:rPr lang="en-US" sz="27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Учениците изучават автора не само чрез текстовете му, но и чрез контекста, в който е творил.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193983" y="4323364"/>
            <a:ext cx="7156882" cy="1967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5" lvl="1" indent="-302257" algn="l">
              <a:lnSpc>
                <a:spcPts val="3919"/>
              </a:lnSpc>
              <a:buFont typeface="Arial"/>
              <a:buChar char="•"/>
            </a:pPr>
            <a:r>
              <a:rPr lang="en-US" sz="2799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Подобрява уменията за изразяване</a:t>
            </a:r>
            <a:r>
              <a:rPr lang="en-US" sz="27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</a:p>
          <a:p>
            <a:pPr algn="l">
              <a:lnSpc>
                <a:spcPts val="3919"/>
              </a:lnSpc>
            </a:pPr>
            <a:r>
              <a:rPr lang="en-US" sz="2799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Работи се върху ясното и структурирано представяне на идеи.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335575" y="838200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3" name="AutoShape 3"/>
          <p:cNvSpPr/>
          <p:nvPr/>
        </p:nvSpPr>
        <p:spPr>
          <a:xfrm>
            <a:off x="-335575" y="1682126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4" name="AutoShape 4"/>
          <p:cNvSpPr/>
          <p:nvPr/>
        </p:nvSpPr>
        <p:spPr>
          <a:xfrm>
            <a:off x="-335575" y="2526052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5" name="AutoShape 5"/>
          <p:cNvSpPr/>
          <p:nvPr/>
        </p:nvSpPr>
        <p:spPr>
          <a:xfrm>
            <a:off x="-335575" y="3398554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6" name="AutoShape 6"/>
          <p:cNvSpPr/>
          <p:nvPr/>
        </p:nvSpPr>
        <p:spPr>
          <a:xfrm>
            <a:off x="-335575" y="4252005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7" name="AutoShape 7"/>
          <p:cNvSpPr/>
          <p:nvPr/>
        </p:nvSpPr>
        <p:spPr>
          <a:xfrm>
            <a:off x="-335575" y="5143500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8" name="AutoShape 8"/>
          <p:cNvSpPr/>
          <p:nvPr/>
        </p:nvSpPr>
        <p:spPr>
          <a:xfrm>
            <a:off x="-335575" y="6016057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9" name="AutoShape 9"/>
          <p:cNvSpPr/>
          <p:nvPr/>
        </p:nvSpPr>
        <p:spPr>
          <a:xfrm>
            <a:off x="-335575" y="6888559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0" name="AutoShape 10"/>
          <p:cNvSpPr/>
          <p:nvPr/>
        </p:nvSpPr>
        <p:spPr>
          <a:xfrm>
            <a:off x="-335575" y="7761060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1" name="AutoShape 11"/>
          <p:cNvSpPr/>
          <p:nvPr/>
        </p:nvSpPr>
        <p:spPr>
          <a:xfrm>
            <a:off x="-335575" y="8633561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2" name="AutoShape 12"/>
          <p:cNvSpPr/>
          <p:nvPr/>
        </p:nvSpPr>
        <p:spPr>
          <a:xfrm>
            <a:off x="-335575" y="9506062"/>
            <a:ext cx="18959149" cy="0"/>
          </a:xfrm>
          <a:prstGeom prst="line">
            <a:avLst/>
          </a:prstGeom>
          <a:ln w="38100" cap="flat">
            <a:solidFill>
              <a:srgbClr val="FFD7C4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bg-BG"/>
          </a:p>
        </p:txBody>
      </p:sp>
      <p:sp>
        <p:nvSpPr>
          <p:cNvPr id="13" name="Freeform 13"/>
          <p:cNvSpPr/>
          <p:nvPr/>
        </p:nvSpPr>
        <p:spPr>
          <a:xfrm>
            <a:off x="0" y="0"/>
            <a:ext cx="7665146" cy="4206249"/>
          </a:xfrm>
          <a:custGeom>
            <a:avLst/>
            <a:gdLst/>
            <a:ahLst/>
            <a:cxnLst/>
            <a:rect l="l" t="t" r="r" b="b"/>
            <a:pathLst>
              <a:path w="7665146" h="4206249">
                <a:moveTo>
                  <a:pt x="0" y="0"/>
                </a:moveTo>
                <a:lnTo>
                  <a:pt x="7665146" y="0"/>
                </a:lnTo>
                <a:lnTo>
                  <a:pt x="7665146" y="4206249"/>
                </a:lnTo>
                <a:lnTo>
                  <a:pt x="0" y="42062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grpSp>
        <p:nvGrpSpPr>
          <p:cNvPr id="14" name="Group 14"/>
          <p:cNvGrpSpPr/>
          <p:nvPr/>
        </p:nvGrpSpPr>
        <p:grpSpPr>
          <a:xfrm>
            <a:off x="521626" y="1481692"/>
            <a:ext cx="17075243" cy="7436824"/>
            <a:chOff x="0" y="0"/>
            <a:chExt cx="5027555" cy="218966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5027556" cy="2189664"/>
            </a:xfrm>
            <a:custGeom>
              <a:avLst/>
              <a:gdLst/>
              <a:ahLst/>
              <a:cxnLst/>
              <a:rect l="l" t="t" r="r" b="b"/>
              <a:pathLst>
                <a:path w="5027556" h="2189664">
                  <a:moveTo>
                    <a:pt x="6801" y="0"/>
                  </a:moveTo>
                  <a:lnTo>
                    <a:pt x="5020754" y="0"/>
                  </a:lnTo>
                  <a:cubicBezTo>
                    <a:pt x="5024511" y="0"/>
                    <a:pt x="5027556" y="3045"/>
                    <a:pt x="5027556" y="6801"/>
                  </a:cubicBezTo>
                  <a:lnTo>
                    <a:pt x="5027556" y="2182863"/>
                  </a:lnTo>
                  <a:cubicBezTo>
                    <a:pt x="5027556" y="2186619"/>
                    <a:pt x="5024511" y="2189664"/>
                    <a:pt x="5020754" y="2189664"/>
                  </a:cubicBezTo>
                  <a:lnTo>
                    <a:pt x="6801" y="2189664"/>
                  </a:lnTo>
                  <a:cubicBezTo>
                    <a:pt x="3045" y="2189664"/>
                    <a:pt x="0" y="2186619"/>
                    <a:pt x="0" y="2182863"/>
                  </a:cubicBezTo>
                  <a:lnTo>
                    <a:pt x="0" y="6801"/>
                  </a:lnTo>
                  <a:cubicBezTo>
                    <a:pt x="0" y="3045"/>
                    <a:pt x="3045" y="0"/>
                    <a:pt x="6801" y="0"/>
                  </a:cubicBezTo>
                  <a:close/>
                </a:path>
              </a:pathLst>
            </a:custGeom>
            <a:solidFill>
              <a:srgbClr val="173A45"/>
            </a:solidFill>
          </p:spPr>
          <p:txBody>
            <a:bodyPr/>
            <a:lstStyle/>
            <a:p>
              <a:endParaRPr lang="bg-BG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5027555" cy="22277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7" name="Freeform 17"/>
          <p:cNvSpPr/>
          <p:nvPr/>
        </p:nvSpPr>
        <p:spPr>
          <a:xfrm>
            <a:off x="10352843" y="6741307"/>
            <a:ext cx="7935157" cy="4354417"/>
          </a:xfrm>
          <a:custGeom>
            <a:avLst/>
            <a:gdLst/>
            <a:ahLst/>
            <a:cxnLst/>
            <a:rect l="l" t="t" r="r" b="b"/>
            <a:pathLst>
              <a:path w="7935157" h="4354417">
                <a:moveTo>
                  <a:pt x="0" y="0"/>
                </a:moveTo>
                <a:lnTo>
                  <a:pt x="7935157" y="0"/>
                </a:lnTo>
                <a:lnTo>
                  <a:pt x="7935157" y="4354417"/>
                </a:lnTo>
                <a:lnTo>
                  <a:pt x="0" y="435441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  <p:sp>
        <p:nvSpPr>
          <p:cNvPr id="18" name="TextBox 18"/>
          <p:cNvSpPr txBox="1"/>
          <p:nvPr/>
        </p:nvSpPr>
        <p:spPr>
          <a:xfrm>
            <a:off x="1455966" y="2309266"/>
            <a:ext cx="15206562" cy="5103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19"/>
              </a:lnSpc>
            </a:pPr>
            <a:r>
              <a:rPr lang="en-US" sz="7599" dirty="0">
                <a:solidFill>
                  <a:srgbClr val="FBFAF5"/>
                </a:solidFill>
                <a:latin typeface="Quicksand"/>
                <a:ea typeface="Quicksand"/>
                <a:cs typeface="Quicksand"/>
                <a:sym typeface="Quicksand"/>
              </a:rPr>
              <a:t>“</a:t>
            </a:r>
            <a:r>
              <a:rPr lang="bg-BG" sz="7599" noProof="0" dirty="0">
                <a:solidFill>
                  <a:srgbClr val="FBFAF5"/>
                </a:solidFill>
                <a:latin typeface="Quicksand"/>
                <a:ea typeface="Quicksand"/>
                <a:cs typeface="Quicksand"/>
                <a:sym typeface="Quicksand"/>
              </a:rPr>
              <a:t>Учителите държат бъдещето на народа в ръцете си</a:t>
            </a:r>
            <a:r>
              <a:rPr lang="en-US" sz="7599" dirty="0">
                <a:solidFill>
                  <a:srgbClr val="FBFAF5"/>
                </a:solidFill>
                <a:latin typeface="Quicksand"/>
                <a:ea typeface="Quicksand"/>
                <a:cs typeface="Quicksand"/>
                <a:sym typeface="Quicksand"/>
              </a:rPr>
              <a:t>." </a:t>
            </a:r>
          </a:p>
          <a:p>
            <a:pPr algn="r">
              <a:lnSpc>
                <a:spcPts val="12539"/>
              </a:lnSpc>
            </a:pPr>
            <a:r>
              <a:rPr lang="en-US" sz="5999" dirty="0">
                <a:solidFill>
                  <a:srgbClr val="FBFAF5"/>
                </a:solidFill>
                <a:latin typeface="Quicksand"/>
                <a:ea typeface="Quicksand"/>
                <a:cs typeface="Quicksand"/>
                <a:sym typeface="Quicksand"/>
              </a:rPr>
              <a:t>Петко Р. Славейков</a:t>
            </a:r>
          </a:p>
          <a:p>
            <a:pPr algn="ctr">
              <a:lnSpc>
                <a:spcPts val="9119"/>
              </a:lnSpc>
            </a:pPr>
            <a:r>
              <a:rPr lang="en-US" sz="7599" dirty="0">
                <a:solidFill>
                  <a:srgbClr val="FBFAF5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</a:p>
        </p:txBody>
      </p:sp>
      <p:sp>
        <p:nvSpPr>
          <p:cNvPr id="19" name="Freeform 19"/>
          <p:cNvSpPr/>
          <p:nvPr/>
        </p:nvSpPr>
        <p:spPr>
          <a:xfrm>
            <a:off x="12932276" y="6016057"/>
            <a:ext cx="4282187" cy="3532805"/>
          </a:xfrm>
          <a:custGeom>
            <a:avLst/>
            <a:gdLst/>
            <a:ahLst/>
            <a:cxnLst/>
            <a:rect l="l" t="t" r="r" b="b"/>
            <a:pathLst>
              <a:path w="4282187" h="3532805">
                <a:moveTo>
                  <a:pt x="0" y="0"/>
                </a:moveTo>
                <a:lnTo>
                  <a:pt x="4282188" y="0"/>
                </a:lnTo>
                <a:lnTo>
                  <a:pt x="4282188" y="3532805"/>
                </a:lnTo>
                <a:lnTo>
                  <a:pt x="0" y="353280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bg-BG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613</Words>
  <Application>Microsoft Office PowerPoint</Application>
  <PresentationFormat>По избор</PresentationFormat>
  <Paragraphs>58</Paragraphs>
  <Slides>9</Slides>
  <Notes>0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9</vt:i4>
      </vt:variant>
    </vt:vector>
  </HeadingPairs>
  <TitlesOfParts>
    <vt:vector size="18" baseType="lpstr">
      <vt:lpstr>Quicksand Bold</vt:lpstr>
      <vt:lpstr>Eastman Grotesque Bold</vt:lpstr>
      <vt:lpstr>Canva Sans Bold</vt:lpstr>
      <vt:lpstr>Canva Sans</vt:lpstr>
      <vt:lpstr>Eastman Grotesque</vt:lpstr>
      <vt:lpstr>Calibri</vt:lpstr>
      <vt:lpstr>Arial</vt:lpstr>
      <vt:lpstr>Quicksand</vt:lpstr>
      <vt:lpstr>Office Theme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ученическа отговорност</dc:title>
  <cp:lastModifiedBy>Галина Цанева (РУО - Пазарджик)</cp:lastModifiedBy>
  <cp:revision>6</cp:revision>
  <dcterms:created xsi:type="dcterms:W3CDTF">2006-08-16T00:00:00Z</dcterms:created>
  <dcterms:modified xsi:type="dcterms:W3CDTF">2025-02-16T18:21:50Z</dcterms:modified>
  <dc:identifier>DAGXPOukLUw</dc:identifier>
</cp:coreProperties>
</file>