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75" r:id="rId6"/>
    <p:sldId id="274" r:id="rId7"/>
    <p:sldId id="260" r:id="rId8"/>
    <p:sldId id="261" r:id="rId9"/>
    <p:sldId id="278" r:id="rId10"/>
    <p:sldId id="28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0" r:id="rId19"/>
    <p:sldId id="271" r:id="rId20"/>
    <p:sldId id="269" r:id="rId21"/>
    <p:sldId id="277" r:id="rId22"/>
    <p:sldId id="272" r:id="rId23"/>
    <p:sldId id="279" r:id="rId24"/>
    <p:sldId id="276" r:id="rId25"/>
    <p:sldId id="273" r:id="rId2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ен стил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54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350DD9-99B4-4CA0-8B4A-ACF8AC1C571D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0F99586-F549-477B-AF67-9F0D7A0D5AE0}">
      <dgm:prSet phldrT="[Текст]"/>
      <dgm:spPr/>
      <dgm:t>
        <a:bodyPr/>
        <a:lstStyle/>
        <a:p>
          <a:r>
            <a:rPr lang="bg-BG" dirty="0"/>
            <a:t>Време на задаване и изпълнение</a:t>
          </a:r>
        </a:p>
      </dgm:t>
    </dgm:pt>
    <dgm:pt modelId="{A763C847-49FB-405C-B7F5-90328E3C6B55}" type="parTrans" cxnId="{2983466A-CCCC-4E79-8119-130BFB443080}">
      <dgm:prSet/>
      <dgm:spPr/>
      <dgm:t>
        <a:bodyPr/>
        <a:lstStyle/>
        <a:p>
          <a:endParaRPr lang="bg-BG"/>
        </a:p>
      </dgm:t>
    </dgm:pt>
    <dgm:pt modelId="{7882F6E6-832A-4870-9DC0-C77CA93110F2}" type="sibTrans" cxnId="{2983466A-CCCC-4E79-8119-130BFB443080}">
      <dgm:prSet/>
      <dgm:spPr/>
      <dgm:t>
        <a:bodyPr/>
        <a:lstStyle/>
        <a:p>
          <a:endParaRPr lang="bg-BG"/>
        </a:p>
      </dgm:t>
    </dgm:pt>
    <dgm:pt modelId="{C3C25F9E-88F7-4A00-85ED-4C106F887EA9}">
      <dgm:prSet phldrT="[Текст]"/>
      <dgm:spPr/>
      <dgm:t>
        <a:bodyPr/>
        <a:lstStyle/>
        <a:p>
          <a:r>
            <a:rPr lang="bg-BG" dirty="0"/>
            <a:t>Съдържание</a:t>
          </a:r>
        </a:p>
      </dgm:t>
    </dgm:pt>
    <dgm:pt modelId="{A769AFEF-4A7A-4BC2-89B8-F24334F71E5A}" type="parTrans" cxnId="{46162B7B-1919-4072-9833-63A6BB38E48F}">
      <dgm:prSet/>
      <dgm:spPr/>
      <dgm:t>
        <a:bodyPr/>
        <a:lstStyle/>
        <a:p>
          <a:endParaRPr lang="bg-BG"/>
        </a:p>
      </dgm:t>
    </dgm:pt>
    <dgm:pt modelId="{E60788DB-C758-479C-853B-2D995E17741D}" type="sibTrans" cxnId="{46162B7B-1919-4072-9833-63A6BB38E48F}">
      <dgm:prSet/>
      <dgm:spPr/>
      <dgm:t>
        <a:bodyPr/>
        <a:lstStyle/>
        <a:p>
          <a:endParaRPr lang="bg-BG"/>
        </a:p>
      </dgm:t>
    </dgm:pt>
    <dgm:pt modelId="{2D373AFE-6E31-4B10-954D-0FB92E7CD6F0}">
      <dgm:prSet phldrT="[Текст]"/>
      <dgm:spPr/>
      <dgm:t>
        <a:bodyPr/>
        <a:lstStyle/>
        <a:p>
          <a:r>
            <a:rPr lang="bg-BG" dirty="0"/>
            <a:t>Критерии за оценяване</a:t>
          </a:r>
        </a:p>
      </dgm:t>
    </dgm:pt>
    <dgm:pt modelId="{7AC23FE9-B2F2-442B-965C-14C001DC5DE3}" type="parTrans" cxnId="{3610B829-6154-4F03-9971-32E7F851FA08}">
      <dgm:prSet/>
      <dgm:spPr/>
      <dgm:t>
        <a:bodyPr/>
        <a:lstStyle/>
        <a:p>
          <a:endParaRPr lang="bg-BG"/>
        </a:p>
      </dgm:t>
    </dgm:pt>
    <dgm:pt modelId="{F2684FA8-B8AE-4E4E-AD91-26BBFA7CC355}" type="sibTrans" cxnId="{3610B829-6154-4F03-9971-32E7F851FA08}">
      <dgm:prSet/>
      <dgm:spPr/>
      <dgm:t>
        <a:bodyPr/>
        <a:lstStyle/>
        <a:p>
          <a:endParaRPr lang="bg-BG"/>
        </a:p>
      </dgm:t>
    </dgm:pt>
    <dgm:pt modelId="{E9DEB184-7EFC-4224-94B0-81CDFB798B6B}">
      <dgm:prSet phldrT="[Текст]"/>
      <dgm:spPr/>
      <dgm:t>
        <a:bodyPr/>
        <a:lstStyle/>
        <a:p>
          <a:r>
            <a:rPr lang="bg-BG" dirty="0"/>
            <a:t>Избор на темата и възможности за формулиране</a:t>
          </a:r>
        </a:p>
      </dgm:t>
    </dgm:pt>
    <dgm:pt modelId="{CC39171B-AC8E-44DF-A044-FD024AD12F11}" type="parTrans" cxnId="{10AE9169-D978-4832-BB9C-37B2E005E201}">
      <dgm:prSet/>
      <dgm:spPr/>
      <dgm:t>
        <a:bodyPr/>
        <a:lstStyle/>
        <a:p>
          <a:endParaRPr lang="bg-BG"/>
        </a:p>
      </dgm:t>
    </dgm:pt>
    <dgm:pt modelId="{92AF964D-B50F-467E-9075-C1CBACE89138}" type="sibTrans" cxnId="{10AE9169-D978-4832-BB9C-37B2E005E201}">
      <dgm:prSet/>
      <dgm:spPr/>
      <dgm:t>
        <a:bodyPr/>
        <a:lstStyle/>
        <a:p>
          <a:endParaRPr lang="bg-BG"/>
        </a:p>
      </dgm:t>
    </dgm:pt>
    <dgm:pt modelId="{10815608-4223-4133-AF58-CFBE46AAF556}" type="pres">
      <dgm:prSet presAssocID="{21350DD9-99B4-4CA0-8B4A-ACF8AC1C571D}" presName="Name0" presStyleCnt="0">
        <dgm:presLayoutVars>
          <dgm:dir/>
          <dgm:resizeHandles val="exact"/>
        </dgm:presLayoutVars>
      </dgm:prSet>
      <dgm:spPr/>
    </dgm:pt>
    <dgm:pt modelId="{3FE1F840-88FE-4077-AD36-33425DB180B9}" type="pres">
      <dgm:prSet presAssocID="{21350DD9-99B4-4CA0-8B4A-ACF8AC1C571D}" presName="cycle" presStyleCnt="0"/>
      <dgm:spPr/>
    </dgm:pt>
    <dgm:pt modelId="{BB14210F-E151-4CC1-B257-94386E6A86D3}" type="pres">
      <dgm:prSet presAssocID="{F0F99586-F549-477B-AF67-9F0D7A0D5AE0}" presName="nodeFirstNode" presStyleLbl="node1" presStyleIdx="0" presStyleCnt="4">
        <dgm:presLayoutVars>
          <dgm:bulletEnabled val="1"/>
        </dgm:presLayoutVars>
      </dgm:prSet>
      <dgm:spPr/>
    </dgm:pt>
    <dgm:pt modelId="{6A107417-D2C9-4E84-83E7-1D3949DA5714}" type="pres">
      <dgm:prSet presAssocID="{7882F6E6-832A-4870-9DC0-C77CA93110F2}" presName="sibTransFirstNode" presStyleLbl="bgShp" presStyleIdx="0" presStyleCnt="1"/>
      <dgm:spPr/>
    </dgm:pt>
    <dgm:pt modelId="{CF29F375-7AC6-4720-AB97-0B1C177027BA}" type="pres">
      <dgm:prSet presAssocID="{C3C25F9E-88F7-4A00-85ED-4C106F887EA9}" presName="nodeFollowingNodes" presStyleLbl="node1" presStyleIdx="1" presStyleCnt="4">
        <dgm:presLayoutVars>
          <dgm:bulletEnabled val="1"/>
        </dgm:presLayoutVars>
      </dgm:prSet>
      <dgm:spPr/>
    </dgm:pt>
    <dgm:pt modelId="{272BD224-285E-4B6D-A9B9-C99250172A91}" type="pres">
      <dgm:prSet presAssocID="{E9DEB184-7EFC-4224-94B0-81CDFB798B6B}" presName="nodeFollowingNodes" presStyleLbl="node1" presStyleIdx="2" presStyleCnt="4">
        <dgm:presLayoutVars>
          <dgm:bulletEnabled val="1"/>
        </dgm:presLayoutVars>
      </dgm:prSet>
      <dgm:spPr/>
    </dgm:pt>
    <dgm:pt modelId="{74A5A0C1-7741-40DE-9788-2AC98C1FEAAF}" type="pres">
      <dgm:prSet presAssocID="{2D373AFE-6E31-4B10-954D-0FB92E7CD6F0}" presName="nodeFollowingNodes" presStyleLbl="node1" presStyleIdx="3" presStyleCnt="4">
        <dgm:presLayoutVars>
          <dgm:bulletEnabled val="1"/>
        </dgm:presLayoutVars>
      </dgm:prSet>
      <dgm:spPr/>
    </dgm:pt>
  </dgm:ptLst>
  <dgm:cxnLst>
    <dgm:cxn modelId="{AE86ED27-6B29-4595-91C0-16CA3A48E66D}" type="presOf" srcId="{C3C25F9E-88F7-4A00-85ED-4C106F887EA9}" destId="{CF29F375-7AC6-4720-AB97-0B1C177027BA}" srcOrd="0" destOrd="0" presId="urn:microsoft.com/office/officeart/2005/8/layout/cycle3"/>
    <dgm:cxn modelId="{3610B829-6154-4F03-9971-32E7F851FA08}" srcId="{21350DD9-99B4-4CA0-8B4A-ACF8AC1C571D}" destId="{2D373AFE-6E31-4B10-954D-0FB92E7CD6F0}" srcOrd="3" destOrd="0" parTransId="{7AC23FE9-B2F2-442B-965C-14C001DC5DE3}" sibTransId="{F2684FA8-B8AE-4E4E-AD91-26BBFA7CC355}"/>
    <dgm:cxn modelId="{10AE9169-D978-4832-BB9C-37B2E005E201}" srcId="{21350DD9-99B4-4CA0-8B4A-ACF8AC1C571D}" destId="{E9DEB184-7EFC-4224-94B0-81CDFB798B6B}" srcOrd="2" destOrd="0" parTransId="{CC39171B-AC8E-44DF-A044-FD024AD12F11}" sibTransId="{92AF964D-B50F-467E-9075-C1CBACE89138}"/>
    <dgm:cxn modelId="{2983466A-CCCC-4E79-8119-130BFB443080}" srcId="{21350DD9-99B4-4CA0-8B4A-ACF8AC1C571D}" destId="{F0F99586-F549-477B-AF67-9F0D7A0D5AE0}" srcOrd="0" destOrd="0" parTransId="{A763C847-49FB-405C-B7F5-90328E3C6B55}" sibTransId="{7882F6E6-832A-4870-9DC0-C77CA93110F2}"/>
    <dgm:cxn modelId="{63074A4F-1085-44FB-ABF2-8BC2E02DE14F}" type="presOf" srcId="{21350DD9-99B4-4CA0-8B4A-ACF8AC1C571D}" destId="{10815608-4223-4133-AF58-CFBE46AAF556}" srcOrd="0" destOrd="0" presId="urn:microsoft.com/office/officeart/2005/8/layout/cycle3"/>
    <dgm:cxn modelId="{46162B7B-1919-4072-9833-63A6BB38E48F}" srcId="{21350DD9-99B4-4CA0-8B4A-ACF8AC1C571D}" destId="{C3C25F9E-88F7-4A00-85ED-4C106F887EA9}" srcOrd="1" destOrd="0" parTransId="{A769AFEF-4A7A-4BC2-89B8-F24334F71E5A}" sibTransId="{E60788DB-C758-479C-853B-2D995E17741D}"/>
    <dgm:cxn modelId="{59B78FB7-B425-4319-B4C6-F1FC81E15068}" type="presOf" srcId="{E9DEB184-7EFC-4224-94B0-81CDFB798B6B}" destId="{272BD224-285E-4B6D-A9B9-C99250172A91}" srcOrd="0" destOrd="0" presId="urn:microsoft.com/office/officeart/2005/8/layout/cycle3"/>
    <dgm:cxn modelId="{9F9691D3-CDCF-4AB0-A52A-C96104A3A9E3}" type="presOf" srcId="{7882F6E6-832A-4870-9DC0-C77CA93110F2}" destId="{6A107417-D2C9-4E84-83E7-1D3949DA5714}" srcOrd="0" destOrd="0" presId="urn:microsoft.com/office/officeart/2005/8/layout/cycle3"/>
    <dgm:cxn modelId="{370F02E2-CCBD-4F0A-A5E0-02610088F2C7}" type="presOf" srcId="{2D373AFE-6E31-4B10-954D-0FB92E7CD6F0}" destId="{74A5A0C1-7741-40DE-9788-2AC98C1FEAAF}" srcOrd="0" destOrd="0" presId="urn:microsoft.com/office/officeart/2005/8/layout/cycle3"/>
    <dgm:cxn modelId="{51A5BDF3-A05B-49E5-BF1B-54846725450D}" type="presOf" srcId="{F0F99586-F549-477B-AF67-9F0D7A0D5AE0}" destId="{BB14210F-E151-4CC1-B257-94386E6A86D3}" srcOrd="0" destOrd="0" presId="urn:microsoft.com/office/officeart/2005/8/layout/cycle3"/>
    <dgm:cxn modelId="{B85ACAEB-ED52-4A58-8486-335117D9F99F}" type="presParOf" srcId="{10815608-4223-4133-AF58-CFBE46AAF556}" destId="{3FE1F840-88FE-4077-AD36-33425DB180B9}" srcOrd="0" destOrd="0" presId="urn:microsoft.com/office/officeart/2005/8/layout/cycle3"/>
    <dgm:cxn modelId="{5A2160C2-8DC2-41EB-955A-BEC11299EE65}" type="presParOf" srcId="{3FE1F840-88FE-4077-AD36-33425DB180B9}" destId="{BB14210F-E151-4CC1-B257-94386E6A86D3}" srcOrd="0" destOrd="0" presId="urn:microsoft.com/office/officeart/2005/8/layout/cycle3"/>
    <dgm:cxn modelId="{2347E82A-2644-4AA5-95D8-027CFA8D739C}" type="presParOf" srcId="{3FE1F840-88FE-4077-AD36-33425DB180B9}" destId="{6A107417-D2C9-4E84-83E7-1D3949DA5714}" srcOrd="1" destOrd="0" presId="urn:microsoft.com/office/officeart/2005/8/layout/cycle3"/>
    <dgm:cxn modelId="{7F7736A0-5BE0-4A0B-8AFC-4FF896ACFEB6}" type="presParOf" srcId="{3FE1F840-88FE-4077-AD36-33425DB180B9}" destId="{CF29F375-7AC6-4720-AB97-0B1C177027BA}" srcOrd="2" destOrd="0" presId="urn:microsoft.com/office/officeart/2005/8/layout/cycle3"/>
    <dgm:cxn modelId="{871E7DFE-8FB0-4AD2-A50E-8764B4EC8C0A}" type="presParOf" srcId="{3FE1F840-88FE-4077-AD36-33425DB180B9}" destId="{272BD224-285E-4B6D-A9B9-C99250172A91}" srcOrd="3" destOrd="0" presId="urn:microsoft.com/office/officeart/2005/8/layout/cycle3"/>
    <dgm:cxn modelId="{216E2787-39B0-4641-A549-C557E1369036}" type="presParOf" srcId="{3FE1F840-88FE-4077-AD36-33425DB180B9}" destId="{74A5A0C1-7741-40DE-9788-2AC98C1FEAAF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7038EA-4CDE-4B3D-AAB5-E9B20FC5316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18707BB9-6978-4EFD-A12C-9E7D5F778D32}">
      <dgm:prSet phldrT="[Текст]"/>
      <dgm:spPr/>
      <dgm:t>
        <a:bodyPr/>
        <a:lstStyle/>
        <a:p>
          <a:r>
            <a:rPr lang="bg-BG" dirty="0"/>
            <a:t>Първа част</a:t>
          </a:r>
        </a:p>
        <a:p>
          <a:r>
            <a:rPr lang="bg-BG" dirty="0"/>
            <a:t>научна</a:t>
          </a:r>
        </a:p>
      </dgm:t>
    </dgm:pt>
    <dgm:pt modelId="{FEFEED25-EDE4-4DC0-9BCB-95130030D82C}" type="parTrans" cxnId="{E8CFF9AF-BBCC-4518-BED4-8F2BA0E2E4B6}">
      <dgm:prSet/>
      <dgm:spPr/>
      <dgm:t>
        <a:bodyPr/>
        <a:lstStyle/>
        <a:p>
          <a:endParaRPr lang="bg-BG"/>
        </a:p>
      </dgm:t>
    </dgm:pt>
    <dgm:pt modelId="{139B4293-481B-437D-B163-437CD7F15F3E}" type="sibTrans" cxnId="{E8CFF9AF-BBCC-4518-BED4-8F2BA0E2E4B6}">
      <dgm:prSet/>
      <dgm:spPr/>
      <dgm:t>
        <a:bodyPr/>
        <a:lstStyle/>
        <a:p>
          <a:endParaRPr lang="bg-BG"/>
        </a:p>
      </dgm:t>
    </dgm:pt>
    <dgm:pt modelId="{5878C41D-B1CB-4A37-B671-B721DB314D1C}">
      <dgm:prSet phldrT="[Текст]"/>
      <dgm:spPr/>
      <dgm:t>
        <a:bodyPr/>
        <a:lstStyle/>
        <a:p>
          <a:r>
            <a:rPr lang="bg-BG" dirty="0"/>
            <a:t>издирване; осмисляне </a:t>
          </a:r>
        </a:p>
      </dgm:t>
    </dgm:pt>
    <dgm:pt modelId="{228376AB-50F6-4AFF-95FE-757AD963B5C0}" type="parTrans" cxnId="{DE02B2A8-A8AE-4BAA-8C93-73B3805CBA8B}">
      <dgm:prSet/>
      <dgm:spPr/>
      <dgm:t>
        <a:bodyPr/>
        <a:lstStyle/>
        <a:p>
          <a:endParaRPr lang="bg-BG"/>
        </a:p>
      </dgm:t>
    </dgm:pt>
    <dgm:pt modelId="{671F9271-B5BA-4CE5-968B-F013728D85F1}" type="sibTrans" cxnId="{DE02B2A8-A8AE-4BAA-8C93-73B3805CBA8B}">
      <dgm:prSet/>
      <dgm:spPr/>
      <dgm:t>
        <a:bodyPr/>
        <a:lstStyle/>
        <a:p>
          <a:endParaRPr lang="bg-BG"/>
        </a:p>
      </dgm:t>
    </dgm:pt>
    <dgm:pt modelId="{5264EDFC-D995-4EAA-A45D-721B05EEE09C}">
      <dgm:prSet phldrT="[Текст]"/>
      <dgm:spPr/>
      <dgm:t>
        <a:bodyPr/>
        <a:lstStyle/>
        <a:p>
          <a:r>
            <a:rPr lang="bg-BG" dirty="0"/>
            <a:t>синтезиране; подреждане</a:t>
          </a:r>
        </a:p>
      </dgm:t>
    </dgm:pt>
    <dgm:pt modelId="{0B05D6C6-2DAD-4AC3-BE01-EA400C145A5D}" type="parTrans" cxnId="{2B8867D8-1833-4CBD-A757-FB2C79BEC8DE}">
      <dgm:prSet/>
      <dgm:spPr/>
      <dgm:t>
        <a:bodyPr/>
        <a:lstStyle/>
        <a:p>
          <a:endParaRPr lang="bg-BG"/>
        </a:p>
      </dgm:t>
    </dgm:pt>
    <dgm:pt modelId="{72ED6F3E-AFB2-4806-85B5-E27993FCA4EE}" type="sibTrans" cxnId="{2B8867D8-1833-4CBD-A757-FB2C79BEC8DE}">
      <dgm:prSet/>
      <dgm:spPr/>
      <dgm:t>
        <a:bodyPr/>
        <a:lstStyle/>
        <a:p>
          <a:endParaRPr lang="bg-BG"/>
        </a:p>
      </dgm:t>
    </dgm:pt>
    <dgm:pt modelId="{7059499B-0C91-497D-81B3-10DBE49DB4E8}">
      <dgm:prSet phldrT="[Текст]"/>
      <dgm:spPr/>
      <dgm:t>
        <a:bodyPr/>
        <a:lstStyle/>
        <a:p>
          <a:r>
            <a:rPr lang="bg-BG" dirty="0"/>
            <a:t>Втора част </a:t>
          </a:r>
        </a:p>
        <a:p>
          <a:r>
            <a:rPr lang="bg-BG" dirty="0"/>
            <a:t>творческа</a:t>
          </a:r>
        </a:p>
      </dgm:t>
    </dgm:pt>
    <dgm:pt modelId="{3395C720-53DF-4B2E-BB9F-8C66C5662891}" type="parTrans" cxnId="{D1E9150D-5F89-408A-9817-008BBDB39B3B}">
      <dgm:prSet/>
      <dgm:spPr/>
      <dgm:t>
        <a:bodyPr/>
        <a:lstStyle/>
        <a:p>
          <a:endParaRPr lang="bg-BG"/>
        </a:p>
      </dgm:t>
    </dgm:pt>
    <dgm:pt modelId="{E44BFD0E-C55D-476B-92E3-038022CDBB52}" type="sibTrans" cxnId="{D1E9150D-5F89-408A-9817-008BBDB39B3B}">
      <dgm:prSet/>
      <dgm:spPr/>
      <dgm:t>
        <a:bodyPr/>
        <a:lstStyle/>
        <a:p>
          <a:endParaRPr lang="bg-BG"/>
        </a:p>
      </dgm:t>
    </dgm:pt>
    <dgm:pt modelId="{FFFDE351-F57A-42EA-B11D-8207C964F841}">
      <dgm:prSet phldrT="[Текст]"/>
      <dgm:spPr/>
      <dgm:t>
        <a:bodyPr/>
        <a:lstStyle/>
        <a:p>
          <a:r>
            <a:rPr lang="bg-BG" dirty="0"/>
            <a:t>анализ,тълкуване, интерпретиране</a:t>
          </a:r>
        </a:p>
      </dgm:t>
    </dgm:pt>
    <dgm:pt modelId="{66E9C90A-D632-4474-9E65-17DC8CD8CB57}" type="parTrans" cxnId="{54F0347C-6ACD-488C-A07D-D87353A3DEA9}">
      <dgm:prSet/>
      <dgm:spPr/>
      <dgm:t>
        <a:bodyPr/>
        <a:lstStyle/>
        <a:p>
          <a:endParaRPr lang="bg-BG"/>
        </a:p>
      </dgm:t>
    </dgm:pt>
    <dgm:pt modelId="{4C3B22F3-FCBC-4660-8AA3-7841143C87B9}" type="sibTrans" cxnId="{54F0347C-6ACD-488C-A07D-D87353A3DEA9}">
      <dgm:prSet/>
      <dgm:spPr/>
      <dgm:t>
        <a:bodyPr/>
        <a:lstStyle/>
        <a:p>
          <a:endParaRPr lang="bg-BG"/>
        </a:p>
      </dgm:t>
    </dgm:pt>
    <dgm:pt modelId="{B6752E13-E643-4D85-A2D6-C5E6B4CF043A}">
      <dgm:prSet phldrT="[Текст]"/>
      <dgm:spPr/>
      <dgm:t>
        <a:bodyPr/>
        <a:lstStyle/>
        <a:p>
          <a:r>
            <a:rPr lang="bg-BG" dirty="0"/>
            <a:t>съпоставяне; обобщаване</a:t>
          </a:r>
        </a:p>
      </dgm:t>
    </dgm:pt>
    <dgm:pt modelId="{92F2CCFD-0DD3-4843-ACD0-8CC653CF2DFE}" type="parTrans" cxnId="{B3D2C5F6-E12B-46E7-AECA-B07BB0BBC64E}">
      <dgm:prSet/>
      <dgm:spPr/>
      <dgm:t>
        <a:bodyPr/>
        <a:lstStyle/>
        <a:p>
          <a:endParaRPr lang="bg-BG"/>
        </a:p>
      </dgm:t>
    </dgm:pt>
    <dgm:pt modelId="{CAF99C23-E5CD-4B42-9829-761275923A43}" type="sibTrans" cxnId="{B3D2C5F6-E12B-46E7-AECA-B07BB0BBC64E}">
      <dgm:prSet/>
      <dgm:spPr/>
      <dgm:t>
        <a:bodyPr/>
        <a:lstStyle/>
        <a:p>
          <a:endParaRPr lang="bg-BG"/>
        </a:p>
      </dgm:t>
    </dgm:pt>
    <dgm:pt modelId="{800EAAA7-2AAC-48C2-9CE6-6D667204224A}">
      <dgm:prSet phldrT="[Текст]"/>
      <dgm:spPr/>
      <dgm:t>
        <a:bodyPr/>
        <a:lstStyle/>
        <a:p>
          <a:r>
            <a:rPr lang="bg-BG" dirty="0"/>
            <a:t>Трета част</a:t>
          </a:r>
        </a:p>
        <a:p>
          <a:r>
            <a:rPr lang="bg-BG" dirty="0"/>
            <a:t>приложна</a:t>
          </a:r>
        </a:p>
      </dgm:t>
    </dgm:pt>
    <dgm:pt modelId="{9BB728B1-3671-480A-A5F1-B2B9E9B6063F}" type="parTrans" cxnId="{4C214BF8-6C73-4FA9-B3CA-A388950C8265}">
      <dgm:prSet/>
      <dgm:spPr/>
      <dgm:t>
        <a:bodyPr/>
        <a:lstStyle/>
        <a:p>
          <a:endParaRPr lang="bg-BG"/>
        </a:p>
      </dgm:t>
    </dgm:pt>
    <dgm:pt modelId="{C6738344-EA4B-4745-B9C1-F4B198A9E1B0}" type="sibTrans" cxnId="{4C214BF8-6C73-4FA9-B3CA-A388950C8265}">
      <dgm:prSet/>
      <dgm:spPr/>
      <dgm:t>
        <a:bodyPr/>
        <a:lstStyle/>
        <a:p>
          <a:endParaRPr lang="bg-BG"/>
        </a:p>
      </dgm:t>
    </dgm:pt>
    <dgm:pt modelId="{8FE00581-2175-416B-AAB5-817649E899E3}">
      <dgm:prSet phldrT="[Текст]"/>
      <dgm:spPr/>
      <dgm:t>
        <a:bodyPr/>
        <a:lstStyle/>
        <a:p>
          <a:r>
            <a:rPr lang="bg-BG" dirty="0"/>
            <a:t>осмисляне; планиране</a:t>
          </a:r>
        </a:p>
      </dgm:t>
    </dgm:pt>
    <dgm:pt modelId="{597C310B-4F30-4759-9CED-6068340105E6}" type="parTrans" cxnId="{E262AF2C-AFE5-46B2-B542-69CAA8CFB061}">
      <dgm:prSet/>
      <dgm:spPr/>
      <dgm:t>
        <a:bodyPr/>
        <a:lstStyle/>
        <a:p>
          <a:endParaRPr lang="bg-BG"/>
        </a:p>
      </dgm:t>
    </dgm:pt>
    <dgm:pt modelId="{A6F5B3D0-5DA9-435F-9227-DE4C37C69FD6}" type="sibTrans" cxnId="{E262AF2C-AFE5-46B2-B542-69CAA8CFB061}">
      <dgm:prSet/>
      <dgm:spPr/>
      <dgm:t>
        <a:bodyPr/>
        <a:lstStyle/>
        <a:p>
          <a:endParaRPr lang="bg-BG"/>
        </a:p>
      </dgm:t>
    </dgm:pt>
    <dgm:pt modelId="{349CD906-6753-4BC0-89B8-69EFB8F2C0F9}">
      <dgm:prSet phldrT="[Текст]"/>
      <dgm:spPr/>
      <dgm:t>
        <a:bodyPr/>
        <a:lstStyle/>
        <a:p>
          <a:r>
            <a:rPr lang="bg-BG" dirty="0"/>
            <a:t>изработване на макет, илюстрация, плакат, реклама</a:t>
          </a:r>
        </a:p>
      </dgm:t>
    </dgm:pt>
    <dgm:pt modelId="{2403EF32-3980-4B91-8AB9-B20AE9CBC9F2}" type="parTrans" cxnId="{9FFC62B8-C9FE-44BB-B0CD-48B9DA0C05D3}">
      <dgm:prSet/>
      <dgm:spPr/>
    </dgm:pt>
    <dgm:pt modelId="{973735C2-40D7-4174-BE05-FC8F26451EE3}" type="sibTrans" cxnId="{9FFC62B8-C9FE-44BB-B0CD-48B9DA0C05D3}">
      <dgm:prSet/>
      <dgm:spPr/>
    </dgm:pt>
    <dgm:pt modelId="{F30C4753-E687-4A6C-A2D5-32416BFA2E47}" type="pres">
      <dgm:prSet presAssocID="{B87038EA-4CDE-4B3D-AAB5-E9B20FC5316D}" presName="Name0" presStyleCnt="0">
        <dgm:presLayoutVars>
          <dgm:dir/>
          <dgm:animLvl val="lvl"/>
          <dgm:resizeHandles val="exact"/>
        </dgm:presLayoutVars>
      </dgm:prSet>
      <dgm:spPr/>
    </dgm:pt>
    <dgm:pt modelId="{59C4F568-5FA6-4523-8328-EED5AD547E23}" type="pres">
      <dgm:prSet presAssocID="{18707BB9-6978-4EFD-A12C-9E7D5F778D32}" presName="linNode" presStyleCnt="0"/>
      <dgm:spPr/>
    </dgm:pt>
    <dgm:pt modelId="{9CC2B596-BBA6-4622-B796-2C6EBE956EF2}" type="pres">
      <dgm:prSet presAssocID="{18707BB9-6978-4EFD-A12C-9E7D5F778D32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0C9603DC-72C9-4A1F-8BD8-C93BF4189191}" type="pres">
      <dgm:prSet presAssocID="{18707BB9-6978-4EFD-A12C-9E7D5F778D32}" presName="descendantText" presStyleLbl="alignAccFollowNode1" presStyleIdx="0" presStyleCnt="3">
        <dgm:presLayoutVars>
          <dgm:bulletEnabled val="1"/>
        </dgm:presLayoutVars>
      </dgm:prSet>
      <dgm:spPr/>
    </dgm:pt>
    <dgm:pt modelId="{5EA4E76A-E821-4842-B74E-3516C8DFBF06}" type="pres">
      <dgm:prSet presAssocID="{139B4293-481B-437D-B163-437CD7F15F3E}" presName="sp" presStyleCnt="0"/>
      <dgm:spPr/>
    </dgm:pt>
    <dgm:pt modelId="{955AB906-1CCF-4893-A8B5-D0A21FF2733D}" type="pres">
      <dgm:prSet presAssocID="{7059499B-0C91-497D-81B3-10DBE49DB4E8}" presName="linNode" presStyleCnt="0"/>
      <dgm:spPr/>
    </dgm:pt>
    <dgm:pt modelId="{386EE29E-20F1-47BD-8E80-CA652D228DA0}" type="pres">
      <dgm:prSet presAssocID="{7059499B-0C91-497D-81B3-10DBE49DB4E8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AEB7CC81-4031-46A7-9E97-6F40D742BA09}" type="pres">
      <dgm:prSet presAssocID="{7059499B-0C91-497D-81B3-10DBE49DB4E8}" presName="descendantText" presStyleLbl="alignAccFollowNode1" presStyleIdx="1" presStyleCnt="3">
        <dgm:presLayoutVars>
          <dgm:bulletEnabled val="1"/>
        </dgm:presLayoutVars>
      </dgm:prSet>
      <dgm:spPr/>
    </dgm:pt>
    <dgm:pt modelId="{22DF304C-E865-4A15-95C4-69C4B6BCE95F}" type="pres">
      <dgm:prSet presAssocID="{E44BFD0E-C55D-476B-92E3-038022CDBB52}" presName="sp" presStyleCnt="0"/>
      <dgm:spPr/>
    </dgm:pt>
    <dgm:pt modelId="{99798DA0-4D3C-4691-A1A3-29B1B1B2E8EC}" type="pres">
      <dgm:prSet presAssocID="{800EAAA7-2AAC-48C2-9CE6-6D667204224A}" presName="linNode" presStyleCnt="0"/>
      <dgm:spPr/>
    </dgm:pt>
    <dgm:pt modelId="{3C7D7D8F-15A1-47DE-8BB7-5DA863FA55B5}" type="pres">
      <dgm:prSet presAssocID="{800EAAA7-2AAC-48C2-9CE6-6D667204224A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66E3344-7B9C-4B6D-B0A4-330A20221074}" type="pres">
      <dgm:prSet presAssocID="{800EAAA7-2AAC-48C2-9CE6-6D667204224A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F0B82A04-571D-479D-842D-8099E7AB7E40}" type="presOf" srcId="{8FE00581-2175-416B-AAB5-817649E899E3}" destId="{F66E3344-7B9C-4B6D-B0A4-330A20221074}" srcOrd="0" destOrd="0" presId="urn:microsoft.com/office/officeart/2005/8/layout/vList5"/>
    <dgm:cxn modelId="{8FDBDC0A-83CF-4EEA-ADBB-76E9C67FFCC4}" type="presOf" srcId="{800EAAA7-2AAC-48C2-9CE6-6D667204224A}" destId="{3C7D7D8F-15A1-47DE-8BB7-5DA863FA55B5}" srcOrd="0" destOrd="0" presId="urn:microsoft.com/office/officeart/2005/8/layout/vList5"/>
    <dgm:cxn modelId="{D1E9150D-5F89-408A-9817-008BBDB39B3B}" srcId="{B87038EA-4CDE-4B3D-AAB5-E9B20FC5316D}" destId="{7059499B-0C91-497D-81B3-10DBE49DB4E8}" srcOrd="1" destOrd="0" parTransId="{3395C720-53DF-4B2E-BB9F-8C66C5662891}" sibTransId="{E44BFD0E-C55D-476B-92E3-038022CDBB52}"/>
    <dgm:cxn modelId="{16522615-49D6-4D0E-AC17-09ACE56F56E9}" type="presOf" srcId="{7059499B-0C91-497D-81B3-10DBE49DB4E8}" destId="{386EE29E-20F1-47BD-8E80-CA652D228DA0}" srcOrd="0" destOrd="0" presId="urn:microsoft.com/office/officeart/2005/8/layout/vList5"/>
    <dgm:cxn modelId="{E262AF2C-AFE5-46B2-B542-69CAA8CFB061}" srcId="{800EAAA7-2AAC-48C2-9CE6-6D667204224A}" destId="{8FE00581-2175-416B-AAB5-817649E899E3}" srcOrd="0" destOrd="0" parTransId="{597C310B-4F30-4759-9CED-6068340105E6}" sibTransId="{A6F5B3D0-5DA9-435F-9227-DE4C37C69FD6}"/>
    <dgm:cxn modelId="{7778FF31-210E-4183-B140-1383B55E1F1E}" type="presOf" srcId="{18707BB9-6978-4EFD-A12C-9E7D5F778D32}" destId="{9CC2B596-BBA6-4622-B796-2C6EBE956EF2}" srcOrd="0" destOrd="0" presId="urn:microsoft.com/office/officeart/2005/8/layout/vList5"/>
    <dgm:cxn modelId="{1E8A7E3F-A096-4EC6-8E12-8333BD890C9B}" type="presOf" srcId="{349CD906-6753-4BC0-89B8-69EFB8F2C0F9}" destId="{F66E3344-7B9C-4B6D-B0A4-330A20221074}" srcOrd="0" destOrd="1" presId="urn:microsoft.com/office/officeart/2005/8/layout/vList5"/>
    <dgm:cxn modelId="{F07F2058-DA87-4C05-BE1B-E3C5DD06E9D8}" type="presOf" srcId="{5878C41D-B1CB-4A37-B671-B721DB314D1C}" destId="{0C9603DC-72C9-4A1F-8BD8-C93BF4189191}" srcOrd="0" destOrd="0" presId="urn:microsoft.com/office/officeart/2005/8/layout/vList5"/>
    <dgm:cxn modelId="{54F0347C-6ACD-488C-A07D-D87353A3DEA9}" srcId="{7059499B-0C91-497D-81B3-10DBE49DB4E8}" destId="{FFFDE351-F57A-42EA-B11D-8207C964F841}" srcOrd="0" destOrd="0" parTransId="{66E9C90A-D632-4474-9E65-17DC8CD8CB57}" sibTransId="{4C3B22F3-FCBC-4660-8AA3-7841143C87B9}"/>
    <dgm:cxn modelId="{B3065D85-9636-466D-82B5-D2620ACC1341}" type="presOf" srcId="{B6752E13-E643-4D85-A2D6-C5E6B4CF043A}" destId="{AEB7CC81-4031-46A7-9E97-6F40D742BA09}" srcOrd="0" destOrd="1" presId="urn:microsoft.com/office/officeart/2005/8/layout/vList5"/>
    <dgm:cxn modelId="{197F668C-5DAE-4238-BE6F-060396782B29}" type="presOf" srcId="{FFFDE351-F57A-42EA-B11D-8207C964F841}" destId="{AEB7CC81-4031-46A7-9E97-6F40D742BA09}" srcOrd="0" destOrd="0" presId="urn:microsoft.com/office/officeart/2005/8/layout/vList5"/>
    <dgm:cxn modelId="{DE02B2A8-A8AE-4BAA-8C93-73B3805CBA8B}" srcId="{18707BB9-6978-4EFD-A12C-9E7D5F778D32}" destId="{5878C41D-B1CB-4A37-B671-B721DB314D1C}" srcOrd="0" destOrd="0" parTransId="{228376AB-50F6-4AFF-95FE-757AD963B5C0}" sibTransId="{671F9271-B5BA-4CE5-968B-F013728D85F1}"/>
    <dgm:cxn modelId="{E8CFF9AF-BBCC-4518-BED4-8F2BA0E2E4B6}" srcId="{B87038EA-4CDE-4B3D-AAB5-E9B20FC5316D}" destId="{18707BB9-6978-4EFD-A12C-9E7D5F778D32}" srcOrd="0" destOrd="0" parTransId="{FEFEED25-EDE4-4DC0-9BCB-95130030D82C}" sibTransId="{139B4293-481B-437D-B163-437CD7F15F3E}"/>
    <dgm:cxn modelId="{B65260B5-DADF-469E-BED5-B85C3D8B7B60}" type="presOf" srcId="{B87038EA-4CDE-4B3D-AAB5-E9B20FC5316D}" destId="{F30C4753-E687-4A6C-A2D5-32416BFA2E47}" srcOrd="0" destOrd="0" presId="urn:microsoft.com/office/officeart/2005/8/layout/vList5"/>
    <dgm:cxn modelId="{9FFC62B8-C9FE-44BB-B0CD-48B9DA0C05D3}" srcId="{800EAAA7-2AAC-48C2-9CE6-6D667204224A}" destId="{349CD906-6753-4BC0-89B8-69EFB8F2C0F9}" srcOrd="1" destOrd="0" parTransId="{2403EF32-3980-4B91-8AB9-B20AE9CBC9F2}" sibTransId="{973735C2-40D7-4174-BE05-FC8F26451EE3}"/>
    <dgm:cxn modelId="{AA4A31C5-3ABB-4807-BCC3-0FCF64E3DBC3}" type="presOf" srcId="{5264EDFC-D995-4EAA-A45D-721B05EEE09C}" destId="{0C9603DC-72C9-4A1F-8BD8-C93BF4189191}" srcOrd="0" destOrd="1" presId="urn:microsoft.com/office/officeart/2005/8/layout/vList5"/>
    <dgm:cxn modelId="{2B8867D8-1833-4CBD-A757-FB2C79BEC8DE}" srcId="{18707BB9-6978-4EFD-A12C-9E7D5F778D32}" destId="{5264EDFC-D995-4EAA-A45D-721B05EEE09C}" srcOrd="1" destOrd="0" parTransId="{0B05D6C6-2DAD-4AC3-BE01-EA400C145A5D}" sibTransId="{72ED6F3E-AFB2-4806-85B5-E27993FCA4EE}"/>
    <dgm:cxn modelId="{B3D2C5F6-E12B-46E7-AECA-B07BB0BBC64E}" srcId="{7059499B-0C91-497D-81B3-10DBE49DB4E8}" destId="{B6752E13-E643-4D85-A2D6-C5E6B4CF043A}" srcOrd="1" destOrd="0" parTransId="{92F2CCFD-0DD3-4843-ACD0-8CC653CF2DFE}" sibTransId="{CAF99C23-E5CD-4B42-9829-761275923A43}"/>
    <dgm:cxn modelId="{4C214BF8-6C73-4FA9-B3CA-A388950C8265}" srcId="{B87038EA-4CDE-4B3D-AAB5-E9B20FC5316D}" destId="{800EAAA7-2AAC-48C2-9CE6-6D667204224A}" srcOrd="2" destOrd="0" parTransId="{9BB728B1-3671-480A-A5F1-B2B9E9B6063F}" sibTransId="{C6738344-EA4B-4745-B9C1-F4B198A9E1B0}"/>
    <dgm:cxn modelId="{C34C40D5-3E6F-4302-B28E-970D19B3D2C6}" type="presParOf" srcId="{F30C4753-E687-4A6C-A2D5-32416BFA2E47}" destId="{59C4F568-5FA6-4523-8328-EED5AD547E23}" srcOrd="0" destOrd="0" presId="urn:microsoft.com/office/officeart/2005/8/layout/vList5"/>
    <dgm:cxn modelId="{E5DD3E40-1FF8-41AE-A21D-0FEA50B98D8B}" type="presParOf" srcId="{59C4F568-5FA6-4523-8328-EED5AD547E23}" destId="{9CC2B596-BBA6-4622-B796-2C6EBE956EF2}" srcOrd="0" destOrd="0" presId="urn:microsoft.com/office/officeart/2005/8/layout/vList5"/>
    <dgm:cxn modelId="{835D91F9-D4B7-493E-A1A2-EC89585871BC}" type="presParOf" srcId="{59C4F568-5FA6-4523-8328-EED5AD547E23}" destId="{0C9603DC-72C9-4A1F-8BD8-C93BF4189191}" srcOrd="1" destOrd="0" presId="urn:microsoft.com/office/officeart/2005/8/layout/vList5"/>
    <dgm:cxn modelId="{932FD7AB-36A9-40DF-AE7E-3A98904CF99E}" type="presParOf" srcId="{F30C4753-E687-4A6C-A2D5-32416BFA2E47}" destId="{5EA4E76A-E821-4842-B74E-3516C8DFBF06}" srcOrd="1" destOrd="0" presId="urn:microsoft.com/office/officeart/2005/8/layout/vList5"/>
    <dgm:cxn modelId="{F8F3B22E-AC19-4A77-A9EE-53A42AC3736E}" type="presParOf" srcId="{F30C4753-E687-4A6C-A2D5-32416BFA2E47}" destId="{955AB906-1CCF-4893-A8B5-D0A21FF2733D}" srcOrd="2" destOrd="0" presId="urn:microsoft.com/office/officeart/2005/8/layout/vList5"/>
    <dgm:cxn modelId="{24BBFBE2-B875-49FB-A33B-9C439AFF728A}" type="presParOf" srcId="{955AB906-1CCF-4893-A8B5-D0A21FF2733D}" destId="{386EE29E-20F1-47BD-8E80-CA652D228DA0}" srcOrd="0" destOrd="0" presId="urn:microsoft.com/office/officeart/2005/8/layout/vList5"/>
    <dgm:cxn modelId="{9BFDE3DB-17F3-463A-822F-01CA73DF743A}" type="presParOf" srcId="{955AB906-1CCF-4893-A8B5-D0A21FF2733D}" destId="{AEB7CC81-4031-46A7-9E97-6F40D742BA09}" srcOrd="1" destOrd="0" presId="urn:microsoft.com/office/officeart/2005/8/layout/vList5"/>
    <dgm:cxn modelId="{FE0E9F70-4F58-409E-9B27-76ACF78D0C8A}" type="presParOf" srcId="{F30C4753-E687-4A6C-A2D5-32416BFA2E47}" destId="{22DF304C-E865-4A15-95C4-69C4B6BCE95F}" srcOrd="3" destOrd="0" presId="urn:microsoft.com/office/officeart/2005/8/layout/vList5"/>
    <dgm:cxn modelId="{B92C8751-5E2B-48D6-996F-E0678680B99C}" type="presParOf" srcId="{F30C4753-E687-4A6C-A2D5-32416BFA2E47}" destId="{99798DA0-4D3C-4691-A1A3-29B1B1B2E8EC}" srcOrd="4" destOrd="0" presId="urn:microsoft.com/office/officeart/2005/8/layout/vList5"/>
    <dgm:cxn modelId="{9A1FC81A-2C91-4F71-A3C6-44B7D3E20D29}" type="presParOf" srcId="{99798DA0-4D3C-4691-A1A3-29B1B1B2E8EC}" destId="{3C7D7D8F-15A1-47DE-8BB7-5DA863FA55B5}" srcOrd="0" destOrd="0" presId="urn:microsoft.com/office/officeart/2005/8/layout/vList5"/>
    <dgm:cxn modelId="{11A1697E-698B-47AB-BE74-E7FD7E6D6A0C}" type="presParOf" srcId="{99798DA0-4D3C-4691-A1A3-29B1B1B2E8EC}" destId="{F66E3344-7B9C-4B6D-B0A4-330A2022107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07417-D2C9-4E84-83E7-1D3949DA5714}">
      <dsp:nvSpPr>
        <dsp:cNvPr id="0" name=""/>
        <dsp:cNvSpPr/>
      </dsp:nvSpPr>
      <dsp:spPr>
        <a:xfrm>
          <a:off x="1929991" y="-105432"/>
          <a:ext cx="4369616" cy="4369616"/>
        </a:xfrm>
        <a:prstGeom prst="circularArrow">
          <a:avLst>
            <a:gd name="adj1" fmla="val 4668"/>
            <a:gd name="adj2" fmla="val 272909"/>
            <a:gd name="adj3" fmla="val 12891668"/>
            <a:gd name="adj4" fmla="val 17989867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14210F-E151-4CC1-B257-94386E6A86D3}">
      <dsp:nvSpPr>
        <dsp:cNvPr id="0" name=""/>
        <dsp:cNvSpPr/>
      </dsp:nvSpPr>
      <dsp:spPr>
        <a:xfrm>
          <a:off x="2682254" y="744"/>
          <a:ext cx="2865090" cy="14325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600" kern="1200" dirty="0"/>
            <a:t>Време на задаване и изпълнение</a:t>
          </a:r>
        </a:p>
      </dsp:txBody>
      <dsp:txXfrm>
        <a:off x="2752185" y="70675"/>
        <a:ext cx="2725228" cy="1292683"/>
      </dsp:txXfrm>
    </dsp:sp>
    <dsp:sp modelId="{CF29F375-7AC6-4720-AB97-0B1C177027BA}">
      <dsp:nvSpPr>
        <dsp:cNvPr id="0" name=""/>
        <dsp:cNvSpPr/>
      </dsp:nvSpPr>
      <dsp:spPr>
        <a:xfrm>
          <a:off x="4251237" y="1569727"/>
          <a:ext cx="2865090" cy="14325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600" kern="1200" dirty="0"/>
            <a:t>Съдържание</a:t>
          </a:r>
        </a:p>
      </dsp:txBody>
      <dsp:txXfrm>
        <a:off x="4321168" y="1639658"/>
        <a:ext cx="2725228" cy="1292683"/>
      </dsp:txXfrm>
    </dsp:sp>
    <dsp:sp modelId="{272BD224-285E-4B6D-A9B9-C99250172A91}">
      <dsp:nvSpPr>
        <dsp:cNvPr id="0" name=""/>
        <dsp:cNvSpPr/>
      </dsp:nvSpPr>
      <dsp:spPr>
        <a:xfrm>
          <a:off x="2682254" y="3138710"/>
          <a:ext cx="2865090" cy="14325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600" kern="1200" dirty="0"/>
            <a:t>Избор на темата и възможности за формулиране</a:t>
          </a:r>
        </a:p>
      </dsp:txBody>
      <dsp:txXfrm>
        <a:off x="2752185" y="3208641"/>
        <a:ext cx="2725228" cy="1292683"/>
      </dsp:txXfrm>
    </dsp:sp>
    <dsp:sp modelId="{74A5A0C1-7741-40DE-9788-2AC98C1FEAAF}">
      <dsp:nvSpPr>
        <dsp:cNvPr id="0" name=""/>
        <dsp:cNvSpPr/>
      </dsp:nvSpPr>
      <dsp:spPr>
        <a:xfrm>
          <a:off x="1113272" y="1569727"/>
          <a:ext cx="2865090" cy="14325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2600" kern="1200" dirty="0"/>
            <a:t>Критерии за оценяване</a:t>
          </a:r>
        </a:p>
      </dsp:txBody>
      <dsp:txXfrm>
        <a:off x="1183203" y="1639658"/>
        <a:ext cx="2725228" cy="12926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9603DC-72C9-4A1F-8BD8-C93BF4189191}">
      <dsp:nvSpPr>
        <dsp:cNvPr id="0" name=""/>
        <dsp:cNvSpPr/>
      </dsp:nvSpPr>
      <dsp:spPr>
        <a:xfrm rot="5400000">
          <a:off x="5006768" y="-1894540"/>
          <a:ext cx="1178718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издирване; осмисляне 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синтезиране; подреждане</a:t>
          </a:r>
        </a:p>
      </dsp:txBody>
      <dsp:txXfrm rot="-5400000">
        <a:off x="2962655" y="207113"/>
        <a:ext cx="5209404" cy="1063638"/>
      </dsp:txXfrm>
    </dsp:sp>
    <dsp:sp modelId="{9CC2B596-BBA6-4622-B796-2C6EBE956EF2}">
      <dsp:nvSpPr>
        <dsp:cNvPr id="0" name=""/>
        <dsp:cNvSpPr/>
      </dsp:nvSpPr>
      <dsp:spPr>
        <a:xfrm>
          <a:off x="0" y="2232"/>
          <a:ext cx="2962656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Първа част</a:t>
          </a:r>
        </a:p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научна</a:t>
          </a:r>
        </a:p>
      </dsp:txBody>
      <dsp:txXfrm>
        <a:off x="71925" y="74157"/>
        <a:ext cx="2818806" cy="1329548"/>
      </dsp:txXfrm>
    </dsp:sp>
    <dsp:sp modelId="{AEB7CC81-4031-46A7-9E97-6F40D742BA09}">
      <dsp:nvSpPr>
        <dsp:cNvPr id="0" name=""/>
        <dsp:cNvSpPr/>
      </dsp:nvSpPr>
      <dsp:spPr>
        <a:xfrm rot="5400000">
          <a:off x="5006768" y="-347472"/>
          <a:ext cx="1178718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анализ,тълкуване, интерпретиране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съпоставяне; обобщаване</a:t>
          </a:r>
        </a:p>
      </dsp:txBody>
      <dsp:txXfrm rot="-5400000">
        <a:off x="2962655" y="1754181"/>
        <a:ext cx="5209404" cy="1063638"/>
      </dsp:txXfrm>
    </dsp:sp>
    <dsp:sp modelId="{386EE29E-20F1-47BD-8E80-CA652D228DA0}">
      <dsp:nvSpPr>
        <dsp:cNvPr id="0" name=""/>
        <dsp:cNvSpPr/>
      </dsp:nvSpPr>
      <dsp:spPr>
        <a:xfrm>
          <a:off x="0" y="1549300"/>
          <a:ext cx="2962656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Втора част </a:t>
          </a:r>
        </a:p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творческа</a:t>
          </a:r>
        </a:p>
      </dsp:txBody>
      <dsp:txXfrm>
        <a:off x="71925" y="1621225"/>
        <a:ext cx="2818806" cy="1329548"/>
      </dsp:txXfrm>
    </dsp:sp>
    <dsp:sp modelId="{F66E3344-7B9C-4B6D-B0A4-330A20221074}">
      <dsp:nvSpPr>
        <dsp:cNvPr id="0" name=""/>
        <dsp:cNvSpPr/>
      </dsp:nvSpPr>
      <dsp:spPr>
        <a:xfrm rot="5400000">
          <a:off x="5006768" y="1199596"/>
          <a:ext cx="1178718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осмисляне; планиране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bg-BG" sz="2200" kern="1200" dirty="0"/>
            <a:t>изработване на макет, илюстрация, плакат, реклама</a:t>
          </a:r>
        </a:p>
      </dsp:txBody>
      <dsp:txXfrm rot="-5400000">
        <a:off x="2962655" y="3301249"/>
        <a:ext cx="5209404" cy="1063638"/>
      </dsp:txXfrm>
    </dsp:sp>
    <dsp:sp modelId="{3C7D7D8F-15A1-47DE-8BB7-5DA863FA55B5}">
      <dsp:nvSpPr>
        <dsp:cNvPr id="0" name=""/>
        <dsp:cNvSpPr/>
      </dsp:nvSpPr>
      <dsp:spPr>
        <a:xfrm>
          <a:off x="0" y="3096369"/>
          <a:ext cx="2962656" cy="14733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Трета част</a:t>
          </a:r>
        </a:p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3500" kern="1200" dirty="0"/>
            <a:t>приложна</a:t>
          </a:r>
        </a:p>
      </dsp:txBody>
      <dsp:txXfrm>
        <a:off x="71925" y="3168294"/>
        <a:ext cx="2818806" cy="1329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28" name="Заглавие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cxnSp>
        <p:nvCxnSpPr>
          <p:cNvPr id="8" name="Право съединение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аво съединение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Контейнер за 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16" name="Контейнер за номер на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онтейнер за съдържани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15" name="Контейнер за номер на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6" name="Контейнер за долния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7" name="Заглавие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cxnSp>
        <p:nvCxnSpPr>
          <p:cNvPr id="7" name="Право съединение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13" name="Контейнер за съдържани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32" name="Контейнер за съдържани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34" name="Контейнер за съдържани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2" name="Текстов контейнер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cxnSp>
        <p:nvCxnSpPr>
          <p:cNvPr id="10" name="Право съединение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аво съединение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Контейнер за съдържани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bg-BG"/>
              <a:t>Щракн., за да ред. стил на загл. в обр.</a:t>
            </a:r>
          </a:p>
          <a:p>
            <a:pPr lvl="1" eaLnBrk="1" latinLnBrk="0" hangingPunct="1"/>
            <a:r>
              <a:rPr lang="bg-BG"/>
              <a:t>Второ ниво</a:t>
            </a:r>
          </a:p>
          <a:p>
            <a:pPr lvl="2" eaLnBrk="1" latinLnBrk="0" hangingPunct="1"/>
            <a:r>
              <a:rPr lang="bg-BG"/>
              <a:t>Трето ниво</a:t>
            </a:r>
          </a:p>
          <a:p>
            <a:pPr lvl="3" eaLnBrk="1" latinLnBrk="0" hangingPunct="1"/>
            <a:r>
              <a:rPr lang="bg-BG"/>
              <a:t>Четвърто ниво</a:t>
            </a:r>
          </a:p>
          <a:p>
            <a:pPr lvl="4" eaLnBrk="1" latinLnBrk="0" hangingPunct="1"/>
            <a:r>
              <a:rPr lang="bg-BG"/>
              <a:t>Пето ниво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31" name="Заглавие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8" name="Контейнер за 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bg-BG"/>
              <a:t>Щракнете върху иконата, за да добавите картина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</p:txBody>
      </p:sp>
      <p:sp>
        <p:nvSpPr>
          <p:cNvPr id="8" name="Контейнер за 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ов контейнер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/>
              <a:t>Второ ниво</a:t>
            </a:r>
          </a:p>
          <a:p>
            <a:pPr lvl="2" eaLnBrk="1" latinLnBrk="0" hangingPunct="1"/>
            <a:r>
              <a:rPr kumimoji="0" lang="bg-BG"/>
              <a:t>Трето ниво</a:t>
            </a:r>
          </a:p>
          <a:p>
            <a:pPr lvl="3" eaLnBrk="1" latinLnBrk="0" hangingPunct="1"/>
            <a:r>
              <a:rPr kumimoji="0" lang="bg-BG"/>
              <a:t>Четвърто ниво</a:t>
            </a:r>
          </a:p>
          <a:p>
            <a:pPr lvl="4" eaLnBrk="1" latinLnBrk="0" hangingPunct="1"/>
            <a:r>
              <a:rPr kumimoji="0" lang="bg-BG"/>
              <a:t>Пето ниво</a:t>
            </a:r>
            <a:endParaRPr kumimoji="0" lang="en-US"/>
          </a:p>
        </p:txBody>
      </p:sp>
      <p:sp>
        <p:nvSpPr>
          <p:cNvPr id="24" name="Контейнер за 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225C6AE-FF74-410A-849D-E608626A03F2}" type="datetimeFigureOut">
              <a:rPr lang="bg-BG" smtClean="0"/>
              <a:pPr/>
              <a:t>26.1.2025 г.</a:t>
            </a:fld>
            <a:endParaRPr lang="bg-BG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22" name="Контейнер за номер на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638C381-DECF-4819-9E43-634442F70C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5" name="Контейнер за заглавие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bg-BG"/>
              <a:t>Щракнете, за да редактирате стила на заглавието в образеца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Идеи, споделени от учители по български език и литература в ЕГ „Бертолт Брехт“, гр. Пазарджик</a:t>
            </a:r>
          </a:p>
          <a:p>
            <a:r>
              <a:rPr lang="bg-BG" dirty="0"/>
              <a:t>16 януари 2025 година</a:t>
            </a:r>
          </a:p>
        </p:txBody>
      </p:sp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Проектната дейност в обучението по български език и литература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Осми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bg-BG" b="1" dirty="0">
                <a:solidFill>
                  <a:schemeClr val="accent1"/>
                </a:solidFill>
              </a:rPr>
              <a:t>Един съвременен поглед към античните творби </a:t>
            </a:r>
          </a:p>
          <a:p>
            <a:pPr algn="ctr"/>
            <a:endParaRPr lang="bg-BG" dirty="0"/>
          </a:p>
          <a:p>
            <a:pPr algn="ctr"/>
            <a:r>
              <a:rPr lang="bg-BG" b="1" dirty="0"/>
              <a:t>Първа част</a:t>
            </a:r>
          </a:p>
          <a:p>
            <a:pPr algn="ctr">
              <a:buNone/>
            </a:pPr>
            <a:r>
              <a:rPr lang="bg-BG" i="1" dirty="0"/>
              <a:t>Творческа интерпретация на митологичен сюжет или на откъс от „Илиада“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9788" y="2000240"/>
            <a:ext cx="4494212" cy="4572032"/>
          </a:xfrm>
        </p:spPr>
        <p:txBody>
          <a:bodyPr>
            <a:normAutofit fontScale="92500"/>
          </a:bodyPr>
          <a:lstStyle/>
          <a:p>
            <a:endParaRPr lang="bg-BG" dirty="0"/>
          </a:p>
          <a:p>
            <a:r>
              <a:rPr lang="bg-BG" sz="2400" b="1" dirty="0"/>
              <a:t>Втора част</a:t>
            </a:r>
          </a:p>
          <a:p>
            <a:pPr lvl="0">
              <a:buNone/>
            </a:pPr>
            <a:r>
              <a:rPr lang="bg-BG" sz="2400" i="1" dirty="0"/>
              <a:t>Създаване на конструктивен творчески проект – рисунка, макет, колаж, табло</a:t>
            </a:r>
          </a:p>
          <a:p>
            <a:pPr lvl="0">
              <a:buNone/>
            </a:pPr>
            <a:endParaRPr lang="bg-BG" sz="2400" i="1" dirty="0"/>
          </a:p>
          <a:p>
            <a:pPr lvl="0">
              <a:buNone/>
            </a:pPr>
            <a:r>
              <a:rPr lang="bg-BG" sz="2400" i="1" dirty="0"/>
              <a:t>Проектът изисква убедително, артистично  и аргументирано устно представяне  в час</a:t>
            </a:r>
          </a:p>
          <a:p>
            <a:pPr>
              <a:buNone/>
            </a:pPr>
            <a:endParaRPr lang="bg-BG" dirty="0"/>
          </a:p>
          <a:p>
            <a:pPr>
              <a:buNone/>
            </a:pPr>
            <a:r>
              <a:rPr lang="bg-BG" sz="2100" dirty="0"/>
              <a:t>                 Учител: Василка Стоянова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Девети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bg-BG" sz="5100" dirty="0">
                <a:solidFill>
                  <a:schemeClr val="accent1"/>
                </a:solidFill>
              </a:rPr>
              <a:t>Романтизъм</a:t>
            </a:r>
          </a:p>
          <a:p>
            <a:pPr algn="ctr">
              <a:buNone/>
            </a:pPr>
            <a:r>
              <a:rPr lang="bg-BG" b="1" dirty="0"/>
              <a:t>Първа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Романтизмът като литературно направление</a:t>
            </a:r>
            <a:endParaRPr lang="bg-BG" dirty="0"/>
          </a:p>
          <a:p>
            <a:pPr algn="ctr">
              <a:buNone/>
            </a:pPr>
            <a:r>
              <a:rPr lang="bg-BG" b="1" dirty="0"/>
              <a:t>/ теоретично изложение/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dirty="0"/>
              <a:t> </a:t>
            </a:r>
            <a:r>
              <a:rPr lang="bg-BG" b="1" dirty="0"/>
              <a:t> Втора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Романтическият герой – възвишен и прекрасен в драмата на своята различност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/ литературно изследване/</a:t>
            </a:r>
            <a:endParaRPr lang="bg-BG" dirty="0"/>
          </a:p>
          <a:p>
            <a:pPr algn="ctr"/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716016" y="1916832"/>
            <a:ext cx="4314700" cy="508634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bg-BG" dirty="0"/>
          </a:p>
          <a:p>
            <a:pPr lvl="0">
              <a:buNone/>
            </a:pPr>
            <a:r>
              <a:rPr lang="bg-BG" sz="2900" dirty="0"/>
              <a:t>Творческата личност от стихотворението „Пророк“ на Ал. Пушкин пред изпитанието на своето призвание</a:t>
            </a:r>
          </a:p>
          <a:p>
            <a:pPr lvl="0">
              <a:buNone/>
            </a:pPr>
            <a:r>
              <a:rPr lang="bg-BG" sz="2900" dirty="0"/>
              <a:t>Патриотът в творбата на Юго „Родино, паднеш ли….” – предан на Родното и в смъртта</a:t>
            </a:r>
          </a:p>
          <a:p>
            <a:pPr lvl="0">
              <a:buNone/>
            </a:pPr>
            <a:r>
              <a:rPr lang="bg-BG" sz="2900" dirty="0"/>
              <a:t>Злокобната сила на красотата в творбата „</a:t>
            </a:r>
            <a:r>
              <a:rPr lang="bg-BG" sz="2900" dirty="0" err="1"/>
              <a:t>Лорелай</a:t>
            </a:r>
            <a:r>
              <a:rPr lang="bg-BG" sz="2900" dirty="0"/>
              <a:t>” от Хайнрих Хайне</a:t>
            </a:r>
          </a:p>
          <a:p>
            <a:pPr lvl="0"/>
            <a:endParaRPr lang="bg-BG" sz="2900" dirty="0"/>
          </a:p>
          <a:p>
            <a:pPr>
              <a:buNone/>
            </a:pPr>
            <a:r>
              <a:rPr lang="bg-BG" sz="2900" dirty="0"/>
              <a:t> </a:t>
            </a:r>
            <a:r>
              <a:rPr lang="bg-BG" sz="2900" b="1" dirty="0"/>
              <a:t> Трета част</a:t>
            </a:r>
            <a:endParaRPr lang="bg-BG" sz="2900" dirty="0"/>
          </a:p>
          <a:p>
            <a:pPr>
              <a:buNone/>
            </a:pPr>
            <a:r>
              <a:rPr lang="bg-BG" sz="2900" b="1" dirty="0"/>
              <a:t>/художествено приложение/ </a:t>
            </a:r>
            <a:endParaRPr lang="bg-BG" sz="2900" dirty="0"/>
          </a:p>
          <a:p>
            <a:pPr>
              <a:buNone/>
            </a:pPr>
            <a:r>
              <a:rPr lang="bg-BG" sz="2900" dirty="0"/>
              <a:t>Първи вариант: Илюстрация на образ или детайл от представянето на човека като романтически герой</a:t>
            </a:r>
          </a:p>
          <a:p>
            <a:pPr>
              <a:buNone/>
            </a:pPr>
            <a:r>
              <a:rPr lang="bg-BG" sz="2900" dirty="0"/>
              <a:t>Втори вариант: Колаж от текст и картина за представянето на човека като романтически герой</a:t>
            </a:r>
          </a:p>
          <a:p>
            <a:pPr>
              <a:buNone/>
            </a:pPr>
            <a:endParaRPr lang="bg-BG" dirty="0"/>
          </a:p>
          <a:p>
            <a:pPr algn="r">
              <a:buNone/>
            </a:pPr>
            <a:r>
              <a:rPr lang="bg-BG" dirty="0"/>
              <a:t>Учител: Диана Стоева</a:t>
            </a:r>
          </a:p>
          <a:p>
            <a:pPr algn="ctr">
              <a:buNone/>
            </a:pPr>
            <a:r>
              <a:rPr lang="bg-BG" dirty="0"/>
              <a:t> </a:t>
            </a:r>
          </a:p>
          <a:p>
            <a:endParaRPr lang="bg-BG" dirty="0"/>
          </a:p>
          <a:p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Девети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bg-BG" b="1" i="1" dirty="0">
                <a:solidFill>
                  <a:schemeClr val="accent1"/>
                </a:solidFill>
              </a:rPr>
              <a:t>Българска възрожденска поезия</a:t>
            </a:r>
            <a:endParaRPr lang="bg-BG" dirty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bg-BG" b="1" i="1" dirty="0"/>
              <a:t> </a:t>
            </a:r>
            <a:endParaRPr lang="bg-BG" dirty="0"/>
          </a:p>
          <a:p>
            <a:pPr algn="ctr">
              <a:buNone/>
            </a:pPr>
            <a:r>
              <a:rPr lang="bg-BG" sz="2400" b="1" dirty="0"/>
              <a:t>Първа част</a:t>
            </a:r>
            <a:endParaRPr lang="bg-BG" sz="2400" dirty="0"/>
          </a:p>
          <a:p>
            <a:pPr algn="ctr">
              <a:buNone/>
            </a:pPr>
            <a:r>
              <a:rPr lang="bg-BG" sz="2400" b="1" dirty="0"/>
              <a:t>Обща характеристика на Българската възрожденска литература</a:t>
            </a:r>
            <a:endParaRPr lang="bg-BG" sz="2400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6961" y="1307391"/>
            <a:ext cx="4242692" cy="54292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bg-BG" b="1" i="1" dirty="0"/>
              <a:t>                   </a:t>
            </a:r>
            <a:r>
              <a:rPr lang="bg-BG" b="1" dirty="0"/>
              <a:t>Втора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Творчески портрет на едно талантливо перо</a:t>
            </a:r>
            <a:endParaRPr lang="bg-BG" dirty="0"/>
          </a:p>
          <a:p>
            <a:pPr algn="ctr">
              <a:buNone/>
            </a:pPr>
            <a:r>
              <a:rPr lang="bg-BG" b="1" dirty="0"/>
              <a:t>К. Величков/ Н. Геров/</a:t>
            </a:r>
          </a:p>
          <a:p>
            <a:pPr algn="ctr">
              <a:buNone/>
            </a:pPr>
            <a:r>
              <a:rPr lang="bg-BG" b="1" dirty="0"/>
              <a:t> Д. Чинтулов</a:t>
            </a:r>
            <a:endParaRPr lang="bg-BG" dirty="0"/>
          </a:p>
          <a:p>
            <a:pPr algn="ctr">
              <a:buNone/>
            </a:pPr>
            <a:r>
              <a:rPr lang="bg-BG" b="1" dirty="0"/>
              <a:t>Моят прочит на една възрожденска творба</a:t>
            </a:r>
          </a:p>
          <a:p>
            <a:pPr algn="ctr">
              <a:buNone/>
            </a:pPr>
            <a:r>
              <a:rPr lang="bg-BG" b="1" dirty="0"/>
              <a:t>“Обичам те, родино”/</a:t>
            </a:r>
          </a:p>
          <a:p>
            <a:pPr algn="ctr">
              <a:buNone/>
            </a:pPr>
            <a:r>
              <a:rPr lang="bg-BG" b="1" dirty="0"/>
              <a:t> “Стоян и Рада”/ </a:t>
            </a:r>
          </a:p>
          <a:p>
            <a:pPr algn="ctr">
              <a:buNone/>
            </a:pPr>
            <a:r>
              <a:rPr lang="bg-BG" b="1" dirty="0"/>
              <a:t>“Къде си, вярна ти, любов народна”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b="1" dirty="0"/>
              <a:t>Трета част</a:t>
            </a:r>
          </a:p>
          <a:p>
            <a:pPr algn="ctr">
              <a:buNone/>
            </a:pPr>
            <a:r>
              <a:rPr lang="bg-BG" b="1" dirty="0"/>
              <a:t>Илюстрация на идея или на поетически образ от творбата</a:t>
            </a:r>
          </a:p>
          <a:p>
            <a:pPr algn="ctr">
              <a:buNone/>
            </a:pPr>
            <a:endParaRPr lang="bg-BG" b="1" dirty="0"/>
          </a:p>
          <a:p>
            <a:pPr algn="r">
              <a:buNone/>
            </a:pPr>
            <a:r>
              <a:rPr lang="bg-BG" sz="2300" b="1" dirty="0"/>
              <a:t>Учител: Диана Стоева</a:t>
            </a:r>
            <a:endParaRPr lang="bg-BG" sz="2300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  <p:sp>
        <p:nvSpPr>
          <p:cNvPr id="6" name="Текстов контейнер 5"/>
          <p:cNvSpPr>
            <a:spLocks noGrp="1"/>
          </p:cNvSpPr>
          <p:nvPr>
            <p:ph type="body" idx="3"/>
          </p:nvPr>
        </p:nvSpPr>
        <p:spPr>
          <a:xfrm>
            <a:off x="5000628" y="714356"/>
            <a:ext cx="4040188" cy="762000"/>
          </a:xfrm>
        </p:spPr>
        <p:txBody>
          <a:bodyPr/>
          <a:lstStyle/>
          <a:p>
            <a:pPr algn="ctr"/>
            <a:r>
              <a:rPr lang="bg-BG" dirty="0"/>
              <a:t>                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bg-BG" b="1" i="1" dirty="0">
                <a:solidFill>
                  <a:schemeClr val="accent1"/>
                </a:solidFill>
              </a:rPr>
              <a:t>За дърветата и корените</a:t>
            </a:r>
            <a:endParaRPr lang="bg-BG" dirty="0">
              <a:solidFill>
                <a:schemeClr val="accent1"/>
              </a:solidFill>
            </a:endParaRPr>
          </a:p>
          <a:p>
            <a:pPr algn="ctr"/>
            <a:endParaRPr lang="bg-BG" b="1" i="1" dirty="0"/>
          </a:p>
          <a:p>
            <a:pPr algn="ctr">
              <a:buNone/>
            </a:pPr>
            <a:r>
              <a:rPr lang="bg-BG" sz="2400" b="1" dirty="0"/>
              <a:t>Първа част</a:t>
            </a:r>
            <a:endParaRPr lang="bg-BG" sz="2400" dirty="0"/>
          </a:p>
          <a:p>
            <a:pPr algn="ctr">
              <a:buNone/>
            </a:pPr>
            <a:r>
              <a:rPr lang="bg-BG" b="1" dirty="0"/>
              <a:t>Дървото като митологема и фолклорен образ</a:t>
            </a:r>
            <a:endParaRPr lang="bg-BG" dirty="0"/>
          </a:p>
          <a:p>
            <a:pPr algn="ctr">
              <a:buNone/>
            </a:pPr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597871" y="1780593"/>
            <a:ext cx="4351368" cy="535785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bg-BG" b="1" dirty="0"/>
              <a:t>Втора част</a:t>
            </a:r>
            <a:endParaRPr lang="bg-BG" dirty="0"/>
          </a:p>
          <a:p>
            <a:pPr lvl="0" algn="ctr">
              <a:buNone/>
            </a:pPr>
            <a:r>
              <a:rPr lang="bg-BG" b="1" dirty="0"/>
              <a:t>Зеленото дърво на надеждата </a:t>
            </a:r>
          </a:p>
          <a:p>
            <a:pPr lvl="0" algn="ctr">
              <a:buNone/>
            </a:pPr>
            <a:r>
              <a:rPr lang="bg-BG" b="1" dirty="0"/>
              <a:t>/Й. Радичков „Зеленото дърво” /</a:t>
            </a:r>
          </a:p>
          <a:p>
            <a:pPr algn="ctr">
              <a:buNone/>
            </a:pPr>
            <a:r>
              <a:rPr lang="bg-BG" b="1" dirty="0"/>
              <a:t> Да оставиш следа след себе си </a:t>
            </a:r>
          </a:p>
          <a:p>
            <a:pPr algn="ctr">
              <a:buNone/>
            </a:pPr>
            <a:r>
              <a:rPr lang="bg-BG" b="1" dirty="0"/>
              <a:t>/Н. Хайтов „</a:t>
            </a:r>
            <a:r>
              <a:rPr lang="bg-BG" b="1" dirty="0" err="1"/>
              <a:t>Дервишово</a:t>
            </a:r>
            <a:r>
              <a:rPr lang="bg-BG" b="1" dirty="0"/>
              <a:t> семе”/</a:t>
            </a:r>
          </a:p>
          <a:p>
            <a:pPr algn="ctr">
              <a:buNone/>
            </a:pPr>
            <a:endParaRPr lang="bg-BG" b="1" dirty="0"/>
          </a:p>
          <a:p>
            <a:pPr algn="ctr">
              <a:buNone/>
            </a:pPr>
            <a:r>
              <a:rPr lang="bg-BG" b="1" dirty="0"/>
              <a:t>Трета част</a:t>
            </a:r>
          </a:p>
          <a:p>
            <a:pPr lvl="0" algn="ctr">
              <a:buNone/>
            </a:pPr>
            <a:r>
              <a:rPr lang="bg-BG" b="1" dirty="0"/>
              <a:t>Създаване на изображение, макет, плакат, предмет за представяне на темата</a:t>
            </a:r>
          </a:p>
          <a:p>
            <a:pPr lvl="0" algn="ctr">
              <a:buNone/>
            </a:pPr>
            <a:endParaRPr lang="bg-BG" b="1" dirty="0"/>
          </a:p>
          <a:p>
            <a:pPr lvl="0" algn="r">
              <a:buNone/>
            </a:pPr>
            <a:r>
              <a:rPr lang="bg-BG" sz="1900" b="1" dirty="0"/>
              <a:t>Учител: Диана Стоева</a:t>
            </a:r>
            <a:endParaRPr lang="bg-BG" sz="1900" dirty="0"/>
          </a:p>
          <a:p>
            <a:pPr>
              <a:buNone/>
            </a:pPr>
            <a:endParaRPr lang="bg-BG" dirty="0"/>
          </a:p>
          <a:p>
            <a:endParaRPr lang="bg-BG" dirty="0"/>
          </a:p>
          <a:p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214282" y="2201896"/>
            <a:ext cx="4281518" cy="3913632"/>
          </a:xfrm>
        </p:spPr>
        <p:txBody>
          <a:bodyPr>
            <a:normAutofit fontScale="77500" lnSpcReduction="2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bg-BG" b="1" dirty="0">
                <a:solidFill>
                  <a:schemeClr val="accent1"/>
                </a:solidFill>
              </a:rPr>
              <a:t>Образът на Индже войвода-</a:t>
            </a:r>
            <a:endParaRPr lang="bg-BG" dirty="0">
              <a:solidFill>
                <a:schemeClr val="accent1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bg-BG" b="1" dirty="0">
                <a:solidFill>
                  <a:schemeClr val="accent1"/>
                </a:solidFill>
              </a:rPr>
              <a:t>историческа легендарност и поетично вдъхновение</a:t>
            </a:r>
          </a:p>
          <a:p>
            <a:pPr algn="ctr">
              <a:buNone/>
            </a:pPr>
            <a:endParaRPr lang="bg-BG" dirty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bg-BG" b="1" dirty="0"/>
              <a:t>Първа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 Исторически свидетелства за личността на Индже войвода</a:t>
            </a:r>
            <a:endParaRPr lang="bg-BG" dirty="0"/>
          </a:p>
          <a:p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13053" y="1916832"/>
            <a:ext cx="4279930" cy="521497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bg-BG" b="1" dirty="0"/>
              <a:t>Втора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Жизненост на образа на Индже войвода в народното песенно творчество</a:t>
            </a:r>
          </a:p>
          <a:p>
            <a:pPr algn="ctr">
              <a:buNone/>
            </a:pPr>
            <a:r>
              <a:rPr lang="bg-BG" b="1" dirty="0"/>
              <a:t> </a:t>
            </a:r>
            <a:endParaRPr lang="bg-BG" dirty="0"/>
          </a:p>
          <a:p>
            <a:pPr algn="ctr">
              <a:buNone/>
            </a:pPr>
            <a:r>
              <a:rPr lang="bg-BG" b="1" dirty="0"/>
              <a:t>Трета част</a:t>
            </a:r>
            <a:endParaRPr lang="bg-BG" dirty="0"/>
          </a:p>
          <a:p>
            <a:pPr algn="ctr">
              <a:buNone/>
            </a:pPr>
            <a:r>
              <a:rPr lang="bg-BG" b="1" dirty="0"/>
              <a:t>Поетическото безсмъртие на образа</a:t>
            </a:r>
            <a:r>
              <a:rPr lang="bg-BG" dirty="0"/>
              <a:t> в </a:t>
            </a:r>
            <a:r>
              <a:rPr lang="bg-BG" b="1" dirty="0"/>
              <a:t>творбата „Индже” от Петя Дубарова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b="1" dirty="0"/>
              <a:t>Четвърта част</a:t>
            </a:r>
            <a:endParaRPr lang="bg-BG" dirty="0"/>
          </a:p>
          <a:p>
            <a:pPr lvl="0" algn="ctr">
              <a:buNone/>
            </a:pPr>
            <a:r>
              <a:rPr lang="bg-BG" b="1" dirty="0"/>
              <a:t>Създаване на художествено изображение, макет, плакат, предмет за представяне на темата</a:t>
            </a:r>
            <a:endParaRPr lang="bg-BG" dirty="0"/>
          </a:p>
          <a:p>
            <a:pPr marL="0" indent="0">
              <a:buNone/>
            </a:pPr>
            <a:endParaRPr lang="bg-BG" dirty="0"/>
          </a:p>
          <a:p>
            <a:pPr marL="0" indent="0" algn="r">
              <a:buNone/>
            </a:pPr>
            <a:r>
              <a:rPr lang="bg-BG" sz="2300" dirty="0"/>
              <a:t>Учител: Диана Стоева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bg-BG" b="1" dirty="0">
                <a:solidFill>
                  <a:schemeClr val="accent1"/>
                </a:solidFill>
              </a:rPr>
              <a:t>Български</a:t>
            </a:r>
          </a:p>
          <a:p>
            <a:pPr algn="ctr">
              <a:buNone/>
            </a:pPr>
            <a:r>
              <a:rPr lang="bg-BG" b="1" dirty="0">
                <a:solidFill>
                  <a:schemeClr val="accent1"/>
                </a:solidFill>
              </a:rPr>
              <a:t>индивидуализъм</a:t>
            </a:r>
          </a:p>
          <a:p>
            <a:endParaRPr lang="bg-BG" b="1" dirty="0"/>
          </a:p>
          <a:p>
            <a:pPr algn="ctr">
              <a:buNone/>
            </a:pPr>
            <a:r>
              <a:rPr lang="bg-BG" b="1" dirty="0"/>
              <a:t> Първа част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Естетика на българския индивидуализъм</a:t>
            </a:r>
          </a:p>
          <a:p>
            <a:pPr algn="ctr">
              <a:buNone/>
            </a:pPr>
            <a:r>
              <a:rPr lang="bg-BG" b="1" i="1" dirty="0"/>
              <a:t> </a:t>
            </a:r>
          </a:p>
          <a:p>
            <a:pPr algn="ctr">
              <a:buNone/>
            </a:pPr>
            <a:r>
              <a:rPr lang="bg-BG" b="1" dirty="0"/>
              <a:t>    Втора част</a:t>
            </a:r>
            <a:endParaRPr lang="bg-BG" dirty="0"/>
          </a:p>
          <a:p>
            <a:pPr algn="ctr">
              <a:buNone/>
            </a:pPr>
            <a:r>
              <a:rPr lang="bg-BG" i="1" dirty="0"/>
              <a:t>   Литературно изследване</a:t>
            </a:r>
          </a:p>
          <a:p>
            <a:pPr algn="ctr">
              <a:buNone/>
            </a:pPr>
            <a:r>
              <a:rPr lang="bg-BG" i="1" dirty="0"/>
              <a:t>               </a:t>
            </a:r>
            <a:r>
              <a:rPr lang="bg-BG" b="1" dirty="0"/>
              <a:t>       </a:t>
            </a:r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11912" y="1922473"/>
            <a:ext cx="4208492" cy="447247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bg-BG" sz="2400" b="1" dirty="0"/>
              <a:t>Вариант 1</a:t>
            </a:r>
          </a:p>
          <a:p>
            <a:pPr algn="ctr">
              <a:buNone/>
            </a:pPr>
            <a:r>
              <a:rPr lang="bg-BG" sz="2400" b="1" i="1" dirty="0"/>
              <a:t>Мотивът за неразделните влюбени</a:t>
            </a:r>
          </a:p>
          <a:p>
            <a:pPr algn="ctr">
              <a:buNone/>
            </a:pPr>
            <a:endParaRPr lang="bg-BG" sz="2400" b="1" dirty="0"/>
          </a:p>
          <a:p>
            <a:pPr algn="ctr">
              <a:buNone/>
            </a:pPr>
            <a:r>
              <a:rPr lang="bg-BG" sz="2400" b="1" dirty="0"/>
              <a:t>Вариант 2</a:t>
            </a:r>
          </a:p>
          <a:p>
            <a:pPr algn="ctr">
              <a:buNone/>
            </a:pPr>
            <a:r>
              <a:rPr lang="bg-BG" sz="2400" b="1" i="1" dirty="0"/>
              <a:t>Мотивът за болестта</a:t>
            </a:r>
          </a:p>
          <a:p>
            <a:pPr algn="ctr"/>
            <a:endParaRPr lang="bg-BG" sz="2400" b="1" dirty="0"/>
          </a:p>
          <a:p>
            <a:pPr algn="ctr">
              <a:buNone/>
            </a:pPr>
            <a:r>
              <a:rPr lang="bg-BG" sz="2400" b="1" dirty="0"/>
              <a:t>Вариант 3</a:t>
            </a:r>
          </a:p>
          <a:p>
            <a:pPr algn="ctr">
              <a:buNone/>
            </a:pPr>
            <a:r>
              <a:rPr lang="bg-BG" sz="2400" b="1" i="1" dirty="0"/>
              <a:t>Съдбата на твореца</a:t>
            </a:r>
          </a:p>
          <a:p>
            <a:pPr algn="ctr"/>
            <a:endParaRPr lang="bg-BG" b="1" dirty="0"/>
          </a:p>
          <a:p>
            <a:pPr algn="ctr">
              <a:buNone/>
            </a:pPr>
            <a:r>
              <a:rPr lang="bg-BG" b="1" dirty="0"/>
              <a:t>Трета част</a:t>
            </a:r>
          </a:p>
          <a:p>
            <a:pPr algn="ctr">
              <a:buNone/>
            </a:pPr>
            <a:r>
              <a:rPr lang="bg-BG" i="1" dirty="0"/>
              <a:t>Илюстрация, макет 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Единадесети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428596" y="2285992"/>
            <a:ext cx="4038600" cy="3913632"/>
          </a:xfrm>
        </p:spPr>
        <p:txBody>
          <a:bodyPr/>
          <a:lstStyle/>
          <a:p>
            <a:pPr algn="ctr">
              <a:buNone/>
            </a:pPr>
            <a:r>
              <a:rPr lang="bg-BG" sz="2400" b="1" dirty="0">
                <a:solidFill>
                  <a:schemeClr val="accent1"/>
                </a:solidFill>
              </a:rPr>
              <a:t>Родното и чуждото </a:t>
            </a:r>
          </a:p>
          <a:p>
            <a:pPr algn="ctr">
              <a:buNone/>
            </a:pPr>
            <a:r>
              <a:rPr lang="bg-BG" sz="2400" b="1" dirty="0">
                <a:solidFill>
                  <a:schemeClr val="accent1"/>
                </a:solidFill>
              </a:rPr>
              <a:t>в българската литература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sz="2400" b="1" dirty="0"/>
              <a:t>Първа част</a:t>
            </a:r>
            <a:endParaRPr lang="bg-BG" sz="2400" dirty="0"/>
          </a:p>
          <a:p>
            <a:pPr algn="ctr">
              <a:buNone/>
            </a:pPr>
            <a:r>
              <a:rPr lang="bg-BG" sz="2400" b="1" dirty="0"/>
              <a:t>Опозицията</a:t>
            </a:r>
            <a:r>
              <a:rPr lang="bg-BG" sz="2400" b="1" i="1" dirty="0"/>
              <a:t> родно-чуждо </a:t>
            </a:r>
            <a:r>
              <a:rPr lang="bg-BG" sz="2400" b="1" dirty="0"/>
              <a:t>в българската литература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355976" y="1371812"/>
            <a:ext cx="4713736" cy="542928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bg-BG" sz="2400" b="1" dirty="0"/>
              <a:t>Втора част</a:t>
            </a:r>
            <a:endParaRPr lang="bg-BG" sz="2400" dirty="0"/>
          </a:p>
          <a:p>
            <a:pPr algn="ctr">
              <a:buNone/>
            </a:pPr>
            <a:r>
              <a:rPr lang="bg-BG" sz="2400" b="1" i="1" dirty="0"/>
              <a:t>  </a:t>
            </a:r>
            <a:r>
              <a:rPr lang="bg-BG" sz="2200" b="1" i="1" dirty="0"/>
              <a:t>Свои и чужди в романа на</a:t>
            </a:r>
          </a:p>
          <a:p>
            <a:pPr algn="ctr">
              <a:buNone/>
            </a:pPr>
            <a:r>
              <a:rPr lang="bg-BG" sz="2200" b="1" i="1" dirty="0"/>
              <a:t> А. Дончев „Време разделно”</a:t>
            </a:r>
          </a:p>
          <a:p>
            <a:pPr algn="ctr">
              <a:buNone/>
            </a:pPr>
            <a:r>
              <a:rPr lang="bg-BG" sz="2200" b="1" i="1" dirty="0"/>
              <a:t>Мъртвият враг в творбата на Д. Дебелянов „Един убит”</a:t>
            </a: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Майката между родното и чуждото в разказа „</a:t>
            </a:r>
            <a:r>
              <a:rPr lang="en-US" sz="2200" b="1" i="1" dirty="0"/>
              <a:t>E-mail</a:t>
            </a:r>
            <a:r>
              <a:rPr lang="bg-BG" sz="2200" b="1" i="1" dirty="0"/>
              <a:t>” от Деян Енев</a:t>
            </a:r>
            <a:endParaRPr lang="bg-BG" sz="2200" dirty="0"/>
          </a:p>
          <a:p>
            <a:pPr algn="ctr">
              <a:buNone/>
            </a:pPr>
            <a:r>
              <a:rPr lang="bg-BG" sz="2200" b="1" dirty="0"/>
              <a:t>Трета част</a:t>
            </a: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Създаване на илюстрация, макет, предмет, свързан с образ или идея</a:t>
            </a:r>
          </a:p>
          <a:p>
            <a:pPr algn="ctr">
              <a:buNone/>
            </a:pPr>
            <a:r>
              <a:rPr lang="bg-BG" sz="2400" b="1" i="1" dirty="0"/>
              <a:t>                          </a:t>
            </a:r>
            <a:r>
              <a:rPr lang="bg-BG" sz="1800" b="1" i="1" dirty="0"/>
              <a:t>Учител:  Диана Стоева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Единадесети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bg-BG" b="1" i="1" dirty="0">
                <a:solidFill>
                  <a:schemeClr val="accent1"/>
                </a:solidFill>
              </a:rPr>
              <a:t>„Трохите на живота”</a:t>
            </a:r>
            <a:endParaRPr lang="bg-BG" dirty="0">
              <a:solidFill>
                <a:schemeClr val="accent1"/>
              </a:solidFill>
            </a:endParaRPr>
          </a:p>
          <a:p>
            <a:pPr>
              <a:buNone/>
            </a:pPr>
            <a:endParaRPr lang="bg-BG" b="1" i="1" dirty="0"/>
          </a:p>
          <a:p>
            <a:pPr>
              <a:buNone/>
            </a:pPr>
            <a:r>
              <a:rPr lang="bg-BG" b="1" i="1" dirty="0"/>
              <a:t>              </a:t>
            </a:r>
            <a:r>
              <a:rPr lang="bg-BG" b="1" dirty="0"/>
              <a:t>Първа част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Йордан Радичков- творец на магически реалистичното в българската проза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 </a:t>
            </a:r>
            <a:endParaRPr lang="bg-BG" dirty="0"/>
          </a:p>
          <a:p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6614" y="1780593"/>
            <a:ext cx="4324026" cy="5393939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bg-BG" b="1" dirty="0"/>
              <a:t>Втора част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Неосветените дворове на човешката душа в новелите на Радичков „Тъмният трюм” и</a:t>
            </a:r>
          </a:p>
          <a:p>
            <a:pPr algn="ctr">
              <a:buNone/>
            </a:pPr>
            <a:r>
              <a:rPr lang="bg-BG" b="1" i="1" dirty="0"/>
              <a:t> „ Небесен пришълец. Жаба. Скитащи кучета”</a:t>
            </a:r>
          </a:p>
          <a:p>
            <a:pPr algn="ctr">
              <a:buNone/>
            </a:pPr>
            <a:endParaRPr lang="bg-BG" b="1" i="1" dirty="0"/>
          </a:p>
          <a:p>
            <a:pPr algn="ctr">
              <a:buNone/>
            </a:pPr>
            <a:r>
              <a:rPr lang="bg-BG" b="1" dirty="0"/>
              <a:t>Трета част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Моят „Ноев ковчег” – есе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b="1" dirty="0"/>
              <a:t>Четвърта част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Илюстрация  на детайл или образ от новелите на Радичков</a:t>
            </a:r>
          </a:p>
          <a:p>
            <a:pPr algn="ctr">
              <a:buNone/>
            </a:pPr>
            <a:r>
              <a:rPr lang="bg-BG" b="1" i="1" dirty="0"/>
              <a:t>                 </a:t>
            </a:r>
            <a:r>
              <a:rPr lang="bg-BG" sz="2100" b="1" i="1" dirty="0"/>
              <a:t>Учител:  Диана Стоева</a:t>
            </a:r>
            <a:endParaRPr lang="bg-BG" sz="2100" dirty="0"/>
          </a:p>
          <a:p>
            <a:pPr algn="ctr"/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Единадесети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0" y="2201896"/>
            <a:ext cx="4495800" cy="465610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bg-BG" sz="2400" b="1" dirty="0">
                <a:solidFill>
                  <a:schemeClr val="accent1"/>
                </a:solidFill>
              </a:rPr>
              <a:t>Животът и смъртта</a:t>
            </a:r>
            <a:endParaRPr lang="bg-BG" sz="2400" dirty="0">
              <a:solidFill>
                <a:schemeClr val="accent1"/>
              </a:solidFill>
            </a:endParaRPr>
          </a:p>
          <a:p>
            <a:pPr algn="ctr">
              <a:buNone/>
            </a:pPr>
            <a:r>
              <a:rPr lang="bg-BG" b="1" dirty="0"/>
              <a:t> </a:t>
            </a:r>
            <a:r>
              <a:rPr lang="bg-BG" sz="1800" b="1" i="1" dirty="0"/>
              <a:t>Екип 1: Диалогичен прочит на разказите </a:t>
            </a:r>
            <a:br>
              <a:rPr lang="bg-BG" sz="1800" b="1" i="1" dirty="0"/>
            </a:br>
            <a:r>
              <a:rPr lang="bg-BG" sz="1800" b="1" i="1" dirty="0"/>
              <a:t>„Задушница“ (Ел. Пелин) и „Сватба“(В. Попов)</a:t>
            </a:r>
          </a:p>
          <a:p>
            <a:pPr algn="ctr">
              <a:buNone/>
            </a:pPr>
            <a:endParaRPr lang="bg-BG" sz="1800" dirty="0"/>
          </a:p>
          <a:p>
            <a:pPr algn="ctr">
              <a:buNone/>
            </a:pPr>
            <a:r>
              <a:rPr lang="bg-BG" sz="1800" b="1" i="1" dirty="0"/>
              <a:t>Екип 2: Диалогичен прочит на разказите „Спасова могила“ (Ел. Пелин) и „По жицата“(Й. Йовков)</a:t>
            </a:r>
          </a:p>
          <a:p>
            <a:pPr algn="ctr">
              <a:buNone/>
            </a:pPr>
            <a:endParaRPr lang="bg-BG" sz="1800" b="1" i="1" dirty="0"/>
          </a:p>
          <a:p>
            <a:pPr algn="ctr">
              <a:buNone/>
            </a:pPr>
            <a:r>
              <a:rPr lang="bg-BG" sz="1800" b="1" i="1" dirty="0"/>
              <a:t>Екип 3: Диалогичен прочит на повестта „Крадецът на праскови“ (Ел.  Пелин) и разказа „През чумавото“ (Й. Йовков)</a:t>
            </a:r>
            <a:endParaRPr lang="bg-BG" sz="1800" dirty="0"/>
          </a:p>
          <a:p>
            <a:pPr algn="ctr"/>
            <a:r>
              <a:rPr lang="bg-BG" sz="1800" b="1" i="1" dirty="0"/>
              <a:t> </a:t>
            </a:r>
            <a:endParaRPr lang="bg-BG" sz="1800" dirty="0"/>
          </a:p>
          <a:p>
            <a:pPr algn="ctr">
              <a:buNone/>
            </a:pPr>
            <a:endParaRPr lang="bg-BG" dirty="0"/>
          </a:p>
          <a:p>
            <a:pPr algn="ctr"/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275137" y="2168630"/>
            <a:ext cx="4786314" cy="542926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bg-BG" sz="2900" b="1" i="1" dirty="0"/>
              <a:t>Екип 4: Диалогичен прочит на повестта</a:t>
            </a:r>
            <a:br>
              <a:rPr lang="bg-BG" sz="2900" b="1" i="1" dirty="0"/>
            </a:br>
            <a:r>
              <a:rPr lang="bg-BG" sz="2900" b="1" i="1" dirty="0"/>
              <a:t>„Крадецът на праскови“ (Ем. Станев) и романа „Тютюн“ (Д. Димов)</a:t>
            </a:r>
          </a:p>
          <a:p>
            <a:pPr algn="ctr">
              <a:buNone/>
            </a:pPr>
            <a:endParaRPr lang="bg-BG" sz="2900" b="1" i="1" dirty="0"/>
          </a:p>
          <a:p>
            <a:pPr algn="ctr">
              <a:buNone/>
            </a:pPr>
            <a:r>
              <a:rPr lang="bg-BG" sz="2900" b="1" i="1" dirty="0"/>
              <a:t>Екип 5: Диалогичен прочит на повестта„Крадецът на праскови“ (Ем. Станев) </a:t>
            </a:r>
            <a:endParaRPr lang="bg-BG" sz="2900" dirty="0"/>
          </a:p>
          <a:p>
            <a:pPr algn="ctr">
              <a:buNone/>
            </a:pPr>
            <a:r>
              <a:rPr lang="bg-BG" sz="2900" b="1" i="1" dirty="0"/>
              <a:t>и романа „Мадам </a:t>
            </a:r>
            <a:r>
              <a:rPr lang="bg-BG" sz="2900" b="1" i="1" dirty="0" err="1"/>
              <a:t>Бовари</a:t>
            </a:r>
            <a:r>
              <a:rPr lang="bg-BG" sz="2900" b="1" i="1" dirty="0"/>
              <a:t>“ (Г. Флобер)</a:t>
            </a:r>
          </a:p>
          <a:p>
            <a:pPr algn="ctr">
              <a:buNone/>
            </a:pPr>
            <a:endParaRPr lang="bg-BG" sz="2900" dirty="0"/>
          </a:p>
          <a:p>
            <a:pPr algn="ctr">
              <a:buNone/>
            </a:pPr>
            <a:r>
              <a:rPr lang="bg-BG" sz="3100" b="1" i="1" dirty="0"/>
              <a:t>  </a:t>
            </a:r>
            <a:r>
              <a:rPr lang="bg-BG" sz="2900" b="1" i="1" dirty="0"/>
              <a:t>Екип 6: Диалогичен прочит на повестта„Крадецът на праскови“ (Ем. Станев) и стихотворението „До моето първо либе“ (Хр.  Ботев)</a:t>
            </a:r>
            <a:endParaRPr lang="bg-BG" sz="2900" dirty="0"/>
          </a:p>
          <a:p>
            <a:pPr algn="ctr">
              <a:buNone/>
            </a:pPr>
            <a:r>
              <a:rPr lang="bg-BG" sz="3100" dirty="0"/>
              <a:t> </a:t>
            </a:r>
          </a:p>
          <a:p>
            <a:pPr algn="ctr">
              <a:buNone/>
            </a:pPr>
            <a:r>
              <a:rPr lang="bg-BG" sz="3800" b="1" i="1" dirty="0"/>
              <a:t>                    </a:t>
            </a:r>
            <a:r>
              <a:rPr lang="bg-BG" sz="2900" b="1" i="1" dirty="0"/>
              <a:t>Учител:  Весела Топалова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Единадесети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214282" y="2201896"/>
            <a:ext cx="4281518" cy="451325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bg-BG" b="1" i="1" dirty="0"/>
          </a:p>
          <a:p>
            <a:pPr algn="ctr">
              <a:buNone/>
            </a:pPr>
            <a:r>
              <a:rPr lang="bg-BG" sz="2200" b="1" i="1" dirty="0"/>
              <a:t>Екип 7: Диалогичен прочит на разказите„Смъртта на една птица“ (Ем. Станев) и „Нежната спирала“ (Й. Радичков)</a:t>
            </a:r>
            <a:endParaRPr lang="bg-BG" sz="2200" dirty="0"/>
          </a:p>
          <a:p>
            <a:pPr algn="ctr">
              <a:buNone/>
            </a:pP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  Екип 8: Диалогичен прочит на разказите„Белег“ (Боян Биолчев) </a:t>
            </a: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и „Другоселец“ (Йордан Йовков)</a:t>
            </a:r>
          </a:p>
          <a:p>
            <a:pPr algn="ctr">
              <a:buNone/>
            </a:pP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 </a:t>
            </a:r>
            <a:endParaRPr lang="bg-BG" sz="2200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3438" y="2143116"/>
            <a:ext cx="4500562" cy="442915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bg-BG" sz="1800" b="1" i="1" dirty="0"/>
          </a:p>
          <a:p>
            <a:pPr algn="ctr">
              <a:buNone/>
            </a:pPr>
            <a:r>
              <a:rPr lang="bg-BG" sz="2200" b="1" i="1" dirty="0"/>
              <a:t>Екип 9: Диалогичен прочит на повестта„Крадецът на праскови“ (Ем.Станев) </a:t>
            </a:r>
            <a:endParaRPr lang="bg-BG" sz="2200" dirty="0"/>
          </a:p>
          <a:p>
            <a:pPr algn="ctr">
              <a:buNone/>
            </a:pPr>
            <a:r>
              <a:rPr lang="bg-BG" sz="2200" b="1" i="1" dirty="0"/>
              <a:t>и разказа „Божура“ (Й. Йовков)</a:t>
            </a:r>
          </a:p>
          <a:p>
            <a:pPr algn="ctr">
              <a:buNone/>
            </a:pPr>
            <a:endParaRPr lang="bg-BG" sz="2200" b="1" i="1" dirty="0"/>
          </a:p>
          <a:p>
            <a:pPr algn="ctr">
              <a:buNone/>
            </a:pPr>
            <a:endParaRPr lang="bg-BG" sz="1800" dirty="0"/>
          </a:p>
          <a:p>
            <a:pPr algn="ctr">
              <a:buNone/>
            </a:pPr>
            <a:r>
              <a:rPr lang="bg-BG" sz="1800" b="1" i="1" dirty="0"/>
              <a:t>Илюстративен материал, свързан с темата за живота и смъртта ; драматизация на откъс от текстовете.</a:t>
            </a:r>
          </a:p>
          <a:p>
            <a:pPr algn="ctr">
              <a:buNone/>
            </a:pPr>
            <a:endParaRPr lang="bg-BG" sz="1800" b="1" i="1" dirty="0"/>
          </a:p>
          <a:p>
            <a:pPr algn="ctr">
              <a:buNone/>
            </a:pPr>
            <a:r>
              <a:rPr lang="bg-BG" sz="1800" b="1" i="1" dirty="0"/>
              <a:t>Учител: Весела Топалова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Контейнер за съдържани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лавие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Проектът по български език и литература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Дванадесети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bg-BG" b="1" dirty="0">
                <a:solidFill>
                  <a:schemeClr val="accent1"/>
                </a:solidFill>
              </a:rPr>
              <a:t>Животът като </a:t>
            </a:r>
            <a:r>
              <a:rPr lang="bg-BG" b="1" dirty="0" err="1">
                <a:solidFill>
                  <a:schemeClr val="accent1"/>
                </a:solidFill>
              </a:rPr>
              <a:t>люботворене</a:t>
            </a:r>
            <a:endParaRPr lang="bg-BG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bg-BG" b="1" dirty="0"/>
          </a:p>
          <a:p>
            <a:pPr algn="ctr">
              <a:buNone/>
            </a:pPr>
            <a:endParaRPr lang="bg-BG" b="1" dirty="0"/>
          </a:p>
          <a:p>
            <a:pPr algn="ctr">
              <a:buNone/>
            </a:pPr>
            <a:r>
              <a:rPr lang="bg-BG" b="1" dirty="0"/>
              <a:t>Първа част</a:t>
            </a:r>
            <a:endParaRPr lang="bg-BG" dirty="0"/>
          </a:p>
          <a:p>
            <a:pPr algn="ctr">
              <a:buNone/>
            </a:pPr>
            <a:r>
              <a:rPr lang="bg-BG" sz="2400" b="1" i="1" dirty="0"/>
              <a:t>Творческо представяне на Дамян Дамянов, Деян Енев и Здравка Евтимова</a:t>
            </a:r>
          </a:p>
          <a:p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572000" y="1780593"/>
            <a:ext cx="4494212" cy="557214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bg-BG" b="1" dirty="0"/>
              <a:t>Втора част</a:t>
            </a:r>
            <a:endParaRPr lang="bg-BG" dirty="0"/>
          </a:p>
          <a:p>
            <a:pPr algn="ctr">
              <a:buNone/>
            </a:pPr>
            <a:r>
              <a:rPr lang="bg-BG" sz="2400" b="1" i="1" dirty="0"/>
              <a:t>Аналитичен тематичен прочит на три творби: </a:t>
            </a:r>
          </a:p>
          <a:p>
            <a:pPr algn="ctr">
              <a:buNone/>
            </a:pPr>
            <a:r>
              <a:rPr lang="bg-BG" sz="2400" b="1" i="1" dirty="0"/>
              <a:t>„Думи” от Д. Дамянов,</a:t>
            </a:r>
          </a:p>
          <a:p>
            <a:pPr algn="ctr">
              <a:buNone/>
            </a:pPr>
            <a:r>
              <a:rPr lang="bg-BG" sz="2400" b="1" i="1" dirty="0"/>
              <a:t> „Солено и сладко” от Д. Енев</a:t>
            </a:r>
          </a:p>
          <a:p>
            <a:pPr algn="ctr">
              <a:buNone/>
            </a:pPr>
            <a:r>
              <a:rPr lang="bg-BG" sz="2400" b="1" i="1" dirty="0"/>
              <a:t> и „За бащите и буквите” от </a:t>
            </a:r>
            <a:r>
              <a:rPr lang="bg-BG" sz="2400" b="1" i="1" dirty="0" err="1"/>
              <a:t>Здр</a:t>
            </a:r>
            <a:r>
              <a:rPr lang="bg-BG" sz="2400" b="1" i="1" dirty="0"/>
              <a:t>. Евтимова</a:t>
            </a:r>
          </a:p>
          <a:p>
            <a:pPr algn="ctr">
              <a:buNone/>
            </a:pPr>
            <a:endParaRPr lang="bg-BG" sz="2400" dirty="0"/>
          </a:p>
          <a:p>
            <a:pPr algn="ctr">
              <a:buNone/>
            </a:pPr>
            <a:r>
              <a:rPr lang="bg-BG" sz="2400" b="1" dirty="0"/>
              <a:t>Трета част</a:t>
            </a:r>
            <a:endParaRPr lang="bg-BG" sz="2400" dirty="0"/>
          </a:p>
          <a:p>
            <a:pPr algn="ctr">
              <a:buNone/>
            </a:pPr>
            <a:r>
              <a:rPr lang="bg-BG" sz="2400" b="1" i="1" dirty="0"/>
              <a:t>Илюстрация на детайл, образ или сцена от текстовете за литературен прочит</a:t>
            </a:r>
            <a:endParaRPr lang="bg-BG" b="1" i="1" dirty="0"/>
          </a:p>
          <a:p>
            <a:pPr algn="ctr">
              <a:buNone/>
            </a:pPr>
            <a:r>
              <a:rPr lang="bg-BG" sz="1900" b="1" i="1" dirty="0"/>
              <a:t>                    Учител:  Диана Стоева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Дванадесети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bg-BG" sz="2200" b="1" dirty="0" err="1">
                <a:solidFill>
                  <a:schemeClr val="accent1">
                    <a:lumMod val="75000"/>
                  </a:schemeClr>
                </a:solidFill>
              </a:rPr>
              <a:t>Другосветците</a:t>
            </a:r>
            <a:r>
              <a:rPr lang="bg-BG" sz="2200" b="1" dirty="0">
                <a:solidFill>
                  <a:schemeClr val="accent1">
                    <a:lumMod val="75000"/>
                  </a:schemeClr>
                </a:solidFill>
              </a:rPr>
              <a:t> в творчеството на Елин Пелин и Йордан Йовков</a:t>
            </a:r>
          </a:p>
          <a:p>
            <a:pPr algn="ctr">
              <a:buNone/>
            </a:pPr>
            <a:endParaRPr lang="bg-BG" sz="2200" dirty="0"/>
          </a:p>
          <a:p>
            <a:pPr>
              <a:buNone/>
            </a:pPr>
            <a:r>
              <a:rPr lang="bg-BG" sz="2000" b="1" dirty="0"/>
              <a:t> </a:t>
            </a:r>
            <a:r>
              <a:rPr lang="bg-BG" sz="1800" b="1" dirty="0"/>
              <a:t>Първа част</a:t>
            </a:r>
            <a:endParaRPr lang="bg-BG" sz="1800" dirty="0"/>
          </a:p>
          <a:p>
            <a:pPr algn="ctr">
              <a:buNone/>
            </a:pPr>
            <a:r>
              <a:rPr lang="bg-BG" sz="1800" b="1" i="1" dirty="0"/>
              <a:t>                Естетика на реализма в българската литература в периода от началото на 20. век до Втората световна война </a:t>
            </a:r>
            <a:endParaRPr lang="bg-BG" sz="1800" i="1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495800" y="908720"/>
            <a:ext cx="4503646" cy="628652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bg-BG" sz="2900" b="1" dirty="0"/>
              <a:t>Втора част</a:t>
            </a:r>
            <a:endParaRPr lang="bg-BG" sz="2900" dirty="0"/>
          </a:p>
          <a:p>
            <a:pPr>
              <a:buNone/>
            </a:pPr>
            <a:r>
              <a:rPr lang="bg-BG" sz="2900" b="1" i="1" dirty="0"/>
              <a:t>                            Литературно изследване</a:t>
            </a:r>
            <a:endParaRPr lang="bg-BG" sz="2900" i="1" dirty="0"/>
          </a:p>
          <a:p>
            <a:pPr>
              <a:buNone/>
            </a:pPr>
            <a:r>
              <a:rPr lang="bg-BG" sz="2900" b="1" i="1" dirty="0"/>
              <a:t>     Мотивът за </a:t>
            </a:r>
            <a:r>
              <a:rPr lang="bg-BG" sz="2900" b="1" i="1" dirty="0" err="1"/>
              <a:t>другосветците</a:t>
            </a:r>
            <a:r>
              <a:rPr lang="bg-BG" sz="2900" b="1" i="1" dirty="0"/>
              <a:t> в съпоставителното четене на разказа „Песента на колелетата“ на Й. Йовков и по избор в два разказа от предложените:</a:t>
            </a:r>
            <a:endParaRPr lang="bg-BG" sz="2900" i="1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bg-BG" sz="2900" b="1" i="1" dirty="0"/>
              <a:t>Елин Пелин „Мечтатели“, „Косачи“, „Кал“, Душата на учителя“, „Сълза Младенова“</a:t>
            </a:r>
            <a:endParaRPr lang="bg-BG" sz="2900" i="1" dirty="0"/>
          </a:p>
          <a:p>
            <a:pPr lvl="0">
              <a:buFont typeface="Wingdings" panose="05000000000000000000" pitchFamily="2" charset="2"/>
              <a:buChar char="§"/>
            </a:pPr>
            <a:r>
              <a:rPr lang="bg-BG" sz="2900" b="1" i="1" dirty="0"/>
              <a:t>Йордан Йовков: „Последна радост“, „Вълкадин говори с бога“, „Мечтател“, „Другоселец“, „Грехът на Иван Белин“, „Другоселец“, „Женско сърце“</a:t>
            </a:r>
          </a:p>
          <a:p>
            <a:pPr lvl="0">
              <a:buNone/>
            </a:pPr>
            <a:endParaRPr lang="bg-BG" sz="2900" i="1" dirty="0"/>
          </a:p>
          <a:p>
            <a:pPr>
              <a:buNone/>
            </a:pPr>
            <a:r>
              <a:rPr lang="bg-BG" sz="2900" b="1" i="1" dirty="0"/>
              <a:t> </a:t>
            </a:r>
            <a:r>
              <a:rPr lang="bg-BG" sz="2900" b="1" dirty="0"/>
              <a:t>Трета част</a:t>
            </a:r>
            <a:endParaRPr lang="bg-BG" sz="2900" dirty="0"/>
          </a:p>
          <a:p>
            <a:pPr>
              <a:buNone/>
            </a:pPr>
            <a:r>
              <a:rPr lang="bg-BG" sz="2900" b="1" i="1" dirty="0"/>
              <a:t>     Един художествен образ от разказите през моите очи</a:t>
            </a:r>
            <a:r>
              <a:rPr lang="bg-BG" sz="2900" i="1" dirty="0"/>
              <a:t> - </a:t>
            </a:r>
            <a:r>
              <a:rPr lang="bg-BG" sz="2900" b="1" i="1" dirty="0"/>
              <a:t>илюстрация с рисунка, макет, колаж</a:t>
            </a:r>
            <a:endParaRPr lang="bg-BG" sz="2900" b="1" dirty="0"/>
          </a:p>
          <a:p>
            <a:pPr>
              <a:buFontTx/>
              <a:buChar char="-"/>
            </a:pPr>
            <a:r>
              <a:rPr lang="bg-BG" sz="2900" b="1" dirty="0"/>
              <a:t>                     </a:t>
            </a:r>
          </a:p>
          <a:p>
            <a:pPr algn="r">
              <a:buFontTx/>
              <a:buChar char="-"/>
            </a:pPr>
            <a:r>
              <a:rPr lang="bg-BG" sz="2900" b="1" dirty="0"/>
              <a:t>Учител: Василка Стоянова</a:t>
            </a:r>
            <a:endParaRPr lang="bg-BG" sz="2900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bg-BG" sz="2800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>
          <a:xfrm>
            <a:off x="457200" y="1399592"/>
            <a:ext cx="4040188" cy="886399"/>
          </a:xfrm>
        </p:spPr>
        <p:txBody>
          <a:bodyPr/>
          <a:lstStyle/>
          <a:p>
            <a:r>
              <a:rPr lang="bg-BG" dirty="0"/>
              <a:t>    </a:t>
            </a:r>
          </a:p>
          <a:p>
            <a:endParaRPr lang="bg-BG" dirty="0"/>
          </a:p>
          <a:p>
            <a:r>
              <a:rPr lang="bg-BG" dirty="0"/>
              <a:t> Дванадесети клас</a:t>
            </a:r>
          </a:p>
          <a:p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dirty="0"/>
              <a:t>       </a:t>
            </a:r>
          </a:p>
          <a:p>
            <a:pPr algn="ctr">
              <a:buNone/>
            </a:pPr>
            <a:r>
              <a:rPr lang="bg-BG" sz="2800" b="1" noProof="0" dirty="0">
                <a:solidFill>
                  <a:schemeClr val="accent1">
                    <a:lumMod val="75000"/>
                  </a:schemeClr>
                </a:solidFill>
              </a:rPr>
              <a:t>Темата за вярата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  <a:p>
            <a:pPr>
              <a:buNone/>
            </a:pPr>
            <a:r>
              <a:rPr lang="bg-BG" sz="2400" noProof="0" dirty="0"/>
              <a:t>    </a:t>
            </a:r>
            <a:r>
              <a:rPr lang="bg-BG" sz="2400" i="1" noProof="0" dirty="0"/>
              <a:t>Диалогичен прочит на „Вяра“ и „Писмо” на Вапцаров, „Борба” на Ботев, „Към върха” на Яворов, „На злото“ на Дебелянов 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6614" y="1268760"/>
            <a:ext cx="4494212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bg-BG" dirty="0"/>
              <a:t>Първа част</a:t>
            </a:r>
          </a:p>
          <a:p>
            <a:pPr>
              <a:buNone/>
            </a:pPr>
            <a:r>
              <a:rPr lang="bg-BG" dirty="0"/>
              <a:t>    </a:t>
            </a:r>
            <a:r>
              <a:rPr lang="bg-BG" noProof="0" dirty="0"/>
              <a:t>Кратък</a:t>
            </a:r>
            <a:r>
              <a:rPr lang="ru-RU" dirty="0"/>
              <a:t> </a:t>
            </a:r>
            <a:r>
              <a:rPr lang="bg-BG" noProof="0" dirty="0"/>
              <a:t>преглед на темата за вярата в творчеството на изброените творци</a:t>
            </a:r>
            <a:endParaRPr lang="bg-BG" dirty="0"/>
          </a:p>
          <a:p>
            <a:pPr>
              <a:buNone/>
            </a:pPr>
            <a:r>
              <a:rPr lang="bg-BG" dirty="0"/>
              <a:t>Втора част</a:t>
            </a:r>
          </a:p>
          <a:p>
            <a:pPr>
              <a:buNone/>
            </a:pPr>
            <a:r>
              <a:rPr lang="bg-BG" dirty="0"/>
              <a:t>    Съпоставителен анализ на текстовете</a:t>
            </a:r>
          </a:p>
          <a:p>
            <a:pPr>
              <a:buNone/>
            </a:pPr>
            <a:r>
              <a:rPr lang="bg-BG" dirty="0"/>
              <a:t>    Представяне на тема, мотиви, образи, идеи, композиция, </a:t>
            </a:r>
            <a:r>
              <a:rPr lang="bg-BG" dirty="0" err="1"/>
              <a:t>хронотоп</a:t>
            </a:r>
            <a:r>
              <a:rPr lang="bg-BG" dirty="0"/>
              <a:t>, речева ситуация, конфликтност и стил</a:t>
            </a:r>
          </a:p>
          <a:p>
            <a:pPr>
              <a:buNone/>
            </a:pPr>
            <a:r>
              <a:rPr lang="bg-BG" dirty="0"/>
              <a:t>Трета част</a:t>
            </a:r>
          </a:p>
          <a:p>
            <a:pPr>
              <a:buNone/>
            </a:pPr>
            <a:r>
              <a:rPr lang="bg-BG" dirty="0"/>
              <a:t>     Илюстрация или есе на тема:</a:t>
            </a:r>
          </a:p>
          <a:p>
            <a:pPr>
              <a:buNone/>
            </a:pPr>
            <a:r>
              <a:rPr lang="bg-BG" i="1" dirty="0"/>
              <a:t>Вярата на модерния човек в съвременния свят </a:t>
            </a:r>
          </a:p>
          <a:p>
            <a:pPr>
              <a:buNone/>
            </a:pPr>
            <a:r>
              <a:rPr lang="ru-RU" i="1" dirty="0"/>
              <a:t>“</a:t>
            </a:r>
            <a:r>
              <a:rPr lang="bg-BG" i="1" dirty="0"/>
              <a:t>Вярвам/ Не вярвам, „че утре ще бъде /живота по-хубав, /живота по-мъдър</a:t>
            </a:r>
            <a:endParaRPr lang="ru-RU" i="1" dirty="0"/>
          </a:p>
          <a:p>
            <a:pPr algn="r">
              <a:buNone/>
            </a:pPr>
            <a:r>
              <a:rPr lang="bg-BG" sz="2100" i="1" noProof="0" dirty="0"/>
              <a:t>Учител</a:t>
            </a:r>
            <a:r>
              <a:rPr lang="ru-RU" sz="2100" i="1" dirty="0"/>
              <a:t>: Весела Топалова</a:t>
            </a:r>
          </a:p>
          <a:p>
            <a:pPr>
              <a:buNone/>
            </a:pPr>
            <a:endParaRPr lang="bg-BG" i="1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457200" y="341510"/>
            <a:ext cx="8401080" cy="681264"/>
          </a:xfrm>
        </p:spPr>
        <p:txBody>
          <a:bodyPr>
            <a:normAutofit/>
          </a:bodyPr>
          <a:lstStyle/>
          <a:p>
            <a:pPr algn="ctr"/>
            <a:r>
              <a:rPr lang="bg-BG" sz="2800" dirty="0"/>
              <a:t>Избор на тема и възможности за формулиране      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 descr="downlo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0"/>
            <a:ext cx="8429684" cy="6096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Дванадесети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437037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bg-BG" sz="5000" b="1" dirty="0">
                <a:solidFill>
                  <a:schemeClr val="accent1"/>
                </a:solidFill>
              </a:rPr>
              <a:t>Страдание и спасение</a:t>
            </a:r>
          </a:p>
          <a:p>
            <a:pPr>
              <a:buNone/>
            </a:pPr>
            <a:endParaRPr lang="bg-BG" b="1" dirty="0"/>
          </a:p>
          <a:p>
            <a:pPr>
              <a:buNone/>
            </a:pPr>
            <a:r>
              <a:rPr lang="bg-BG" sz="6000" b="1" dirty="0"/>
              <a:t>Първа част</a:t>
            </a:r>
          </a:p>
          <a:p>
            <a:pPr lvl="0">
              <a:buNone/>
            </a:pPr>
            <a:r>
              <a:rPr lang="bg-BG" sz="6000" b="1" i="1" dirty="0"/>
              <a:t>    Особености на художествения свят на Елин Пелин </a:t>
            </a:r>
          </a:p>
          <a:p>
            <a:pPr lvl="0">
              <a:buNone/>
            </a:pPr>
            <a:endParaRPr lang="bg-BG" sz="6000" dirty="0"/>
          </a:p>
          <a:p>
            <a:pPr>
              <a:buNone/>
            </a:pPr>
            <a:r>
              <a:rPr lang="bg-BG" sz="6000" b="1" dirty="0"/>
              <a:t> Втора част</a:t>
            </a:r>
          </a:p>
          <a:p>
            <a:pPr lvl="0">
              <a:buNone/>
            </a:pPr>
            <a:r>
              <a:rPr lang="bg-BG" sz="6000" b="1" i="1" dirty="0"/>
              <a:t>    Трудът  - разказ по  избор</a:t>
            </a:r>
          </a:p>
          <a:p>
            <a:pPr>
              <a:buNone/>
            </a:pPr>
            <a:r>
              <a:rPr lang="bg-BG" sz="6000" dirty="0"/>
              <a:t> 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495800" y="1428736"/>
            <a:ext cx="4396680" cy="52738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g-BG" sz="2400" b="1" dirty="0"/>
              <a:t>Страданието</a:t>
            </a:r>
            <a:r>
              <a:rPr lang="bg-BG" sz="2400" dirty="0"/>
              <a:t> </a:t>
            </a:r>
            <a:r>
              <a:rPr lang="bg-BG" sz="2400" b="1" i="1" dirty="0"/>
              <a:t>-</a:t>
            </a:r>
            <a:r>
              <a:rPr lang="bg-BG" sz="2400" b="1" i="1" noProof="0" dirty="0"/>
              <a:t>междутекстови</a:t>
            </a:r>
            <a:r>
              <a:rPr lang="bg-BG" sz="2400" b="1" i="1" dirty="0"/>
              <a:t> връзки – „Напаст божия“ и „Спасова могила</a:t>
            </a:r>
          </a:p>
          <a:p>
            <a:pPr lvl="0">
              <a:buNone/>
            </a:pPr>
            <a:r>
              <a:rPr lang="bg-BG" sz="2400" b="1" dirty="0"/>
              <a:t>Спасението</a:t>
            </a:r>
            <a:endParaRPr lang="bg-BG" sz="2400" dirty="0"/>
          </a:p>
          <a:p>
            <a:pPr lvl="1">
              <a:buNone/>
            </a:pPr>
            <a:r>
              <a:rPr lang="bg-BG" dirty="0"/>
              <a:t>„</a:t>
            </a:r>
            <a:r>
              <a:rPr lang="bg-BG" b="1" i="1" dirty="0"/>
              <a:t>Самодивските скали“</a:t>
            </a:r>
          </a:p>
          <a:p>
            <a:pPr lvl="1">
              <a:buNone/>
            </a:pPr>
            <a:r>
              <a:rPr lang="bg-BG" b="1" i="1" dirty="0"/>
              <a:t>„Мечтатели“</a:t>
            </a:r>
          </a:p>
          <a:p>
            <a:pPr lvl="1">
              <a:buNone/>
            </a:pPr>
            <a:r>
              <a:rPr lang="bg-BG" b="1" i="1" dirty="0"/>
              <a:t>„Косачи“</a:t>
            </a:r>
          </a:p>
          <a:p>
            <a:pPr lvl="1">
              <a:buNone/>
            </a:pPr>
            <a:r>
              <a:rPr lang="bg-BG" b="1" i="1" dirty="0"/>
              <a:t>„Задушница“</a:t>
            </a:r>
          </a:p>
          <a:p>
            <a:pPr marL="639763" lvl="1" indent="-639763">
              <a:buNone/>
            </a:pPr>
            <a:r>
              <a:rPr lang="bg-BG" b="1" dirty="0">
                <a:solidFill>
                  <a:schemeClr val="tx1"/>
                </a:solidFill>
              </a:rPr>
              <a:t>Трета част</a:t>
            </a:r>
            <a:endParaRPr lang="bg-BG" dirty="0">
              <a:solidFill>
                <a:schemeClr val="tx1"/>
              </a:solidFill>
            </a:endParaRPr>
          </a:p>
          <a:p>
            <a:pPr marL="273050" lvl="0" indent="-273050">
              <a:buNone/>
            </a:pPr>
            <a:r>
              <a:rPr lang="bg-BG" sz="2400" b="1" i="1" dirty="0"/>
              <a:t>     Моята молитва</a:t>
            </a:r>
          </a:p>
          <a:p>
            <a:pPr marL="273050" lvl="0" indent="-273050">
              <a:buNone/>
            </a:pPr>
            <a:r>
              <a:rPr lang="bg-BG" sz="2400" i="1" dirty="0"/>
              <a:t>  Задачата е творческа</a:t>
            </a:r>
            <a:endParaRPr lang="bg-BG" sz="2400" dirty="0"/>
          </a:p>
          <a:p>
            <a:pPr lvl="1" algn="r">
              <a:buNone/>
            </a:pPr>
            <a:r>
              <a:rPr lang="bg-BG" sz="1800" dirty="0"/>
              <a:t>Учител: Албена Узунова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03842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онтейнер за съдържание 4" descr="122070678_3192116337580425_2783373348055745678_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8358246" cy="628654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Задаване 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bg-BG" dirty="0"/>
              <a:t>Съобразено с учебното съдържание</a:t>
            </a:r>
          </a:p>
          <a:p>
            <a:r>
              <a:rPr lang="bg-BG" dirty="0"/>
              <a:t>Реализирано извън периода на контролната дейност</a:t>
            </a:r>
          </a:p>
          <a:p>
            <a:r>
              <a:rPr lang="bg-BG" dirty="0">
                <a:solidFill>
                  <a:srgbClr val="002060"/>
                </a:solidFill>
              </a:rPr>
              <a:t>Декември-януари </a:t>
            </a:r>
          </a:p>
          <a:p>
            <a:r>
              <a:rPr lang="bg-BG" dirty="0">
                <a:solidFill>
                  <a:srgbClr val="002060"/>
                </a:solidFill>
              </a:rPr>
              <a:t>Април-май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279930" cy="3913632"/>
          </a:xfrm>
        </p:spPr>
        <p:txBody>
          <a:bodyPr>
            <a:normAutofit lnSpcReduction="10000"/>
          </a:bodyPr>
          <a:lstStyle/>
          <a:p>
            <a:r>
              <a:rPr lang="bg-BG" dirty="0"/>
              <a:t>Обмисляне на темата</a:t>
            </a:r>
          </a:p>
          <a:p>
            <a:r>
              <a:rPr lang="bg-BG" dirty="0"/>
              <a:t>Издирване и подбор на материали за изпълнение</a:t>
            </a:r>
          </a:p>
          <a:p>
            <a:r>
              <a:rPr lang="bg-BG" dirty="0"/>
              <a:t>Подреждане и творческо осмисляне на задачите</a:t>
            </a:r>
          </a:p>
          <a:p>
            <a:r>
              <a:rPr lang="bg-BG" dirty="0"/>
              <a:t>Изпълнение  и редактиране</a:t>
            </a:r>
          </a:p>
          <a:p>
            <a:r>
              <a:rPr lang="bg-BG" dirty="0">
                <a:solidFill>
                  <a:srgbClr val="002060"/>
                </a:solidFill>
              </a:rPr>
              <a:t>Десет учебни дни</a:t>
            </a:r>
          </a:p>
          <a:p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Време на задаване и изпълнение</a:t>
            </a:r>
          </a:p>
        </p:txBody>
      </p:sp>
      <p:sp>
        <p:nvSpPr>
          <p:cNvPr id="6" name="Текстов контейнер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ctr"/>
            <a:r>
              <a:rPr lang="bg-BG" dirty="0"/>
              <a:t>Изпълнение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Контейнер за съдържание 3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лав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/>
              <a:t>Съдържание на проекта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Качествени показатели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bg-BG" dirty="0"/>
              <a:t>Литературни компетентности</a:t>
            </a:r>
          </a:p>
          <a:p>
            <a:endParaRPr lang="bg-BG" dirty="0"/>
          </a:p>
          <a:p>
            <a:r>
              <a:rPr lang="bg-BG" dirty="0"/>
              <a:t>Езикови компетентности</a:t>
            </a:r>
          </a:p>
          <a:p>
            <a:endParaRPr lang="bg-BG" dirty="0"/>
          </a:p>
          <a:p>
            <a:r>
              <a:rPr lang="bg-BG" dirty="0"/>
              <a:t>Компетентности за естетическо оформление на проекта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bg-BG" dirty="0"/>
              <a:t>0-12 точки</a:t>
            </a:r>
          </a:p>
          <a:p>
            <a:endParaRPr lang="bg-BG" dirty="0"/>
          </a:p>
          <a:p>
            <a:endParaRPr lang="bg-BG" dirty="0"/>
          </a:p>
          <a:p>
            <a:r>
              <a:rPr lang="bg-BG" dirty="0"/>
              <a:t>0-8 точки</a:t>
            </a:r>
          </a:p>
          <a:p>
            <a:endParaRPr lang="bg-BG" dirty="0"/>
          </a:p>
          <a:p>
            <a:r>
              <a:rPr lang="bg-BG" dirty="0"/>
              <a:t>0-8 точки</a:t>
            </a:r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/>
              <a:t>Критерии за оценка</a:t>
            </a:r>
          </a:p>
        </p:txBody>
      </p:sp>
      <p:sp>
        <p:nvSpPr>
          <p:cNvPr id="6" name="Текстов контейнер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ctr"/>
            <a:r>
              <a:rPr lang="bg-BG" dirty="0"/>
              <a:t>Количествени показатели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Контейнер за съдържание 3"/>
          <p:cNvGraphicFramePr>
            <a:graphicFrameLocks noGrp="1"/>
          </p:cNvGraphicFramePr>
          <p:nvPr>
            <p:ph idx="1"/>
          </p:nvPr>
        </p:nvGraphicFramePr>
        <p:xfrm>
          <a:off x="457200" y="1785926"/>
          <a:ext cx="8229600" cy="4071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bg-BG" sz="2800" dirty="0"/>
                        <a:t>оценка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800" dirty="0"/>
                        <a:t>точки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Отличен 6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25 - 28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>
                          <a:latin typeface="Times New Roman"/>
                          <a:ea typeface="Calibri"/>
                          <a:cs typeface="Times New Roman"/>
                        </a:rPr>
                        <a:t>Много добър 5</a:t>
                      </a:r>
                      <a:endParaRPr lang="bg-BG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21 - 24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>
                          <a:latin typeface="Times New Roman"/>
                          <a:ea typeface="Calibri"/>
                          <a:cs typeface="Times New Roman"/>
                        </a:rPr>
                        <a:t>Добър 4</a:t>
                      </a:r>
                      <a:endParaRPr lang="bg-BG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17 - 20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>
                          <a:latin typeface="Times New Roman"/>
                          <a:ea typeface="Calibri"/>
                          <a:cs typeface="Times New Roman"/>
                        </a:rPr>
                        <a:t>Среден 3</a:t>
                      </a:r>
                      <a:endParaRPr lang="bg-BG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13 - 16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15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>
                          <a:latin typeface="Times New Roman"/>
                          <a:ea typeface="Calibri"/>
                          <a:cs typeface="Times New Roman"/>
                        </a:rPr>
                        <a:t>Слаб 2</a:t>
                      </a:r>
                      <a:endParaRPr lang="bg-BG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2800" b="1" dirty="0">
                          <a:latin typeface="Times New Roman"/>
                          <a:ea typeface="Calibri"/>
                          <a:cs typeface="Times New Roman"/>
                        </a:rPr>
                        <a:t>0 - 12</a:t>
                      </a:r>
                      <a:endParaRPr lang="bg-BG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Заглав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          Критерии за оценка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Осми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444181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bg-BG" b="1" dirty="0">
                <a:solidFill>
                  <a:schemeClr val="accent1"/>
                </a:solidFill>
              </a:rPr>
              <a:t>Ренесансът в литературата на Западна Европа </a:t>
            </a:r>
          </a:p>
          <a:p>
            <a:pPr algn="ctr">
              <a:buNone/>
            </a:pPr>
            <a:endParaRPr lang="bg-BG" dirty="0"/>
          </a:p>
          <a:p>
            <a:pPr algn="ctr">
              <a:buNone/>
            </a:pPr>
            <a:r>
              <a:rPr lang="bg-BG" b="1" dirty="0"/>
              <a:t>Вариант 1</a:t>
            </a:r>
            <a:endParaRPr lang="bg-BG" dirty="0"/>
          </a:p>
          <a:p>
            <a:pPr algn="ctr">
              <a:buNone/>
            </a:pPr>
            <a:r>
              <a:rPr lang="bg-BG" b="1" i="1" dirty="0"/>
              <a:t>Лудостта в литературата на Западноевропейския ренесанс</a:t>
            </a:r>
          </a:p>
          <a:p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495800" y="2262738"/>
            <a:ext cx="4494212" cy="4543916"/>
          </a:xfrm>
        </p:spPr>
        <p:txBody>
          <a:bodyPr>
            <a:normAutofit fontScale="85000" lnSpcReduction="20000"/>
          </a:bodyPr>
          <a:lstStyle/>
          <a:p>
            <a:r>
              <a:rPr lang="bg-BG" b="1" dirty="0"/>
              <a:t>Първа част -</a:t>
            </a:r>
            <a:r>
              <a:rPr lang="bg-BG" dirty="0"/>
              <a:t>  Основни идеи на хуманизма като идеология на Ренесанса</a:t>
            </a:r>
          </a:p>
          <a:p>
            <a:pPr marL="0" indent="0">
              <a:buNone/>
            </a:pPr>
            <a:endParaRPr lang="bg-BG" sz="2200" dirty="0"/>
          </a:p>
          <a:p>
            <a:r>
              <a:rPr lang="bg-BG" b="1" dirty="0"/>
              <a:t>Втора част -</a:t>
            </a:r>
            <a:r>
              <a:rPr lang="bg-BG" dirty="0"/>
              <a:t> Лудостта в литературата като </a:t>
            </a:r>
            <a:r>
              <a:rPr lang="bg-BG" dirty="0" err="1"/>
              <a:t>художе-ствено</a:t>
            </a:r>
            <a:r>
              <a:rPr lang="bg-BG" dirty="0"/>
              <a:t> решение и като личен избор на човека в романа “Дон Кихот” и в трагедията “Хамлет”</a:t>
            </a:r>
          </a:p>
          <a:p>
            <a:pPr marL="0" indent="0">
              <a:buNone/>
            </a:pPr>
            <a:endParaRPr lang="bg-BG" sz="2200" dirty="0"/>
          </a:p>
          <a:p>
            <a:r>
              <a:rPr lang="bg-BG" b="1" dirty="0"/>
              <a:t>Трета част -</a:t>
            </a:r>
            <a:r>
              <a:rPr lang="bg-BG" dirty="0"/>
              <a:t> Илюстрация на образ или детайл </a:t>
            </a:r>
          </a:p>
          <a:p>
            <a:pPr marL="0" indent="0">
              <a:buNone/>
            </a:pPr>
            <a:endParaRPr lang="bg-BG" sz="2400" dirty="0"/>
          </a:p>
          <a:p>
            <a:pPr marL="0" indent="0" algn="r">
              <a:buNone/>
            </a:pPr>
            <a:r>
              <a:rPr lang="bg-BG" sz="2100" dirty="0"/>
              <a:t>Учител: Диана Стоева</a:t>
            </a:r>
          </a:p>
          <a:p>
            <a:pPr>
              <a:buNone/>
            </a:pPr>
            <a:r>
              <a:rPr lang="bg-BG" dirty="0"/>
              <a:t>                               </a:t>
            </a:r>
            <a:endParaRPr lang="bg-BG" sz="2100" dirty="0"/>
          </a:p>
          <a:p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 контейне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bg-BG" dirty="0"/>
              <a:t>Осми клас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bg-BG" sz="2400" b="1" dirty="0">
                <a:solidFill>
                  <a:schemeClr val="accent1"/>
                </a:solidFill>
              </a:rPr>
              <a:t>Ренесансът в литературата на Западна Европа </a:t>
            </a:r>
          </a:p>
          <a:p>
            <a:pPr algn="ctr"/>
            <a:endParaRPr lang="bg-BG" dirty="0"/>
          </a:p>
          <a:p>
            <a:pPr algn="ctr">
              <a:buNone/>
            </a:pPr>
            <a:r>
              <a:rPr lang="bg-BG" b="1" dirty="0"/>
              <a:t>Вариант 2</a:t>
            </a:r>
            <a:r>
              <a:rPr lang="bg-BG" dirty="0"/>
              <a:t> </a:t>
            </a:r>
          </a:p>
          <a:p>
            <a:pPr algn="ctr">
              <a:buNone/>
            </a:pPr>
            <a:r>
              <a:rPr lang="bg-BG" b="1" i="1" dirty="0"/>
              <a:t>Жената като литературен герой в творбите на Западноевропейския ренесанс</a:t>
            </a:r>
            <a:endParaRPr lang="bg-BG" dirty="0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4"/>
          </p:nvPr>
        </p:nvSpPr>
        <p:spPr>
          <a:xfrm>
            <a:off x="4646614" y="2127710"/>
            <a:ext cx="4038600" cy="4472478"/>
          </a:xfrm>
        </p:spPr>
        <p:txBody>
          <a:bodyPr>
            <a:normAutofit fontScale="92500" lnSpcReduction="10000"/>
          </a:bodyPr>
          <a:lstStyle/>
          <a:p>
            <a:r>
              <a:rPr lang="bg-BG" sz="2400" b="1" dirty="0"/>
              <a:t>Първа част- </a:t>
            </a:r>
            <a:r>
              <a:rPr lang="bg-BG" sz="2400" dirty="0"/>
              <a:t> Основни идеи на хуманизма като идеология на Ренесанса</a:t>
            </a:r>
          </a:p>
          <a:p>
            <a:endParaRPr lang="bg-BG" sz="2400" dirty="0"/>
          </a:p>
          <a:p>
            <a:r>
              <a:rPr lang="bg-BG" sz="2400" b="1" dirty="0"/>
              <a:t>Втора част-</a:t>
            </a:r>
            <a:r>
              <a:rPr lang="bg-BG" sz="2400" dirty="0"/>
              <a:t>   Лицата на женското присъствие в литературата на Ренесанса и днес </a:t>
            </a:r>
          </a:p>
          <a:p>
            <a:pPr>
              <a:buNone/>
            </a:pPr>
            <a:r>
              <a:rPr lang="bg-BG" sz="2400" dirty="0"/>
              <a:t>                                 </a:t>
            </a:r>
          </a:p>
          <a:p>
            <a:r>
              <a:rPr lang="bg-BG" sz="2400" b="1" dirty="0"/>
              <a:t>Трета част-</a:t>
            </a:r>
            <a:r>
              <a:rPr lang="bg-BG" sz="2400" dirty="0"/>
              <a:t> Илюстрация на образ или детайл от творбите </a:t>
            </a:r>
          </a:p>
          <a:p>
            <a:pPr>
              <a:buNone/>
            </a:pPr>
            <a:r>
              <a:rPr lang="bg-BG" sz="1900" dirty="0"/>
              <a:t>                       Учител: Диана Стоева</a:t>
            </a:r>
          </a:p>
          <a:p>
            <a:endParaRPr lang="bg-BG" dirty="0"/>
          </a:p>
        </p:txBody>
      </p:sp>
      <p:sp>
        <p:nvSpPr>
          <p:cNvPr id="5" name="Заглавие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/>
              <a:t>Избор на тема и възможности за формулиране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онтейнер за съдържание 3" descr="20220720_0928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500042"/>
            <a:ext cx="8501090" cy="6215106"/>
          </a:xfrm>
        </p:spPr>
      </p:pic>
      <p:sp>
        <p:nvSpPr>
          <p:cNvPr id="3" name="Заглав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Харти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Харти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Харти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525</TotalTime>
  <Words>1675</Words>
  <Application>Microsoft Office PowerPoint</Application>
  <PresentationFormat>Презентация на цял екран (4:3)</PresentationFormat>
  <Paragraphs>333</Paragraphs>
  <Slides>25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25</vt:i4>
      </vt:variant>
    </vt:vector>
  </HeadingPairs>
  <TitlesOfParts>
    <vt:vector size="31" baseType="lpstr">
      <vt:lpstr>Calibri</vt:lpstr>
      <vt:lpstr>Constantia</vt:lpstr>
      <vt:lpstr>Times New Roman</vt:lpstr>
      <vt:lpstr>Wingdings</vt:lpstr>
      <vt:lpstr>Wingdings 2</vt:lpstr>
      <vt:lpstr>Хартия</vt:lpstr>
      <vt:lpstr>Проектната дейност в обучението по български език и литература</vt:lpstr>
      <vt:lpstr>Проектът по български език и литература</vt:lpstr>
      <vt:lpstr>Време на задаване и изпълнение</vt:lpstr>
      <vt:lpstr>Съдържание на проекта</vt:lpstr>
      <vt:lpstr>Критерии за оценка</vt:lpstr>
      <vt:lpstr>          Критерии за оценка</vt:lpstr>
      <vt:lpstr>Избор на тема и възможности за формулиране</vt:lpstr>
      <vt:lpstr>Избор на тема и възможности за формулиране</vt:lpstr>
      <vt:lpstr>Презентация на PowerPoint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</vt:lpstr>
      <vt:lpstr>Избор на тема и възможности за формулиране        </vt:lpstr>
      <vt:lpstr>Презентация на PowerPoint</vt:lpstr>
      <vt:lpstr>Избор на тема и възможности за формулиране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Проектната дейност в обучението по български език и литература</dc:title>
  <dc:creator>USER-</dc:creator>
  <cp:lastModifiedBy>Галина Цанева (РУО - Пазарджик)</cp:lastModifiedBy>
  <cp:revision>37</cp:revision>
  <dcterms:created xsi:type="dcterms:W3CDTF">2025-01-14T11:14:12Z</dcterms:created>
  <dcterms:modified xsi:type="dcterms:W3CDTF">2025-01-26T19:39:48Z</dcterms:modified>
</cp:coreProperties>
</file>