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6" r:id="rId1"/>
  </p:sldMasterIdLst>
  <p:notesMasterIdLst>
    <p:notesMasterId r:id="rId6"/>
  </p:notesMasterIdLst>
  <p:sldIdLst>
    <p:sldId id="260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285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___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roundedCorners val="1"/>
  <c:chart>
    <c:autoTitleDeleted val="1"/>
    <c:plotArea>
      <c:layout>
        <c:manualLayout>
          <c:layoutTarget val="inner"/>
          <c:xMode val="edge"/>
          <c:yMode val="edge"/>
          <c:x val="2.2988344848824789E-2"/>
          <c:y val="0"/>
          <c:w val="0.9662837608883903"/>
          <c:h val="0.9492067047149775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 ниво</c:v>
                </c:pt>
              </c:strCache>
            </c:strRef>
          </c:tx>
          <c:invertIfNegative val="1"/>
          <c:dLbls>
            <c:dLbl>
              <c:idx val="0"/>
              <c:layout>
                <c:manualLayout>
                  <c:x val="0"/>
                  <c:y val="-0.31168613015809188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C00-49D3-8F8A-1BE4BB01DC94}"/>
                </c:ext>
              </c:extLst>
            </c:dLbl>
            <c:dLbl>
              <c:idx val="1"/>
              <c:layout>
                <c:manualLayout>
                  <c:x val="6.6666200061591824E-2"/>
                  <c:y val="-9.4660232122087198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4054690298122031"/>
                      <c:h val="7.3534838855816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BC00-49D3-8F8A-1BE4BB01DC94}"/>
                </c:ext>
              </c:extLst>
            </c:dLbl>
            <c:dLbl>
              <c:idx val="2"/>
              <c:layout>
                <c:manualLayout>
                  <c:x val="7.8160372486004145E-2"/>
                  <c:y val="-0.2470401179771543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BC00-49D3-8F8A-1BE4BB01DC94}"/>
                </c:ext>
              </c:extLst>
            </c:dLbl>
            <c:dLbl>
              <c:idx val="3"/>
              <c:layout>
                <c:manualLayout>
                  <c:x val="7.816037248600427E-2"/>
                  <c:y val="-0.5125505251488621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BC00-49D3-8F8A-1BE4BB01DC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bg-BG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12 А</c:v>
                </c:pt>
                <c:pt idx="1">
                  <c:v>12Б</c:v>
                </c:pt>
                <c:pt idx="2">
                  <c:v>12В</c:v>
                </c:pt>
                <c:pt idx="3">
                  <c:v>12Г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2.9499999999999997</c:v>
                </c:pt>
                <c:pt idx="1">
                  <c:v>4.1599999999999993</c:v>
                </c:pt>
                <c:pt idx="2">
                  <c:v>3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C00-49D3-8F8A-1BE4BB01DC9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пробно дзи- декември</c:v>
                </c:pt>
              </c:strCache>
            </c:strRef>
          </c:tx>
          <c:invertIfNegative val="1"/>
          <c:dLbls>
            <c:dLbl>
              <c:idx val="0"/>
              <c:layout>
                <c:manualLayout>
                  <c:x val="-9.1140038480437835E-3"/>
                  <c:y val="-0.1777765334975783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пробен </a:t>
                    </a:r>
                    <a:r>
                      <a:rPr lang="ru-RU" dirty="0" err="1"/>
                      <a:t>дзи</a:t>
                    </a:r>
                    <a:r>
                      <a:rPr lang="ru-RU" dirty="0"/>
                      <a:t>- </a:t>
                    </a:r>
                    <a:r>
                      <a:rPr lang="ru-RU" dirty="0" err="1"/>
                      <a:t>декември</a:t>
                    </a:r>
                    <a:r>
                      <a:rPr lang="ru-RU" dirty="0"/>
                      <a:t>; 12 А; 3,38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C00-49D3-8F8A-1BE4BB01DC94}"/>
                </c:ext>
              </c:extLst>
            </c:dLbl>
            <c:dLbl>
              <c:idx val="1"/>
              <c:layout>
                <c:manualLayout>
                  <c:x val="7.662781616274956E-3"/>
                  <c:y val="1.385271689591517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пробен </a:t>
                    </a:r>
                    <a:r>
                      <a:rPr lang="ru-RU" dirty="0"/>
                      <a:t>дзи- декември; 12Б; 4,23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6005634497625624"/>
                      <c:h val="7.3534838855816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BC00-49D3-8F8A-1BE4BB01DC94}"/>
                </c:ext>
              </c:extLst>
            </c:dLbl>
            <c:dLbl>
              <c:idx val="2"/>
              <c:layout>
                <c:manualLayout>
                  <c:x val="1.3793006909294759E-2"/>
                  <c:y val="-0.2147171118866855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пробен </a:t>
                    </a:r>
                    <a:r>
                      <a:rPr lang="ru-RU" dirty="0" err="1"/>
                      <a:t>дзи</a:t>
                    </a:r>
                    <a:r>
                      <a:rPr lang="ru-RU" dirty="0"/>
                      <a:t>- </a:t>
                    </a:r>
                    <a:r>
                      <a:rPr lang="ru-RU" dirty="0" err="1"/>
                      <a:t>декември</a:t>
                    </a:r>
                    <a:r>
                      <a:rPr lang="ru-RU" dirty="0"/>
                      <a:t>; 12В; 2,7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BC00-49D3-8F8A-1BE4BB01DC94}"/>
                </c:ext>
              </c:extLst>
            </c:dLbl>
            <c:dLbl>
              <c:idx val="3"/>
              <c:layout>
                <c:manualLayout>
                  <c:x val="3.8313908081374762E-2"/>
                  <c:y val="-0.3694057838910719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пробен </a:t>
                    </a:r>
                    <a:r>
                      <a:rPr lang="ru-RU" dirty="0" err="1"/>
                      <a:t>дзи</a:t>
                    </a:r>
                    <a:r>
                      <a:rPr lang="ru-RU" dirty="0"/>
                      <a:t>- </a:t>
                    </a:r>
                    <a:r>
                      <a:rPr lang="ru-RU" dirty="0" err="1"/>
                      <a:t>декември</a:t>
                    </a:r>
                    <a:r>
                      <a:rPr lang="ru-RU" dirty="0"/>
                      <a:t>; 12Г; 2,3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BC00-49D3-8F8A-1BE4BB01DC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bg-BG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12 А</c:v>
                </c:pt>
                <c:pt idx="1">
                  <c:v>12Б</c:v>
                </c:pt>
                <c:pt idx="2">
                  <c:v>12В</c:v>
                </c:pt>
                <c:pt idx="3">
                  <c:v>12Г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3.38</c:v>
                </c:pt>
                <c:pt idx="1">
                  <c:v>4.2300000000000004</c:v>
                </c:pt>
                <c:pt idx="2">
                  <c:v>2.7</c:v>
                </c:pt>
                <c:pt idx="3">
                  <c:v>2.2999999999999998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C00-49D3-8F8A-1BE4BB01DC9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пробно дзи-април</c:v>
                </c:pt>
              </c:strCache>
            </c:strRef>
          </c:tx>
          <c:invertIfNegative val="1"/>
          <c:dLbls>
            <c:dLbl>
              <c:idx val="0"/>
              <c:layout>
                <c:manualLayout>
                  <c:x val="-4.8526404859386175E-2"/>
                  <c:y val="-4.617572298638399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пробен </a:t>
                    </a:r>
                    <a:r>
                      <a:rPr lang="ru-RU" dirty="0"/>
                      <a:t>дзи-април; 12 А; 3,65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BC00-49D3-8F8A-1BE4BB01DC94}"/>
                </c:ext>
              </c:extLst>
            </c:dLbl>
            <c:dLbl>
              <c:idx val="1"/>
              <c:layout>
                <c:manualLayout>
                  <c:x val="-2.2222066687197294E-2"/>
                  <c:y val="-5.7381516548906481E-3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пробен </a:t>
                    </a:r>
                    <a:r>
                      <a:rPr lang="bg-BG" dirty="0" err="1"/>
                      <a:t>дзи-април</a:t>
                    </a:r>
                    <a:r>
                      <a:rPr lang="bg-BG" dirty="0"/>
                      <a:t>; 12Б; 4,</a:t>
                    </a:r>
                    <a:r>
                      <a:rPr lang="bg-BG" dirty="0" err="1"/>
                      <a:t>4</a:t>
                    </a:r>
                    <a:endParaRPr lang="bg-BG" dirty="0"/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6861573237849845"/>
                      <c:h val="7.3534838855816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8-BC00-49D3-8F8A-1BE4BB01DC94}"/>
                </c:ext>
              </c:extLst>
            </c:dLbl>
            <c:dLbl>
              <c:idx val="2"/>
              <c:layout>
                <c:manualLayout>
                  <c:x val="-1.379300690929487E-2"/>
                  <c:y val="-6.233722603161844E-2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пробен </a:t>
                    </a:r>
                    <a:r>
                      <a:rPr lang="bg-BG" dirty="0" err="1"/>
                      <a:t>дзи-април</a:t>
                    </a:r>
                    <a:r>
                      <a:rPr lang="bg-BG" dirty="0"/>
                      <a:t>; 12В; 3,16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BC00-49D3-8F8A-1BE4BB01DC94}"/>
                </c:ext>
              </c:extLst>
            </c:dLbl>
            <c:dLbl>
              <c:idx val="3"/>
              <c:layout>
                <c:manualLayout>
                  <c:x val="-1.2260450586039886E-2"/>
                  <c:y val="-0.20548196728940876"/>
                </c:manualLayout>
              </c:layout>
              <c:tx>
                <c:rich>
                  <a:bodyPr/>
                  <a:lstStyle/>
                  <a:p>
                    <a:r>
                      <a:rPr lang="bg-BG" dirty="0" smtClean="0"/>
                      <a:t>пробен </a:t>
                    </a:r>
                    <a:r>
                      <a:rPr lang="bg-BG" dirty="0" err="1"/>
                      <a:t>дзи-април</a:t>
                    </a:r>
                    <a:r>
                      <a:rPr lang="bg-BG" dirty="0"/>
                      <a:t>; 12Г; 2,75</a:t>
                    </a:r>
                  </a:p>
                </c:rich>
              </c:tx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BC00-49D3-8F8A-1BE4BB01DC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bg-BG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12 А</c:v>
                </c:pt>
                <c:pt idx="1">
                  <c:v>12Б</c:v>
                </c:pt>
                <c:pt idx="2">
                  <c:v>12В</c:v>
                </c:pt>
                <c:pt idx="3">
                  <c:v>12Г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3.65</c:v>
                </c:pt>
                <c:pt idx="1">
                  <c:v>4.4000000000000004</c:v>
                </c:pt>
                <c:pt idx="2">
                  <c:v>3.16</c:v>
                </c:pt>
                <c:pt idx="3">
                  <c:v>2.75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C00-49D3-8F8A-1BE4BB01DC9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ДЗИ - сесия май</c:v>
                </c:pt>
              </c:strCache>
            </c:strRef>
          </c:tx>
          <c:invertIfNegative val="1"/>
          <c:dLbls>
            <c:dLbl>
              <c:idx val="0"/>
              <c:layout>
                <c:manualLayout>
                  <c:x val="-9.5406216724220005E-2"/>
                  <c:y val="5.31020814343416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BC00-49D3-8F8A-1BE4BB01DC94}"/>
                </c:ext>
              </c:extLst>
            </c:dLbl>
            <c:dLbl>
              <c:idx val="1"/>
              <c:layout>
                <c:manualLayout>
                  <c:x val="-7.9692928809259309E-2"/>
                  <c:y val="6.695479833025679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5810239600096929"/>
                      <c:h val="7.3534838855816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B-BC00-49D3-8F8A-1BE4BB01DC94}"/>
                </c:ext>
              </c:extLst>
            </c:dLbl>
            <c:dLbl>
              <c:idx val="2"/>
              <c:layout>
                <c:manualLayout>
                  <c:x val="-7.816037248600427E-2"/>
                  <c:y val="-3.463179223978799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0599548101029977"/>
                      <c:h val="7.353483885581649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F-BC00-49D3-8F8A-1BE4BB01DC94}"/>
                </c:ext>
              </c:extLst>
            </c:dLbl>
            <c:dLbl>
              <c:idx val="3"/>
              <c:layout>
                <c:manualLayout>
                  <c:x val="-3.5248795434864678E-2"/>
                  <c:y val="-1.1543930746595998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BC00-49D3-8F8A-1BE4BB01DC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bg-BG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12 А</c:v>
                </c:pt>
                <c:pt idx="1">
                  <c:v>12Б</c:v>
                </c:pt>
                <c:pt idx="2">
                  <c:v>12В</c:v>
                </c:pt>
                <c:pt idx="3">
                  <c:v>12Г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3.82</c:v>
                </c:pt>
                <c:pt idx="1">
                  <c:v>4.17</c:v>
                </c:pt>
                <c:pt idx="2">
                  <c:v>2.96</c:v>
                </c:pt>
                <c:pt idx="3">
                  <c:v>3.36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BC00-49D3-8F8A-1BE4BB01DC9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axId val="107103360"/>
        <c:axId val="107104896"/>
      </c:barChart>
      <c:catAx>
        <c:axId val="107103360"/>
        <c:scaling>
          <c:orientation val="minMax"/>
        </c:scaling>
        <c:delete val="1"/>
        <c:axPos val="b"/>
        <c:numFmt formatCode="General" sourceLinked="0"/>
        <c:majorTickMark val="cross"/>
        <c:minorTickMark val="cross"/>
        <c:tickLblPos val="nextTo"/>
        <c:crossAx val="107104896"/>
        <c:crosses val="autoZero"/>
        <c:auto val="1"/>
        <c:lblAlgn val="ctr"/>
        <c:lblOffset val="100"/>
        <c:noMultiLvlLbl val="1"/>
      </c:catAx>
      <c:valAx>
        <c:axId val="10710489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10710336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787686163357465"/>
          <c:y val="0.86995207541695374"/>
          <c:w val="0.63696733410500161"/>
          <c:h val="0.12312156613508837"/>
        </c:manualLayout>
      </c:layout>
      <c:sp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6200000" scaled="1"/>
          <a:tileRect/>
        </a:gradFill>
      </c:spPr>
    </c:legend>
    <c:plotVisOnly val="1"/>
    <c:dispBlanksAs val="zero"/>
    <c:showDLblsOverMax val="1"/>
  </c:chart>
  <c:txPr>
    <a:bodyPr/>
    <a:lstStyle/>
    <a:p>
      <a:pPr>
        <a:defRPr sz="1800"/>
      </a:pPr>
      <a:endParaRPr lang="bg-BG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bg-BG"/>
  <c:roundedCorners val="1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Брой зрелостници, допуснати до ДЗИ, сесия май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  <c:pt idx="3">
                  <c:v>2023-2024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61</c:v>
                </c:pt>
                <c:pt idx="1">
                  <c:v>25</c:v>
                </c:pt>
                <c:pt idx="2">
                  <c:v>63</c:v>
                </c:pt>
                <c:pt idx="3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99B-44B2-90B5-F0EFC95D9EC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Брой на явилите се ученици , сесия май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  <c:pt idx="3">
                  <c:v>2023-2024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61</c:v>
                </c:pt>
                <c:pt idx="1">
                  <c:v>24</c:v>
                </c:pt>
                <c:pt idx="2">
                  <c:v>59</c:v>
                </c:pt>
                <c:pt idx="3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99B-44B2-90B5-F0EFC95D9EC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Брой на зрелостниците, които не са положили успешно ДЗИ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  <c:pt idx="3">
                  <c:v>2023-2024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12</c:v>
                </c:pt>
                <c:pt idx="2">
                  <c:v>23</c:v>
                </c:pt>
                <c:pt idx="3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99B-44B2-90B5-F0EFC95D9EC4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Среден успех от ДЗИ БЕЛ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  <c:pt idx="3">
                  <c:v>2023-2024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3.7</c:v>
                </c:pt>
                <c:pt idx="1">
                  <c:v>2.72</c:v>
                </c:pt>
                <c:pt idx="2">
                  <c:v>2.92</c:v>
                </c:pt>
                <c:pt idx="3">
                  <c:v>3.73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99B-44B2-90B5-F0EFC95D9EC4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Среден успех ООП</c:v>
                </c:pt>
              </c:strCache>
            </c:strRef>
          </c:tx>
          <c:invertIfNegative val="1"/>
          <c:cat>
            <c:strRef>
              <c:f>Лист1!$A$2:$A$5</c:f>
              <c:strCache>
                <c:ptCount val="4"/>
                <c:pt idx="0">
                  <c:v>2020-2021</c:v>
                </c:pt>
                <c:pt idx="1">
                  <c:v>2021-2022</c:v>
                </c:pt>
                <c:pt idx="2">
                  <c:v>2022-2023</c:v>
                </c:pt>
                <c:pt idx="3">
                  <c:v>2023-2024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4.1199999999999992</c:v>
                </c:pt>
                <c:pt idx="1">
                  <c:v>3.52</c:v>
                </c:pt>
                <c:pt idx="2">
                  <c:v>4.3</c:v>
                </c:pt>
                <c:pt idx="3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99B-44B2-90B5-F0EFC95D9EC4}"/>
            </c:ext>
          </c:extLst>
        </c:ser>
        <c:dLbls/>
        <c:axId val="90766720"/>
        <c:axId val="115545216"/>
      </c:barChart>
      <c:catAx>
        <c:axId val="90766720"/>
        <c:scaling>
          <c:orientation val="minMax"/>
        </c:scaling>
        <c:delete val="1"/>
        <c:axPos val="b"/>
        <c:majorGridlines/>
        <c:numFmt formatCode="General" sourceLinked="0"/>
        <c:majorTickMark val="cross"/>
        <c:minorTickMark val="cross"/>
        <c:tickLblPos val="nextTo"/>
        <c:crossAx val="115545216"/>
        <c:crosses val="autoZero"/>
        <c:auto val="1"/>
        <c:lblAlgn val="ctr"/>
        <c:lblOffset val="100"/>
        <c:noMultiLvlLbl val="1"/>
      </c:catAx>
      <c:valAx>
        <c:axId val="115545216"/>
        <c:scaling>
          <c:orientation val="minMax"/>
        </c:scaling>
        <c:delete val="1"/>
        <c:axPos val="l"/>
        <c:majorGridlines/>
        <c:numFmt formatCode="General" sourceLinked="1"/>
        <c:majorTickMark val="cross"/>
        <c:minorTickMark val="cross"/>
        <c:tickLblPos val="nextTo"/>
        <c:crossAx val="9076672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zero"/>
    <c:showDLblsOverMax val="1"/>
  </c:chart>
  <c:txPr>
    <a:bodyPr/>
    <a:lstStyle/>
    <a:p>
      <a:pPr>
        <a:defRPr sz="1800"/>
      </a:pPr>
      <a:endParaRPr lang="bg-BG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70EDF9-BFF9-440D-BB52-FFF47C247281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BE74E-0BBE-49E0-88BB-2514671982DD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bg-BG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авоъгъл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авоъгъл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аво съединение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аво съединение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аво съединение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аво съединение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авоъгъл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8" name="Контейнер за съдържани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лавка на секция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bg-BG"/>
          </a:p>
        </p:txBody>
      </p:sp>
      <p:sp>
        <p:nvSpPr>
          <p:cNvPr id="9" name="Правоъгъл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аво съединение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аво съединение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аво съединение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аво съединение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авоъгъл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аво съединение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9" name="Контейнер за съдържани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11" name="Контейнер за съдържани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3" name="Контейнер за съдържани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2" name="Текстов контейне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4" name="Текстов контейне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6" name="Контейнер за 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аво съединение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8" name="Право съединение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авоъгъл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аво съединение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Контейнер за съдържани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1" name="Контейнер за 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22" name="Контейнер за номер на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3" name="Контейнер за долния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0" name="Право съединение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 съединение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аво съединение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аво съединение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Контейнер за 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18" name="Контейнер за номер н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1" name="Контейнер за долния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аво съединение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2B35730-BCF4-4396-B8B9-CDCD4DB8B04E}" type="datetimeFigureOut">
              <a:rPr lang="bg-BG" smtClean="0"/>
              <a:pPr/>
              <a:t>14.2.2025 г.</a:t>
            </a:fld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bg-BG"/>
          </a:p>
        </p:txBody>
      </p:sp>
      <p:sp>
        <p:nvSpPr>
          <p:cNvPr id="7" name="Право съединение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авоъгъл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BF4BC6A-F2F2-4189-84A7-90C3E52F200B}" type="slidenum">
              <a:rPr lang="bg-BG" smtClean="0"/>
              <a:pPr/>
              <a:t>‹#›</a:t>
            </a:fld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____Microsoft_Office_Excel3.xls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3246902"/>
          </a:xfrm>
        </p:spPr>
        <p:txBody>
          <a:bodyPr>
            <a:normAutofit/>
          </a:bodyPr>
          <a:lstStyle/>
          <a:p>
            <a:r>
              <a:rPr lang="bg-BG" dirty="0" smtClean="0"/>
              <a:t>Обобщен анализ резултатите от ДЗИ по БЕЛ за учебната 2023-2024г.</a:t>
            </a:r>
            <a:br>
              <a:rPr lang="bg-BG" dirty="0" smtClean="0"/>
            </a:br>
            <a:endParaRPr lang="bg-BG" dirty="0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3500437"/>
            <a:ext cx="8229600" cy="2672079"/>
          </a:xfrm>
        </p:spPr>
        <p:txBody>
          <a:bodyPr/>
          <a:lstStyle/>
          <a:p>
            <a:r>
              <a:rPr lang="bg-BG" dirty="0" smtClean="0"/>
              <a:t> Приложеният анализ е изготвен от :</a:t>
            </a:r>
          </a:p>
          <a:p>
            <a:r>
              <a:rPr lang="bg-BG" dirty="0" smtClean="0"/>
              <a:t>-  Мария </a:t>
            </a:r>
            <a:r>
              <a:rPr lang="bg-BG" dirty="0" err="1" smtClean="0"/>
              <a:t>Куртакова</a:t>
            </a:r>
            <a:r>
              <a:rPr lang="bg-BG" dirty="0" smtClean="0"/>
              <a:t> – старши учител по БЕЛ в ПГИТМТ, гр. Панагюрище</a:t>
            </a:r>
          </a:p>
          <a:p>
            <a:r>
              <a:rPr lang="bg-BG" dirty="0" smtClean="0"/>
              <a:t>- Александра </a:t>
            </a:r>
            <a:r>
              <a:rPr lang="bg-BG" dirty="0" err="1" smtClean="0"/>
              <a:t>Дюлгярова</a:t>
            </a:r>
            <a:r>
              <a:rPr lang="bg-BG" dirty="0" smtClean="0"/>
              <a:t> – учител по БЕЛ в ПГИТМТ, гр. Панагюрище</a:t>
            </a:r>
            <a:endParaRPr lang="bg-B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а 1"/>
          <p:cNvGraphicFramePr/>
          <p:nvPr>
            <p:extLst>
              <p:ext uri="{D42A27DB-BD31-4B8C-83A1-F6EECF244321}">
                <p14:modId xmlns:p14="http://schemas.microsoft.com/office/powerpoint/2010/main" xmlns="" val="789521348"/>
              </p:ext>
            </p:extLst>
          </p:nvPr>
        </p:nvGraphicFramePr>
        <p:xfrm>
          <a:off x="500034" y="500042"/>
          <a:ext cx="8286808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а 1"/>
          <p:cNvGraphicFramePr/>
          <p:nvPr/>
        </p:nvGraphicFramePr>
        <p:xfrm>
          <a:off x="428596" y="500042"/>
          <a:ext cx="8072494" cy="5786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85720" y="571480"/>
          <a:ext cx="8572560" cy="5429288"/>
        </p:xfrm>
        <a:graphic>
          <a:graphicData uri="http://schemas.openxmlformats.org/presentationml/2006/ole">
            <p:oleObj spid="_x0000_s1030" name="Работен лист" r:id="rId3" imgW="5210008" imgH="2390895" progId="Excel.Shee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Еркер">
  <a:themeElements>
    <a:clrScheme name="Е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Е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Е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214</TotalTime>
  <Words>157</Words>
  <Application>Microsoft Office PowerPoint</Application>
  <PresentationFormat>Презентация на цял екран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Вградени OLE сървъри</vt:lpstr>
      </vt:variant>
      <vt:variant>
        <vt:i4>1</vt:i4>
      </vt:variant>
      <vt:variant>
        <vt:lpstr>Заглавия на слайдовете</vt:lpstr>
      </vt:variant>
      <vt:variant>
        <vt:i4>4</vt:i4>
      </vt:variant>
    </vt:vector>
  </HeadingPairs>
  <TitlesOfParts>
    <vt:vector size="6" baseType="lpstr">
      <vt:lpstr>Еркер</vt:lpstr>
      <vt:lpstr>Работен лист</vt:lpstr>
      <vt:lpstr>Обобщен анализ резултатите от ДЗИ по БЕЛ за учебната 2023-2024г. 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Обобщен анализ на мерките за повишаване на  успеваемостта на резултатите от ДЗИ БЕЛ за учебната 2023-2024 г.</dc:title>
  <dc:creator>ASUS-PC</dc:creator>
  <cp:lastModifiedBy>ASUS-PC</cp:lastModifiedBy>
  <cp:revision>15</cp:revision>
  <dcterms:created xsi:type="dcterms:W3CDTF">2025-02-13T13:37:27Z</dcterms:created>
  <dcterms:modified xsi:type="dcterms:W3CDTF">2025-02-14T07:03:24Z</dcterms:modified>
</cp:coreProperties>
</file>