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7" r:id="rId4"/>
    <p:sldId id="271" r:id="rId5"/>
    <p:sldId id="272" r:id="rId6"/>
    <p:sldId id="273" r:id="rId7"/>
    <p:sldId id="258" r:id="rId8"/>
    <p:sldId id="259" r:id="rId9"/>
    <p:sldId id="261" r:id="rId10"/>
    <p:sldId id="274" r:id="rId11"/>
    <p:sldId id="276" r:id="rId12"/>
    <p:sldId id="277" r:id="rId13"/>
    <p:sldId id="278" r:id="rId14"/>
    <p:sldId id="279" r:id="rId15"/>
    <p:sldId id="280" r:id="rId16"/>
    <p:sldId id="266" r:id="rId17"/>
  </p:sldIdLst>
  <p:sldSz cx="18288000" cy="10287000"/>
  <p:notesSz cx="6858000" cy="9144000"/>
  <p:embeddedFontLst>
    <p:embeddedFont>
      <p:font typeface="Loubag Ultra-Bold" panose="020B0604020202020204" charset="0"/>
      <p:regular r:id="rId18"/>
    </p:embeddedFont>
    <p:embeddedFont>
      <p:font typeface="Old Standard" panose="020B0604020202020204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8123"/>
    <a:srgbClr val="F9F1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41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bg-BG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bg-BG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Резултати от ДЗИ по БЕЛ по години</a:t>
            </a:r>
          </a:p>
        </c:rich>
      </c:tx>
      <c:layout>
        <c:manualLayout>
          <c:xMode val="edge"/>
          <c:yMode val="edge"/>
          <c:x val="0.2654040928089627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defRPr>
          </a:pPr>
          <a:endParaRPr lang="bg-BG"/>
        </a:p>
      </c:txPr>
    </c:title>
    <c:autoTitleDeleted val="0"/>
    <c:plotArea>
      <c:layout>
        <c:manualLayout>
          <c:layoutTarget val="inner"/>
          <c:xMode val="edge"/>
          <c:yMode val="edge"/>
          <c:x val="2.7343210943107391E-2"/>
          <c:y val="7.229440035230307E-2"/>
          <c:w val="0.96602368623005042"/>
          <c:h val="0.8142019484864636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Училище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4.200957950726402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87-4475-879E-A5013840AC33}"/>
                </c:ext>
              </c:extLst>
            </c:dLbl>
            <c:dLbl>
              <c:idx val="1"/>
              <c:layout>
                <c:manualLayout>
                  <c:x val="-3.316545750573479E-2"/>
                  <c:y val="8.00212717963452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587-4475-879E-A5013840AC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40.9</c:v>
                </c:pt>
                <c:pt idx="1">
                  <c:v>44.92</c:v>
                </c:pt>
                <c:pt idx="2">
                  <c:v>60.17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10-46EA-9203-352C6C04DD3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региона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4321335504205486E-2"/>
                  <c:y val="2.66737572654484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587-4475-879E-A5013840AC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49.31</c:v>
                </c:pt>
                <c:pt idx="1">
                  <c:v>44.33</c:v>
                </c:pt>
                <c:pt idx="2">
                  <c:v>55.6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10-46EA-9203-352C6C04DD3F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 страната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7637881254778958E-2"/>
                  <c:y val="5.33475145308968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587-4475-879E-A5013840AC33}"/>
                </c:ext>
              </c:extLst>
            </c:dLbl>
            <c:dLbl>
              <c:idx val="1"/>
              <c:layout>
                <c:manualLayout>
                  <c:x val="6.6330915011469501E-3"/>
                  <c:y val="-5.0680138804352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587-4475-879E-A5013840AC33}"/>
                </c:ext>
              </c:extLst>
            </c:dLbl>
            <c:dLbl>
              <c:idx val="2"/>
              <c:layout>
                <c:manualLayout>
                  <c:x val="1.3266183002293819E-2"/>
                  <c:y val="-1.60042543592690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587-4475-879E-A5013840AC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52.77</c:v>
                </c:pt>
                <c:pt idx="1">
                  <c:v>50.14</c:v>
                </c:pt>
                <c:pt idx="2">
                  <c:v>59.4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310-46EA-9203-352C6C04DD3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68321039"/>
        <c:axId val="1368331023"/>
      </c:barChart>
      <c:catAx>
        <c:axId val="13683210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pPr>
            <a:endParaRPr lang="bg-BG"/>
          </a:p>
        </c:txPr>
        <c:crossAx val="1368331023"/>
        <c:crosses val="autoZero"/>
        <c:auto val="1"/>
        <c:lblAlgn val="ctr"/>
        <c:lblOffset val="100"/>
        <c:noMultiLvlLbl val="0"/>
      </c:catAx>
      <c:valAx>
        <c:axId val="1368331023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13683210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bg-BG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5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3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12" Type="http://schemas.openxmlformats.org/officeDocument/2006/relationships/image" Target="../media/image17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oleObject" Target="../embeddings/oleObject1.bin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20.jpg"/><Relationship Id="rId5" Type="http://schemas.openxmlformats.org/officeDocument/2006/relationships/image" Target="../media/image4.png"/><Relationship Id="rId10" Type="http://schemas.openxmlformats.org/officeDocument/2006/relationships/image" Target="../media/image19.jpg"/><Relationship Id="rId4" Type="http://schemas.openxmlformats.org/officeDocument/2006/relationships/image" Target="../media/image3.png"/><Relationship Id="rId9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1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3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chart" Target="../charts/chart1.xml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353" b="-6353"/>
            </a:stretch>
          </a:blipFill>
        </p:spPr>
      </p:sp>
      <p:sp>
        <p:nvSpPr>
          <p:cNvPr id="3" name="Freeform 3"/>
          <p:cNvSpPr/>
          <p:nvPr/>
        </p:nvSpPr>
        <p:spPr>
          <a:xfrm rot="-10351652" flipH="1">
            <a:off x="-757014" y="2552129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9" y="3527848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4" name="Freeform 4"/>
          <p:cNvSpPr/>
          <p:nvPr/>
        </p:nvSpPr>
        <p:spPr>
          <a:xfrm rot="-10505627" flipH="1">
            <a:off x="8004704" y="3029096"/>
            <a:ext cx="13067093" cy="3795396"/>
          </a:xfrm>
          <a:custGeom>
            <a:avLst/>
            <a:gdLst/>
            <a:ahLst/>
            <a:cxnLst/>
            <a:rect l="l" t="t" r="r" b="b"/>
            <a:pathLst>
              <a:path w="13067093" h="3795396">
                <a:moveTo>
                  <a:pt x="13067093" y="0"/>
                </a:moveTo>
                <a:lnTo>
                  <a:pt x="0" y="0"/>
                </a:lnTo>
                <a:lnTo>
                  <a:pt x="0" y="3795396"/>
                </a:lnTo>
                <a:lnTo>
                  <a:pt x="13067093" y="3795396"/>
                </a:lnTo>
                <a:lnTo>
                  <a:pt x="13067093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5" name="Freeform 5"/>
          <p:cNvSpPr/>
          <p:nvPr/>
        </p:nvSpPr>
        <p:spPr>
          <a:xfrm rot="-10351652" flipH="1">
            <a:off x="-1290545" y="713344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9" y="3527848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6" name="Freeform 6"/>
          <p:cNvSpPr/>
          <p:nvPr/>
        </p:nvSpPr>
        <p:spPr>
          <a:xfrm rot="-10351652" flipH="1">
            <a:off x="7054681" y="150141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9"/>
                </a:lnTo>
                <a:lnTo>
                  <a:pt x="12145959" y="3527849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7" name="Freeform 7"/>
          <p:cNvSpPr/>
          <p:nvPr/>
        </p:nvSpPr>
        <p:spPr>
          <a:xfrm rot="622815" flipH="1">
            <a:off x="-716405" y="6208862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9"/>
                </a:lnTo>
                <a:lnTo>
                  <a:pt x="12145959" y="3527849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8" name="Freeform 8"/>
          <p:cNvSpPr/>
          <p:nvPr/>
        </p:nvSpPr>
        <p:spPr>
          <a:xfrm rot="622815" flipH="1">
            <a:off x="7270135" y="6300660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8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8" y="3527848"/>
                </a:lnTo>
                <a:lnTo>
                  <a:pt x="12145958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3251176" y="2300839"/>
            <a:ext cx="11442919" cy="5868918"/>
            <a:chOff x="0" y="0"/>
            <a:chExt cx="4842930" cy="2483873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842930" cy="2483873"/>
            </a:xfrm>
            <a:custGeom>
              <a:avLst/>
              <a:gdLst/>
              <a:ahLst/>
              <a:cxnLst/>
              <a:rect l="l" t="t" r="r" b="b"/>
              <a:pathLst>
                <a:path w="4842930" h="2483873">
                  <a:moveTo>
                    <a:pt x="9472" y="0"/>
                  </a:moveTo>
                  <a:lnTo>
                    <a:pt x="4833458" y="0"/>
                  </a:lnTo>
                  <a:cubicBezTo>
                    <a:pt x="4835971" y="0"/>
                    <a:pt x="4838380" y="998"/>
                    <a:pt x="4840156" y="2774"/>
                  </a:cubicBezTo>
                  <a:cubicBezTo>
                    <a:pt x="4841932" y="4551"/>
                    <a:pt x="4842930" y="6960"/>
                    <a:pt x="4842930" y="9472"/>
                  </a:cubicBezTo>
                  <a:lnTo>
                    <a:pt x="4842930" y="2474401"/>
                  </a:lnTo>
                  <a:cubicBezTo>
                    <a:pt x="4842930" y="2476913"/>
                    <a:pt x="4841932" y="2479323"/>
                    <a:pt x="4840156" y="2481099"/>
                  </a:cubicBezTo>
                  <a:cubicBezTo>
                    <a:pt x="4838380" y="2482875"/>
                    <a:pt x="4835971" y="2483873"/>
                    <a:pt x="4833458" y="2483873"/>
                  </a:cubicBezTo>
                  <a:lnTo>
                    <a:pt x="9472" y="2483873"/>
                  </a:lnTo>
                  <a:cubicBezTo>
                    <a:pt x="6960" y="2483873"/>
                    <a:pt x="4551" y="2482875"/>
                    <a:pt x="2774" y="2481099"/>
                  </a:cubicBezTo>
                  <a:cubicBezTo>
                    <a:pt x="998" y="2479323"/>
                    <a:pt x="0" y="2476913"/>
                    <a:pt x="0" y="2474401"/>
                  </a:cubicBezTo>
                  <a:lnTo>
                    <a:pt x="0" y="9472"/>
                  </a:lnTo>
                  <a:cubicBezTo>
                    <a:pt x="0" y="6960"/>
                    <a:pt x="998" y="4551"/>
                    <a:pt x="2774" y="2774"/>
                  </a:cubicBezTo>
                  <a:cubicBezTo>
                    <a:pt x="4551" y="998"/>
                    <a:pt x="6960" y="0"/>
                    <a:pt x="9472" y="0"/>
                  </a:cubicBezTo>
                  <a:close/>
                </a:path>
              </a:pathLst>
            </a:custGeom>
            <a:solidFill>
              <a:srgbClr val="F5EDD9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76200"/>
              <a:ext cx="4842930" cy="25600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>
                <a:solidFill>
                  <a:srgbClr val="92D050"/>
                </a:solidFill>
              </a:endParaRPr>
            </a:p>
          </p:txBody>
        </p:sp>
      </p:grpSp>
      <p:sp>
        <p:nvSpPr>
          <p:cNvPr id="12" name="Freeform 12"/>
          <p:cNvSpPr/>
          <p:nvPr/>
        </p:nvSpPr>
        <p:spPr>
          <a:xfrm rot="2018197" flipH="1">
            <a:off x="7916882" y="-1906464"/>
            <a:ext cx="14100050" cy="4095423"/>
          </a:xfrm>
          <a:custGeom>
            <a:avLst/>
            <a:gdLst/>
            <a:ahLst/>
            <a:cxnLst/>
            <a:rect l="l" t="t" r="r" b="b"/>
            <a:pathLst>
              <a:path w="14100050" h="4095423">
                <a:moveTo>
                  <a:pt x="14100050" y="0"/>
                </a:moveTo>
                <a:lnTo>
                  <a:pt x="0" y="0"/>
                </a:lnTo>
                <a:lnTo>
                  <a:pt x="0" y="4095423"/>
                </a:lnTo>
                <a:lnTo>
                  <a:pt x="14100050" y="4095423"/>
                </a:lnTo>
                <a:lnTo>
                  <a:pt x="14100050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13" name="Freeform 13"/>
          <p:cNvSpPr/>
          <p:nvPr/>
        </p:nvSpPr>
        <p:spPr>
          <a:xfrm rot="-10356563">
            <a:off x="-5656478" y="7615286"/>
            <a:ext cx="15146343" cy="4399323"/>
          </a:xfrm>
          <a:custGeom>
            <a:avLst/>
            <a:gdLst/>
            <a:ahLst/>
            <a:cxnLst/>
            <a:rect l="l" t="t" r="r" b="b"/>
            <a:pathLst>
              <a:path w="15146343" h="4399323">
                <a:moveTo>
                  <a:pt x="0" y="0"/>
                </a:moveTo>
                <a:lnTo>
                  <a:pt x="15146343" y="0"/>
                </a:lnTo>
                <a:lnTo>
                  <a:pt x="15146343" y="4399323"/>
                </a:lnTo>
                <a:lnTo>
                  <a:pt x="0" y="439932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14" name="Freeform 14"/>
          <p:cNvSpPr/>
          <p:nvPr/>
        </p:nvSpPr>
        <p:spPr>
          <a:xfrm flipV="1">
            <a:off x="2821048" y="1914066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2"/>
                </a:moveTo>
                <a:lnTo>
                  <a:pt x="5071053" y="563202"/>
                </a:lnTo>
                <a:lnTo>
                  <a:pt x="5071053" y="0"/>
                </a:lnTo>
                <a:lnTo>
                  <a:pt x="0" y="0"/>
                </a:lnTo>
                <a:lnTo>
                  <a:pt x="0" y="563202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15" name="Freeform 15"/>
          <p:cNvSpPr/>
          <p:nvPr/>
        </p:nvSpPr>
        <p:spPr>
          <a:xfrm flipH="1" flipV="1">
            <a:off x="6029620" y="1914066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3" y="563202"/>
                </a:moveTo>
                <a:lnTo>
                  <a:pt x="0" y="563202"/>
                </a:lnTo>
                <a:lnTo>
                  <a:pt x="0" y="0"/>
                </a:lnTo>
                <a:lnTo>
                  <a:pt x="5071053" y="0"/>
                </a:lnTo>
                <a:lnTo>
                  <a:pt x="5071053" y="563202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16" name="Freeform 16"/>
          <p:cNvSpPr/>
          <p:nvPr/>
        </p:nvSpPr>
        <p:spPr>
          <a:xfrm rot="-5400000" flipH="1" flipV="1">
            <a:off x="746213" y="4037658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4" y="563203"/>
                </a:moveTo>
                <a:lnTo>
                  <a:pt x="0" y="563203"/>
                </a:lnTo>
                <a:lnTo>
                  <a:pt x="0" y="0"/>
                </a:lnTo>
                <a:lnTo>
                  <a:pt x="5071054" y="0"/>
                </a:lnTo>
                <a:lnTo>
                  <a:pt x="5071054" y="563203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17" name="Freeform 17"/>
          <p:cNvSpPr/>
          <p:nvPr/>
        </p:nvSpPr>
        <p:spPr>
          <a:xfrm rot="-10800000" flipV="1">
            <a:off x="10395899" y="7782983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3"/>
                </a:moveTo>
                <a:lnTo>
                  <a:pt x="5071053" y="563203"/>
                </a:lnTo>
                <a:lnTo>
                  <a:pt x="5071053" y="0"/>
                </a:lnTo>
                <a:lnTo>
                  <a:pt x="0" y="0"/>
                </a:lnTo>
                <a:lnTo>
                  <a:pt x="0" y="563203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18" name="Freeform 18"/>
          <p:cNvSpPr/>
          <p:nvPr/>
        </p:nvSpPr>
        <p:spPr>
          <a:xfrm rot="-10800000" flipH="1" flipV="1">
            <a:off x="7187327" y="7782983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3" y="563203"/>
                </a:moveTo>
                <a:lnTo>
                  <a:pt x="0" y="563203"/>
                </a:lnTo>
                <a:lnTo>
                  <a:pt x="0" y="0"/>
                </a:lnTo>
                <a:lnTo>
                  <a:pt x="5071053" y="0"/>
                </a:lnTo>
                <a:lnTo>
                  <a:pt x="5071053" y="563203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19" name="Freeform 19"/>
          <p:cNvSpPr/>
          <p:nvPr/>
        </p:nvSpPr>
        <p:spPr>
          <a:xfrm rot="-10800000" flipV="1">
            <a:off x="3000139" y="7782983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3"/>
                </a:moveTo>
                <a:lnTo>
                  <a:pt x="5071053" y="563203"/>
                </a:lnTo>
                <a:lnTo>
                  <a:pt x="5071053" y="0"/>
                </a:lnTo>
                <a:lnTo>
                  <a:pt x="0" y="0"/>
                </a:lnTo>
                <a:lnTo>
                  <a:pt x="0" y="563203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20" name="Freeform 20"/>
          <p:cNvSpPr/>
          <p:nvPr/>
        </p:nvSpPr>
        <p:spPr>
          <a:xfrm rot="-5400000" flipV="1">
            <a:off x="746213" y="5686139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3"/>
                </a:moveTo>
                <a:lnTo>
                  <a:pt x="5071054" y="563203"/>
                </a:lnTo>
                <a:lnTo>
                  <a:pt x="5071054" y="0"/>
                </a:lnTo>
                <a:lnTo>
                  <a:pt x="0" y="0"/>
                </a:lnTo>
                <a:lnTo>
                  <a:pt x="0" y="563203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21" name="Freeform 21"/>
          <p:cNvSpPr/>
          <p:nvPr/>
        </p:nvSpPr>
        <p:spPr>
          <a:xfrm flipV="1">
            <a:off x="10216808" y="1914066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2"/>
                </a:moveTo>
                <a:lnTo>
                  <a:pt x="5071053" y="563202"/>
                </a:lnTo>
                <a:lnTo>
                  <a:pt x="5071053" y="0"/>
                </a:lnTo>
                <a:lnTo>
                  <a:pt x="0" y="0"/>
                </a:lnTo>
                <a:lnTo>
                  <a:pt x="0" y="563202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22" name="Freeform 22"/>
          <p:cNvSpPr/>
          <p:nvPr/>
        </p:nvSpPr>
        <p:spPr>
          <a:xfrm rot="-5400000" flipH="1">
            <a:off x="12470733" y="4037658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4" y="0"/>
                </a:moveTo>
                <a:lnTo>
                  <a:pt x="0" y="0"/>
                </a:lnTo>
                <a:lnTo>
                  <a:pt x="0" y="563203"/>
                </a:lnTo>
                <a:lnTo>
                  <a:pt x="5071054" y="563203"/>
                </a:lnTo>
                <a:lnTo>
                  <a:pt x="5071054" y="0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23" name="Freeform 23"/>
          <p:cNvSpPr/>
          <p:nvPr/>
        </p:nvSpPr>
        <p:spPr>
          <a:xfrm rot="-5400000">
            <a:off x="12470733" y="5686139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0"/>
                </a:moveTo>
                <a:lnTo>
                  <a:pt x="5071054" y="0"/>
                </a:lnTo>
                <a:lnTo>
                  <a:pt x="5071054" y="563203"/>
                </a:lnTo>
                <a:lnTo>
                  <a:pt x="0" y="563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24" name="Freeform 24"/>
          <p:cNvSpPr/>
          <p:nvPr/>
        </p:nvSpPr>
        <p:spPr>
          <a:xfrm flipH="1">
            <a:off x="1028700" y="5751282"/>
            <a:ext cx="2379378" cy="2902297"/>
          </a:xfrm>
          <a:custGeom>
            <a:avLst/>
            <a:gdLst/>
            <a:ahLst/>
            <a:cxnLst/>
            <a:rect l="l" t="t" r="r" b="b"/>
            <a:pathLst>
              <a:path w="2379378" h="2902297">
                <a:moveTo>
                  <a:pt x="2379378" y="0"/>
                </a:moveTo>
                <a:lnTo>
                  <a:pt x="0" y="0"/>
                </a:lnTo>
                <a:lnTo>
                  <a:pt x="0" y="2902297"/>
                </a:lnTo>
                <a:lnTo>
                  <a:pt x="2379378" y="2902297"/>
                </a:lnTo>
                <a:lnTo>
                  <a:pt x="2379378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577300" y="7718733"/>
            <a:ext cx="4175096" cy="1539567"/>
          </a:xfrm>
          <a:custGeom>
            <a:avLst/>
            <a:gdLst/>
            <a:ahLst/>
            <a:cxnLst/>
            <a:rect l="l" t="t" r="r" b="b"/>
            <a:pathLst>
              <a:path w="4175096" h="1539567">
                <a:moveTo>
                  <a:pt x="0" y="0"/>
                </a:moveTo>
                <a:lnTo>
                  <a:pt x="4175095" y="0"/>
                </a:lnTo>
                <a:lnTo>
                  <a:pt x="4175095" y="1539567"/>
                </a:lnTo>
                <a:lnTo>
                  <a:pt x="0" y="153956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 rot="-486232">
            <a:off x="12906895" y="652701"/>
            <a:ext cx="2183882" cy="1618802"/>
          </a:xfrm>
          <a:custGeom>
            <a:avLst/>
            <a:gdLst/>
            <a:ahLst/>
            <a:cxnLst/>
            <a:rect l="l" t="t" r="r" b="b"/>
            <a:pathLst>
              <a:path w="2183882" h="1618802">
                <a:moveTo>
                  <a:pt x="0" y="0"/>
                </a:moveTo>
                <a:lnTo>
                  <a:pt x="2183882" y="0"/>
                </a:lnTo>
                <a:lnTo>
                  <a:pt x="2183882" y="1618803"/>
                </a:lnTo>
                <a:lnTo>
                  <a:pt x="0" y="161880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 rot="696389">
            <a:off x="14370031" y="2073208"/>
            <a:ext cx="2183882" cy="1569294"/>
          </a:xfrm>
          <a:custGeom>
            <a:avLst/>
            <a:gdLst/>
            <a:ahLst/>
            <a:cxnLst/>
            <a:rect l="l" t="t" r="r" b="b"/>
            <a:pathLst>
              <a:path w="2183882" h="1618802">
                <a:moveTo>
                  <a:pt x="0" y="0"/>
                </a:moveTo>
                <a:lnTo>
                  <a:pt x="2183882" y="0"/>
                </a:lnTo>
                <a:lnTo>
                  <a:pt x="2183882" y="1618803"/>
                </a:lnTo>
                <a:lnTo>
                  <a:pt x="0" y="161880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3419885" y="2047352"/>
            <a:ext cx="1674794" cy="1723039"/>
          </a:xfrm>
          <a:custGeom>
            <a:avLst/>
            <a:gdLst/>
            <a:ahLst/>
            <a:cxnLst/>
            <a:rect l="l" t="t" r="r" b="b"/>
            <a:pathLst>
              <a:path w="1674794" h="1723039">
                <a:moveTo>
                  <a:pt x="0" y="0"/>
                </a:moveTo>
                <a:lnTo>
                  <a:pt x="1674793" y="0"/>
                </a:lnTo>
                <a:lnTo>
                  <a:pt x="1674793" y="1723039"/>
                </a:lnTo>
                <a:lnTo>
                  <a:pt x="0" y="172303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30" name="Правоъгълник 29"/>
          <p:cNvSpPr/>
          <p:nvPr/>
        </p:nvSpPr>
        <p:spPr>
          <a:xfrm>
            <a:off x="4377980" y="3846144"/>
            <a:ext cx="950570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4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ПОВИШАВАНЕ НА РЕЗУЛТАТИТЕ ПО БЪЛГАРСКИ ЕЗИК И ЛИТЕРАТУРА – МИСИЯ (НЕ ) ВЪЗМОЖНА</a:t>
            </a:r>
          </a:p>
        </p:txBody>
      </p:sp>
      <p:sp>
        <p:nvSpPr>
          <p:cNvPr id="31" name="Текстово поле 30"/>
          <p:cNvSpPr txBox="1"/>
          <p:nvPr/>
        </p:nvSpPr>
        <p:spPr>
          <a:xfrm>
            <a:off x="5476070" y="6286500"/>
            <a:ext cx="90019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Иванка Ваклинова</a:t>
            </a:r>
          </a:p>
          <a:p>
            <a:r>
              <a:rPr lang="bg-BG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Директор на ПГ „Иван С. Аксаков“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9871" y="33907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353" b="-6353"/>
            </a:stretch>
          </a:blipFill>
        </p:spPr>
      </p:sp>
      <p:sp>
        <p:nvSpPr>
          <p:cNvPr id="3" name="Freeform 3"/>
          <p:cNvSpPr/>
          <p:nvPr/>
        </p:nvSpPr>
        <p:spPr>
          <a:xfrm rot="-10233247" flipH="1">
            <a:off x="-848303" y="7924164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8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8" y="3527848"/>
                </a:lnTo>
                <a:lnTo>
                  <a:pt x="12145958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957179" y="331189"/>
            <a:ext cx="4168021" cy="1583399"/>
          </a:xfrm>
          <a:custGeom>
            <a:avLst/>
            <a:gdLst/>
            <a:ahLst/>
            <a:cxnLst/>
            <a:rect l="l" t="t" r="r" b="b"/>
            <a:pathLst>
              <a:path w="3992079" h="1472079">
                <a:moveTo>
                  <a:pt x="0" y="0"/>
                </a:moveTo>
                <a:lnTo>
                  <a:pt x="3992080" y="0"/>
                </a:lnTo>
                <a:lnTo>
                  <a:pt x="3992080" y="1472079"/>
                </a:lnTo>
                <a:lnTo>
                  <a:pt x="0" y="147207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rot="-10233247" flipH="1">
            <a:off x="7206974" y="7859339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8" y="0"/>
                </a:moveTo>
                <a:lnTo>
                  <a:pt x="0" y="0"/>
                </a:lnTo>
                <a:lnTo>
                  <a:pt x="0" y="3527849"/>
                </a:lnTo>
                <a:lnTo>
                  <a:pt x="12145958" y="3527849"/>
                </a:lnTo>
                <a:lnTo>
                  <a:pt x="12145958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10" name="Freeform 10"/>
          <p:cNvSpPr/>
          <p:nvPr/>
        </p:nvSpPr>
        <p:spPr>
          <a:xfrm rot="696389">
            <a:off x="15512330" y="386881"/>
            <a:ext cx="3234867" cy="2397845"/>
          </a:xfrm>
          <a:custGeom>
            <a:avLst/>
            <a:gdLst/>
            <a:ahLst/>
            <a:cxnLst/>
            <a:rect l="l" t="t" r="r" b="b"/>
            <a:pathLst>
              <a:path w="3234867" h="2397845">
                <a:moveTo>
                  <a:pt x="0" y="0"/>
                </a:moveTo>
                <a:lnTo>
                  <a:pt x="3234868" y="0"/>
                </a:lnTo>
                <a:lnTo>
                  <a:pt x="3234868" y="2397845"/>
                </a:lnTo>
                <a:lnTo>
                  <a:pt x="0" y="239784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0233247" flipH="1">
            <a:off x="7794218" y="9534159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9" y="3527848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28" name="Freeform 28"/>
          <p:cNvSpPr/>
          <p:nvPr/>
        </p:nvSpPr>
        <p:spPr>
          <a:xfrm rot="-896986" flipH="1">
            <a:off x="-385723" y="104304"/>
            <a:ext cx="3234867" cy="2397845"/>
          </a:xfrm>
          <a:custGeom>
            <a:avLst/>
            <a:gdLst/>
            <a:ahLst/>
            <a:cxnLst/>
            <a:rect l="l" t="t" r="r" b="b"/>
            <a:pathLst>
              <a:path w="3234867" h="2397845">
                <a:moveTo>
                  <a:pt x="3234867" y="0"/>
                </a:moveTo>
                <a:lnTo>
                  <a:pt x="0" y="0"/>
                </a:lnTo>
                <a:lnTo>
                  <a:pt x="0" y="2397846"/>
                </a:lnTo>
                <a:lnTo>
                  <a:pt x="3234867" y="2397846"/>
                </a:lnTo>
                <a:lnTo>
                  <a:pt x="3234867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graphicFrame>
        <p:nvGraphicFramePr>
          <p:cNvPr id="24" name="Обект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602918"/>
              </p:ext>
            </p:extLst>
          </p:nvPr>
        </p:nvGraphicFramePr>
        <p:xfrm>
          <a:off x="1828800" y="1952885"/>
          <a:ext cx="13854993" cy="7538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Документ" r:id="rId6" imgW="9141940" imgH="5837868" progId="Word.Document.12">
                  <p:embed/>
                </p:oleObj>
              </mc:Choice>
              <mc:Fallback>
                <p:oleObj name="Документ" r:id="rId6" imgW="9141940" imgH="5837868" progId="Word.Document.12">
                  <p:embed/>
                  <p:pic>
                    <p:nvPicPr>
                      <p:cNvPr id="24" name="Обект 2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828800" y="1952885"/>
                        <a:ext cx="13854993" cy="75382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969470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9871" y="33907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353" b="-6353"/>
            </a:stretch>
          </a:blipFill>
        </p:spPr>
      </p:sp>
      <p:sp>
        <p:nvSpPr>
          <p:cNvPr id="3" name="Freeform 3"/>
          <p:cNvSpPr/>
          <p:nvPr/>
        </p:nvSpPr>
        <p:spPr>
          <a:xfrm rot="-10233247" flipH="1">
            <a:off x="-848303" y="7924164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8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8" y="3527848"/>
                </a:lnTo>
                <a:lnTo>
                  <a:pt x="12145958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957179" y="331189"/>
            <a:ext cx="4168021" cy="1583399"/>
          </a:xfrm>
          <a:custGeom>
            <a:avLst/>
            <a:gdLst/>
            <a:ahLst/>
            <a:cxnLst/>
            <a:rect l="l" t="t" r="r" b="b"/>
            <a:pathLst>
              <a:path w="3992079" h="1472079">
                <a:moveTo>
                  <a:pt x="0" y="0"/>
                </a:moveTo>
                <a:lnTo>
                  <a:pt x="3992080" y="0"/>
                </a:lnTo>
                <a:lnTo>
                  <a:pt x="3992080" y="1472079"/>
                </a:lnTo>
                <a:lnTo>
                  <a:pt x="0" y="147207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041632" y="2468957"/>
            <a:ext cx="5016408" cy="1735789"/>
          </a:xfrm>
          <a:custGeom>
            <a:avLst/>
            <a:gdLst/>
            <a:ahLst/>
            <a:cxnLst/>
            <a:rect l="l" t="t" r="r" b="b"/>
            <a:pathLst>
              <a:path w="3092719" h="1735789">
                <a:moveTo>
                  <a:pt x="0" y="0"/>
                </a:moveTo>
                <a:lnTo>
                  <a:pt x="3092719" y="0"/>
                </a:lnTo>
                <a:lnTo>
                  <a:pt x="3092719" y="1735788"/>
                </a:lnTo>
                <a:lnTo>
                  <a:pt x="0" y="173578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737230" y="2468957"/>
            <a:ext cx="3092719" cy="1735789"/>
          </a:xfrm>
          <a:custGeom>
            <a:avLst/>
            <a:gdLst/>
            <a:ahLst/>
            <a:cxnLst/>
            <a:rect l="l" t="t" r="r" b="b"/>
            <a:pathLst>
              <a:path w="3092719" h="1735789">
                <a:moveTo>
                  <a:pt x="0" y="0"/>
                </a:moveTo>
                <a:lnTo>
                  <a:pt x="3092719" y="0"/>
                </a:lnTo>
                <a:lnTo>
                  <a:pt x="3092719" y="1735788"/>
                </a:lnTo>
                <a:lnTo>
                  <a:pt x="0" y="173578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10229960" y="2468957"/>
            <a:ext cx="4899485" cy="1735789"/>
          </a:xfrm>
          <a:custGeom>
            <a:avLst/>
            <a:gdLst/>
            <a:ahLst/>
            <a:cxnLst/>
            <a:rect l="l" t="t" r="r" b="b"/>
            <a:pathLst>
              <a:path w="3092719" h="1735789">
                <a:moveTo>
                  <a:pt x="3092719" y="0"/>
                </a:moveTo>
                <a:lnTo>
                  <a:pt x="0" y="0"/>
                </a:lnTo>
                <a:lnTo>
                  <a:pt x="0" y="1735788"/>
                </a:lnTo>
                <a:lnTo>
                  <a:pt x="3092719" y="1735788"/>
                </a:lnTo>
                <a:lnTo>
                  <a:pt x="3092719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438400" y="2701286"/>
            <a:ext cx="13030200" cy="13843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bg-BG" sz="3600" b="1" spc="239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Повишаване на професионалните умения на учителите</a:t>
            </a:r>
            <a:endParaRPr lang="en-US" sz="3600" b="1" spc="239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oubag Ultra-Bold"/>
              <a:ea typeface="Loubag Ultra-Bold"/>
              <a:cs typeface="Loubag Ultra-Bold"/>
              <a:sym typeface="Loubag Ultra-Bold"/>
            </a:endParaRPr>
          </a:p>
        </p:txBody>
      </p:sp>
      <p:sp>
        <p:nvSpPr>
          <p:cNvPr id="9" name="Freeform 9"/>
          <p:cNvSpPr/>
          <p:nvPr/>
        </p:nvSpPr>
        <p:spPr>
          <a:xfrm rot="-10233247" flipH="1">
            <a:off x="7206974" y="7859339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8" y="0"/>
                </a:moveTo>
                <a:lnTo>
                  <a:pt x="0" y="0"/>
                </a:lnTo>
                <a:lnTo>
                  <a:pt x="0" y="3527849"/>
                </a:lnTo>
                <a:lnTo>
                  <a:pt x="12145958" y="3527849"/>
                </a:lnTo>
                <a:lnTo>
                  <a:pt x="12145958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10" name="Freeform 10"/>
          <p:cNvSpPr/>
          <p:nvPr/>
        </p:nvSpPr>
        <p:spPr>
          <a:xfrm rot="696389">
            <a:off x="15512330" y="386881"/>
            <a:ext cx="3234867" cy="2397845"/>
          </a:xfrm>
          <a:custGeom>
            <a:avLst/>
            <a:gdLst/>
            <a:ahLst/>
            <a:cxnLst/>
            <a:rect l="l" t="t" r="r" b="b"/>
            <a:pathLst>
              <a:path w="3234867" h="2397845">
                <a:moveTo>
                  <a:pt x="0" y="0"/>
                </a:moveTo>
                <a:lnTo>
                  <a:pt x="3234868" y="0"/>
                </a:lnTo>
                <a:lnTo>
                  <a:pt x="3234868" y="2397845"/>
                </a:lnTo>
                <a:lnTo>
                  <a:pt x="0" y="23978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0233247" flipH="1">
            <a:off x="7794218" y="9534159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9" y="3527848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3046836" y="5220574"/>
            <a:ext cx="6027293" cy="1350865"/>
            <a:chOff x="0" y="0"/>
            <a:chExt cx="2290050" cy="43649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290050" cy="436498"/>
            </a:xfrm>
            <a:custGeom>
              <a:avLst/>
              <a:gdLst/>
              <a:ahLst/>
              <a:cxnLst/>
              <a:rect l="l" t="t" r="r" b="b"/>
              <a:pathLst>
                <a:path w="2290050" h="436498">
                  <a:moveTo>
                    <a:pt x="18897" y="0"/>
                  </a:moveTo>
                  <a:lnTo>
                    <a:pt x="2271153" y="0"/>
                  </a:lnTo>
                  <a:cubicBezTo>
                    <a:pt x="2281590" y="0"/>
                    <a:pt x="2290050" y="8461"/>
                    <a:pt x="2290050" y="18897"/>
                  </a:cubicBezTo>
                  <a:lnTo>
                    <a:pt x="2290050" y="417601"/>
                  </a:lnTo>
                  <a:cubicBezTo>
                    <a:pt x="2290050" y="422612"/>
                    <a:pt x="2288059" y="427419"/>
                    <a:pt x="2284515" y="430963"/>
                  </a:cubicBezTo>
                  <a:cubicBezTo>
                    <a:pt x="2280971" y="434507"/>
                    <a:pt x="2276165" y="436498"/>
                    <a:pt x="2271153" y="436498"/>
                  </a:cubicBezTo>
                  <a:lnTo>
                    <a:pt x="18897" y="436498"/>
                  </a:lnTo>
                  <a:cubicBezTo>
                    <a:pt x="8461" y="436498"/>
                    <a:pt x="0" y="428037"/>
                    <a:pt x="0" y="417601"/>
                  </a:cubicBezTo>
                  <a:lnTo>
                    <a:pt x="0" y="18897"/>
                  </a:lnTo>
                  <a:cubicBezTo>
                    <a:pt x="0" y="8461"/>
                    <a:pt x="8461" y="0"/>
                    <a:pt x="18897" y="0"/>
                  </a:cubicBezTo>
                  <a:close/>
                </a:path>
              </a:pathLst>
            </a:custGeom>
            <a:solidFill>
              <a:srgbClr val="F5EDD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76200"/>
              <a:ext cx="2290050" cy="5126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3355062" y="5687563"/>
            <a:ext cx="5501741" cy="4628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67"/>
              </a:lnSpc>
            </a:pPr>
            <a:r>
              <a:rPr lang="bg-BG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Standard"/>
                <a:ea typeface="Old Standard"/>
                <a:cs typeface="Old Standard"/>
                <a:sym typeface="Old Standard"/>
              </a:rPr>
              <a:t>“Училище за пример</a:t>
            </a:r>
            <a:r>
              <a:rPr lang="bg-BG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Standard"/>
                <a:ea typeface="Old Standard"/>
                <a:cs typeface="Old Standard"/>
                <a:sym typeface="Old Standard"/>
              </a:rPr>
              <a:t>“</a:t>
            </a:r>
            <a:endParaRPr lang="en-US" sz="4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ld Standard"/>
              <a:ea typeface="Old Standard"/>
              <a:cs typeface="Old Standard"/>
              <a:sym typeface="Old Standard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9566970" y="5139704"/>
            <a:ext cx="6054030" cy="1308684"/>
            <a:chOff x="0" y="0"/>
            <a:chExt cx="2290050" cy="436498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290050" cy="436498"/>
            </a:xfrm>
            <a:custGeom>
              <a:avLst/>
              <a:gdLst/>
              <a:ahLst/>
              <a:cxnLst/>
              <a:rect l="l" t="t" r="r" b="b"/>
              <a:pathLst>
                <a:path w="2290050" h="436498">
                  <a:moveTo>
                    <a:pt x="18897" y="0"/>
                  </a:moveTo>
                  <a:lnTo>
                    <a:pt x="2271153" y="0"/>
                  </a:lnTo>
                  <a:cubicBezTo>
                    <a:pt x="2281590" y="0"/>
                    <a:pt x="2290050" y="8461"/>
                    <a:pt x="2290050" y="18897"/>
                  </a:cubicBezTo>
                  <a:lnTo>
                    <a:pt x="2290050" y="417601"/>
                  </a:lnTo>
                  <a:cubicBezTo>
                    <a:pt x="2290050" y="422612"/>
                    <a:pt x="2288059" y="427419"/>
                    <a:pt x="2284515" y="430963"/>
                  </a:cubicBezTo>
                  <a:cubicBezTo>
                    <a:pt x="2280971" y="434507"/>
                    <a:pt x="2276165" y="436498"/>
                    <a:pt x="2271153" y="436498"/>
                  </a:cubicBezTo>
                  <a:lnTo>
                    <a:pt x="18897" y="436498"/>
                  </a:lnTo>
                  <a:cubicBezTo>
                    <a:pt x="8461" y="436498"/>
                    <a:pt x="0" y="428037"/>
                    <a:pt x="0" y="417601"/>
                  </a:cubicBezTo>
                  <a:lnTo>
                    <a:pt x="0" y="18897"/>
                  </a:lnTo>
                  <a:cubicBezTo>
                    <a:pt x="0" y="8461"/>
                    <a:pt x="8461" y="0"/>
                    <a:pt x="18897" y="0"/>
                  </a:cubicBezTo>
                  <a:close/>
                </a:path>
              </a:pathLst>
            </a:custGeom>
            <a:solidFill>
              <a:srgbClr val="F5EDD9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76200"/>
              <a:ext cx="2290050" cy="5126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9762189" y="5439078"/>
            <a:ext cx="5501741" cy="847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67"/>
              </a:lnSpc>
            </a:pPr>
            <a:r>
              <a:rPr lang="bg-BG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Standard"/>
                <a:ea typeface="Old Standard"/>
                <a:cs typeface="Old Standard"/>
                <a:sym typeface="Old Standard"/>
              </a:rPr>
              <a:t>Споделени добри практики</a:t>
            </a:r>
            <a:endParaRPr lang="en-US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ld Standard"/>
              <a:ea typeface="Old Standard"/>
              <a:cs typeface="Old Standard"/>
              <a:sym typeface="Old Standard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6473086" y="6773801"/>
            <a:ext cx="6268292" cy="1337080"/>
            <a:chOff x="0" y="0"/>
            <a:chExt cx="2290050" cy="43649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290050" cy="436498"/>
            </a:xfrm>
            <a:custGeom>
              <a:avLst/>
              <a:gdLst/>
              <a:ahLst/>
              <a:cxnLst/>
              <a:rect l="l" t="t" r="r" b="b"/>
              <a:pathLst>
                <a:path w="2290050" h="436498">
                  <a:moveTo>
                    <a:pt x="18897" y="0"/>
                  </a:moveTo>
                  <a:lnTo>
                    <a:pt x="2271153" y="0"/>
                  </a:lnTo>
                  <a:cubicBezTo>
                    <a:pt x="2281590" y="0"/>
                    <a:pt x="2290050" y="8461"/>
                    <a:pt x="2290050" y="18897"/>
                  </a:cubicBezTo>
                  <a:lnTo>
                    <a:pt x="2290050" y="417601"/>
                  </a:lnTo>
                  <a:cubicBezTo>
                    <a:pt x="2290050" y="422612"/>
                    <a:pt x="2288059" y="427419"/>
                    <a:pt x="2284515" y="430963"/>
                  </a:cubicBezTo>
                  <a:cubicBezTo>
                    <a:pt x="2280971" y="434507"/>
                    <a:pt x="2276165" y="436498"/>
                    <a:pt x="2271153" y="436498"/>
                  </a:cubicBezTo>
                  <a:lnTo>
                    <a:pt x="18897" y="436498"/>
                  </a:lnTo>
                  <a:cubicBezTo>
                    <a:pt x="8461" y="436498"/>
                    <a:pt x="0" y="428037"/>
                    <a:pt x="0" y="417601"/>
                  </a:cubicBezTo>
                  <a:lnTo>
                    <a:pt x="0" y="18897"/>
                  </a:lnTo>
                  <a:cubicBezTo>
                    <a:pt x="0" y="8461"/>
                    <a:pt x="8461" y="0"/>
                    <a:pt x="18897" y="0"/>
                  </a:cubicBezTo>
                  <a:close/>
                </a:path>
              </a:pathLst>
            </a:custGeom>
            <a:solidFill>
              <a:srgbClr val="F5EDD9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76200"/>
              <a:ext cx="2290050" cy="5126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6856361" y="6862102"/>
            <a:ext cx="5501741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bg-BG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Standard"/>
                <a:ea typeface="Old Standard"/>
                <a:cs typeface="Old Standard"/>
                <a:sym typeface="Old Standard"/>
              </a:rPr>
              <a:t>Сътрудничество и взаимопомощ</a:t>
            </a:r>
            <a:endParaRPr lang="en-US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ld Standard"/>
              <a:ea typeface="Old Standard"/>
              <a:cs typeface="Old Standard"/>
              <a:sym typeface="Old Standard"/>
            </a:endParaRPr>
          </a:p>
        </p:txBody>
      </p:sp>
      <p:sp>
        <p:nvSpPr>
          <p:cNvPr id="28" name="Freeform 28"/>
          <p:cNvSpPr/>
          <p:nvPr/>
        </p:nvSpPr>
        <p:spPr>
          <a:xfrm rot="-896986" flipH="1">
            <a:off x="-385723" y="104304"/>
            <a:ext cx="3234867" cy="2397845"/>
          </a:xfrm>
          <a:custGeom>
            <a:avLst/>
            <a:gdLst/>
            <a:ahLst/>
            <a:cxnLst/>
            <a:rect l="l" t="t" r="r" b="b"/>
            <a:pathLst>
              <a:path w="3234867" h="2397845">
                <a:moveTo>
                  <a:pt x="3234867" y="0"/>
                </a:moveTo>
                <a:lnTo>
                  <a:pt x="0" y="0"/>
                </a:lnTo>
                <a:lnTo>
                  <a:pt x="0" y="2397846"/>
                </a:lnTo>
                <a:lnTo>
                  <a:pt x="3234867" y="2397846"/>
                </a:lnTo>
                <a:lnTo>
                  <a:pt x="3234867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927485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-10233247" flipH="1">
            <a:off x="-848303" y="7924164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8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8" y="3527848"/>
                </a:lnTo>
                <a:lnTo>
                  <a:pt x="12145958" y="0"/>
                </a:lnTo>
                <a:close/>
              </a:path>
            </a:pathLst>
          </a:custGeom>
          <a:blipFill>
            <a:blip r:embed="rId2"/>
            <a:stretch>
              <a:fillRect t="-96674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957179" y="331189"/>
            <a:ext cx="4168021" cy="1583399"/>
          </a:xfrm>
          <a:custGeom>
            <a:avLst/>
            <a:gdLst/>
            <a:ahLst/>
            <a:cxnLst/>
            <a:rect l="l" t="t" r="r" b="b"/>
            <a:pathLst>
              <a:path w="3992079" h="1472079">
                <a:moveTo>
                  <a:pt x="0" y="0"/>
                </a:moveTo>
                <a:lnTo>
                  <a:pt x="3992080" y="0"/>
                </a:lnTo>
                <a:lnTo>
                  <a:pt x="3992080" y="1472079"/>
                </a:lnTo>
                <a:lnTo>
                  <a:pt x="0" y="147207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838200" y="4732147"/>
            <a:ext cx="16840200" cy="2872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599"/>
              </a:lnSpc>
              <a:spcBef>
                <a:spcPct val="0"/>
              </a:spcBef>
            </a:pPr>
            <a:r>
              <a:rPr lang="bg-BG" sz="4800" b="1" spc="239" dirty="0">
                <a:solidFill>
                  <a:srgbClr val="5481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Изработване на ясни критерии за оценяване:</a:t>
            </a:r>
          </a:p>
          <a:p>
            <a:pPr marL="857250" indent="-857250">
              <a:lnSpc>
                <a:spcPts val="5599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bg-BG" sz="4400" b="1" spc="239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Приети с решение на заседание на Педагогическия съвет</a:t>
            </a:r>
          </a:p>
          <a:p>
            <a:pPr marL="857250" indent="-857250">
              <a:lnSpc>
                <a:spcPts val="5599"/>
              </a:lnSpc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bg-BG" sz="4400" b="1" spc="239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Важат за всички учебни предмети</a:t>
            </a:r>
            <a:endParaRPr lang="en-US" sz="4400" b="1" spc="239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oubag Ultra-Bold"/>
              <a:ea typeface="Loubag Ultra-Bold"/>
              <a:cs typeface="Loubag Ultra-Bold"/>
              <a:sym typeface="Loubag Ultra-Bold"/>
            </a:endParaRPr>
          </a:p>
        </p:txBody>
      </p:sp>
      <p:sp>
        <p:nvSpPr>
          <p:cNvPr id="9" name="Freeform 9"/>
          <p:cNvSpPr/>
          <p:nvPr/>
        </p:nvSpPr>
        <p:spPr>
          <a:xfrm rot="-10233247" flipH="1">
            <a:off x="7206974" y="7859339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8" y="0"/>
                </a:moveTo>
                <a:lnTo>
                  <a:pt x="0" y="0"/>
                </a:lnTo>
                <a:lnTo>
                  <a:pt x="0" y="3527849"/>
                </a:lnTo>
                <a:lnTo>
                  <a:pt x="12145958" y="3527849"/>
                </a:lnTo>
                <a:lnTo>
                  <a:pt x="12145958" y="0"/>
                </a:lnTo>
                <a:close/>
              </a:path>
            </a:pathLst>
          </a:custGeom>
          <a:blipFill>
            <a:blip r:embed="rId2"/>
            <a:stretch>
              <a:fillRect t="-96674"/>
            </a:stretch>
          </a:blipFill>
        </p:spPr>
      </p:sp>
      <p:sp>
        <p:nvSpPr>
          <p:cNvPr id="10" name="Freeform 10"/>
          <p:cNvSpPr/>
          <p:nvPr/>
        </p:nvSpPr>
        <p:spPr>
          <a:xfrm rot="696389">
            <a:off x="12880428" y="715666"/>
            <a:ext cx="3234867" cy="2397845"/>
          </a:xfrm>
          <a:custGeom>
            <a:avLst/>
            <a:gdLst/>
            <a:ahLst/>
            <a:cxnLst/>
            <a:rect l="l" t="t" r="r" b="b"/>
            <a:pathLst>
              <a:path w="3234867" h="2397845">
                <a:moveTo>
                  <a:pt x="0" y="0"/>
                </a:moveTo>
                <a:lnTo>
                  <a:pt x="3234868" y="0"/>
                </a:lnTo>
                <a:lnTo>
                  <a:pt x="3234868" y="2397845"/>
                </a:lnTo>
                <a:lnTo>
                  <a:pt x="0" y="23978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0233247" flipH="1">
            <a:off x="7794218" y="9534159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9" y="3527848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2"/>
            <a:stretch>
              <a:fillRect t="-96674"/>
            </a:stretch>
          </a:blipFill>
        </p:spPr>
      </p:sp>
      <p:grpSp>
        <p:nvGrpSpPr>
          <p:cNvPr id="20" name="Group 20"/>
          <p:cNvGrpSpPr/>
          <p:nvPr/>
        </p:nvGrpSpPr>
        <p:grpSpPr>
          <a:xfrm>
            <a:off x="12490378" y="6773801"/>
            <a:ext cx="251000" cy="177607"/>
            <a:chOff x="0" y="0"/>
            <a:chExt cx="2290050" cy="43649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290050" cy="436498"/>
            </a:xfrm>
            <a:custGeom>
              <a:avLst/>
              <a:gdLst/>
              <a:ahLst/>
              <a:cxnLst/>
              <a:rect l="l" t="t" r="r" b="b"/>
              <a:pathLst>
                <a:path w="2290050" h="436498">
                  <a:moveTo>
                    <a:pt x="18897" y="0"/>
                  </a:moveTo>
                  <a:lnTo>
                    <a:pt x="2271153" y="0"/>
                  </a:lnTo>
                  <a:cubicBezTo>
                    <a:pt x="2281590" y="0"/>
                    <a:pt x="2290050" y="8461"/>
                    <a:pt x="2290050" y="18897"/>
                  </a:cubicBezTo>
                  <a:lnTo>
                    <a:pt x="2290050" y="417601"/>
                  </a:lnTo>
                  <a:cubicBezTo>
                    <a:pt x="2290050" y="422612"/>
                    <a:pt x="2288059" y="427419"/>
                    <a:pt x="2284515" y="430963"/>
                  </a:cubicBezTo>
                  <a:cubicBezTo>
                    <a:pt x="2280971" y="434507"/>
                    <a:pt x="2276165" y="436498"/>
                    <a:pt x="2271153" y="436498"/>
                  </a:cubicBezTo>
                  <a:lnTo>
                    <a:pt x="18897" y="436498"/>
                  </a:lnTo>
                  <a:cubicBezTo>
                    <a:pt x="8461" y="436498"/>
                    <a:pt x="0" y="428037"/>
                    <a:pt x="0" y="417601"/>
                  </a:cubicBezTo>
                  <a:lnTo>
                    <a:pt x="0" y="18897"/>
                  </a:lnTo>
                  <a:cubicBezTo>
                    <a:pt x="0" y="8461"/>
                    <a:pt x="8461" y="0"/>
                    <a:pt x="18897" y="0"/>
                  </a:cubicBezTo>
                  <a:close/>
                </a:path>
              </a:pathLst>
            </a:custGeom>
            <a:solidFill>
              <a:srgbClr val="F5EDD9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76200"/>
              <a:ext cx="2290050" cy="5126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28" name="Freeform 28"/>
          <p:cNvSpPr/>
          <p:nvPr/>
        </p:nvSpPr>
        <p:spPr>
          <a:xfrm rot="-896986" flipH="1">
            <a:off x="635543" y="888452"/>
            <a:ext cx="3234867" cy="2397845"/>
          </a:xfrm>
          <a:custGeom>
            <a:avLst/>
            <a:gdLst/>
            <a:ahLst/>
            <a:cxnLst/>
            <a:rect l="l" t="t" r="r" b="b"/>
            <a:pathLst>
              <a:path w="3234867" h="2397845">
                <a:moveTo>
                  <a:pt x="3234867" y="0"/>
                </a:moveTo>
                <a:lnTo>
                  <a:pt x="0" y="0"/>
                </a:lnTo>
                <a:lnTo>
                  <a:pt x="0" y="2397846"/>
                </a:lnTo>
                <a:lnTo>
                  <a:pt x="3234867" y="2397846"/>
                </a:lnTo>
                <a:lnTo>
                  <a:pt x="3234867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2208520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-10233247" flipH="1">
            <a:off x="-848303" y="7924164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8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8" y="3527848"/>
                </a:lnTo>
                <a:lnTo>
                  <a:pt x="12145958" y="0"/>
                </a:lnTo>
                <a:close/>
              </a:path>
            </a:pathLst>
          </a:custGeom>
          <a:blipFill>
            <a:blip r:embed="rId2"/>
            <a:stretch>
              <a:fillRect t="-96674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957179" y="331189"/>
            <a:ext cx="4168021" cy="1583399"/>
          </a:xfrm>
          <a:custGeom>
            <a:avLst/>
            <a:gdLst/>
            <a:ahLst/>
            <a:cxnLst/>
            <a:rect l="l" t="t" r="r" b="b"/>
            <a:pathLst>
              <a:path w="3992079" h="1472079">
                <a:moveTo>
                  <a:pt x="0" y="0"/>
                </a:moveTo>
                <a:lnTo>
                  <a:pt x="3992080" y="0"/>
                </a:lnTo>
                <a:lnTo>
                  <a:pt x="3992080" y="1472079"/>
                </a:lnTo>
                <a:lnTo>
                  <a:pt x="0" y="147207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133600" y="2058376"/>
            <a:ext cx="13170592" cy="64633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bg-BG" sz="6000" b="1" spc="239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Ролята на контролната дейност</a:t>
            </a:r>
          </a:p>
          <a:p>
            <a:pPr algn="ctr">
              <a:lnSpc>
                <a:spcPts val="5599"/>
              </a:lnSpc>
              <a:spcBef>
                <a:spcPct val="0"/>
              </a:spcBef>
            </a:pPr>
            <a:endParaRPr lang="bg-BG" sz="6000" b="1" spc="239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oubag Ultra-Bold"/>
              <a:ea typeface="Loubag Ultra-Bold"/>
              <a:cs typeface="Loubag Ultra-Bold"/>
              <a:sym typeface="Loubag Ultra-Bold"/>
            </a:endParaRPr>
          </a:p>
          <a:p>
            <a:pPr marL="857250" indent="-857250" algn="ctr">
              <a:lnSpc>
                <a:spcPts val="5599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bg-BG" sz="6000" b="1" spc="239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Да мотивира учителя;</a:t>
            </a:r>
          </a:p>
          <a:p>
            <a:pPr marL="857250" indent="-857250" algn="ctr">
              <a:lnSpc>
                <a:spcPts val="5599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bg-BG" sz="6000" b="1" spc="239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oubag Ultra-Bold"/>
              <a:ea typeface="Loubag Ultra-Bold"/>
              <a:cs typeface="Loubag Ultra-Bold"/>
              <a:sym typeface="Loubag Ultra-Bold"/>
            </a:endParaRPr>
          </a:p>
          <a:p>
            <a:pPr marL="857250" indent="-857250" algn="ctr">
              <a:lnSpc>
                <a:spcPts val="5599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bg-BG" sz="6000" b="1" spc="239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Да посочва допуснати пропуски;</a:t>
            </a:r>
          </a:p>
          <a:p>
            <a:pPr marL="857250" indent="-857250" algn="ctr">
              <a:lnSpc>
                <a:spcPts val="5599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bg-BG" sz="6000" b="1" spc="239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oubag Ultra-Bold"/>
              <a:ea typeface="Loubag Ultra-Bold"/>
              <a:cs typeface="Loubag Ultra-Bold"/>
              <a:sym typeface="Loubag Ultra-Bold"/>
            </a:endParaRPr>
          </a:p>
          <a:p>
            <a:pPr marL="857250" indent="-857250" algn="ctr">
              <a:lnSpc>
                <a:spcPts val="5599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bg-BG" sz="6000" b="1" spc="239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Да не допуска изместване на фокуса. </a:t>
            </a:r>
            <a:endParaRPr lang="en-US" sz="6000" b="1" spc="239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oubag Ultra-Bold"/>
              <a:ea typeface="Loubag Ultra-Bold"/>
              <a:cs typeface="Loubag Ultra-Bold"/>
              <a:sym typeface="Loubag Ultra-Bold"/>
            </a:endParaRPr>
          </a:p>
        </p:txBody>
      </p:sp>
      <p:sp>
        <p:nvSpPr>
          <p:cNvPr id="9" name="Freeform 9"/>
          <p:cNvSpPr/>
          <p:nvPr/>
        </p:nvSpPr>
        <p:spPr>
          <a:xfrm rot="-10233247" flipH="1">
            <a:off x="7206974" y="7859339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8" y="0"/>
                </a:moveTo>
                <a:lnTo>
                  <a:pt x="0" y="0"/>
                </a:lnTo>
                <a:lnTo>
                  <a:pt x="0" y="3527849"/>
                </a:lnTo>
                <a:lnTo>
                  <a:pt x="12145958" y="3527849"/>
                </a:lnTo>
                <a:lnTo>
                  <a:pt x="12145958" y="0"/>
                </a:lnTo>
                <a:close/>
              </a:path>
            </a:pathLst>
          </a:custGeom>
          <a:blipFill>
            <a:blip r:embed="rId2"/>
            <a:stretch>
              <a:fillRect t="-96674"/>
            </a:stretch>
          </a:blipFill>
        </p:spPr>
      </p:sp>
      <p:sp>
        <p:nvSpPr>
          <p:cNvPr id="10" name="Freeform 10"/>
          <p:cNvSpPr/>
          <p:nvPr/>
        </p:nvSpPr>
        <p:spPr>
          <a:xfrm rot="696389">
            <a:off x="15512330" y="386881"/>
            <a:ext cx="3234867" cy="2397845"/>
          </a:xfrm>
          <a:custGeom>
            <a:avLst/>
            <a:gdLst/>
            <a:ahLst/>
            <a:cxnLst/>
            <a:rect l="l" t="t" r="r" b="b"/>
            <a:pathLst>
              <a:path w="3234867" h="2397845">
                <a:moveTo>
                  <a:pt x="0" y="0"/>
                </a:moveTo>
                <a:lnTo>
                  <a:pt x="3234868" y="0"/>
                </a:lnTo>
                <a:lnTo>
                  <a:pt x="3234868" y="2397845"/>
                </a:lnTo>
                <a:lnTo>
                  <a:pt x="0" y="23978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0233247" flipH="1">
            <a:off x="7794218" y="9534159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9" y="3527848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2"/>
            <a:stretch>
              <a:fillRect t="-96674"/>
            </a:stretch>
          </a:blipFill>
        </p:spPr>
      </p:sp>
      <p:grpSp>
        <p:nvGrpSpPr>
          <p:cNvPr id="20" name="Group 20"/>
          <p:cNvGrpSpPr/>
          <p:nvPr/>
        </p:nvGrpSpPr>
        <p:grpSpPr>
          <a:xfrm>
            <a:off x="12490378" y="6773801"/>
            <a:ext cx="251000" cy="177607"/>
            <a:chOff x="0" y="0"/>
            <a:chExt cx="2290050" cy="43649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290050" cy="436498"/>
            </a:xfrm>
            <a:custGeom>
              <a:avLst/>
              <a:gdLst/>
              <a:ahLst/>
              <a:cxnLst/>
              <a:rect l="l" t="t" r="r" b="b"/>
              <a:pathLst>
                <a:path w="2290050" h="436498">
                  <a:moveTo>
                    <a:pt x="18897" y="0"/>
                  </a:moveTo>
                  <a:lnTo>
                    <a:pt x="2271153" y="0"/>
                  </a:lnTo>
                  <a:cubicBezTo>
                    <a:pt x="2281590" y="0"/>
                    <a:pt x="2290050" y="8461"/>
                    <a:pt x="2290050" y="18897"/>
                  </a:cubicBezTo>
                  <a:lnTo>
                    <a:pt x="2290050" y="417601"/>
                  </a:lnTo>
                  <a:cubicBezTo>
                    <a:pt x="2290050" y="422612"/>
                    <a:pt x="2288059" y="427419"/>
                    <a:pt x="2284515" y="430963"/>
                  </a:cubicBezTo>
                  <a:cubicBezTo>
                    <a:pt x="2280971" y="434507"/>
                    <a:pt x="2276165" y="436498"/>
                    <a:pt x="2271153" y="436498"/>
                  </a:cubicBezTo>
                  <a:lnTo>
                    <a:pt x="18897" y="436498"/>
                  </a:lnTo>
                  <a:cubicBezTo>
                    <a:pt x="8461" y="436498"/>
                    <a:pt x="0" y="428037"/>
                    <a:pt x="0" y="417601"/>
                  </a:cubicBezTo>
                  <a:lnTo>
                    <a:pt x="0" y="18897"/>
                  </a:lnTo>
                  <a:cubicBezTo>
                    <a:pt x="0" y="8461"/>
                    <a:pt x="8461" y="0"/>
                    <a:pt x="18897" y="0"/>
                  </a:cubicBezTo>
                  <a:close/>
                </a:path>
              </a:pathLst>
            </a:custGeom>
            <a:solidFill>
              <a:srgbClr val="F5EDD9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76200"/>
              <a:ext cx="2290050" cy="5126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28" name="Freeform 28"/>
          <p:cNvSpPr/>
          <p:nvPr/>
        </p:nvSpPr>
        <p:spPr>
          <a:xfrm rot="-896986" flipH="1">
            <a:off x="-385723" y="104304"/>
            <a:ext cx="3234867" cy="2397845"/>
          </a:xfrm>
          <a:custGeom>
            <a:avLst/>
            <a:gdLst/>
            <a:ahLst/>
            <a:cxnLst/>
            <a:rect l="l" t="t" r="r" b="b"/>
            <a:pathLst>
              <a:path w="3234867" h="2397845">
                <a:moveTo>
                  <a:pt x="3234867" y="0"/>
                </a:moveTo>
                <a:lnTo>
                  <a:pt x="0" y="0"/>
                </a:lnTo>
                <a:lnTo>
                  <a:pt x="0" y="2397846"/>
                </a:lnTo>
                <a:lnTo>
                  <a:pt x="3234867" y="2397846"/>
                </a:lnTo>
                <a:lnTo>
                  <a:pt x="3234867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829105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-10233247" flipH="1">
            <a:off x="-848303" y="7924164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8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8" y="3527848"/>
                </a:lnTo>
                <a:lnTo>
                  <a:pt x="12145958" y="0"/>
                </a:lnTo>
                <a:close/>
              </a:path>
            </a:pathLst>
          </a:custGeom>
          <a:blipFill>
            <a:blip r:embed="rId2"/>
            <a:stretch>
              <a:fillRect t="-96674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957179" y="331189"/>
            <a:ext cx="4168021" cy="1583399"/>
          </a:xfrm>
          <a:custGeom>
            <a:avLst/>
            <a:gdLst/>
            <a:ahLst/>
            <a:cxnLst/>
            <a:rect l="l" t="t" r="r" b="b"/>
            <a:pathLst>
              <a:path w="3992079" h="1472079">
                <a:moveTo>
                  <a:pt x="0" y="0"/>
                </a:moveTo>
                <a:lnTo>
                  <a:pt x="3992080" y="0"/>
                </a:lnTo>
                <a:lnTo>
                  <a:pt x="3992080" y="1472079"/>
                </a:lnTo>
                <a:lnTo>
                  <a:pt x="0" y="147207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133600" y="2058376"/>
            <a:ext cx="13716000" cy="78995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bg-BG" sz="6000" b="1" spc="239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Препоръчваме:</a:t>
            </a:r>
          </a:p>
          <a:p>
            <a:pPr marL="857250" indent="-857250" algn="ctr">
              <a:lnSpc>
                <a:spcPts val="5599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bg-BG" sz="5400" b="1" spc="239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Качествен и задълбочен начален преговор;</a:t>
            </a:r>
          </a:p>
          <a:p>
            <a:pPr marL="857250" indent="-857250" algn="ctr">
              <a:lnSpc>
                <a:spcPts val="5599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bg-BG" sz="5400" b="1" spc="239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Уеднаквяване на форматите за входно ниво;</a:t>
            </a:r>
          </a:p>
          <a:p>
            <a:pPr marL="857250" indent="-857250" algn="ctr">
              <a:lnSpc>
                <a:spcPts val="5599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bg-BG" sz="5400" b="1" spc="239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Задълбочен анализ на ниво клас и на ниво ученик;</a:t>
            </a:r>
          </a:p>
          <a:p>
            <a:pPr marL="857250" indent="-857250" algn="ctr">
              <a:lnSpc>
                <a:spcPts val="5599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bg-BG" sz="5400" b="1" spc="239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Обсъждане на резултатите след входното ниво, в края на първия срок , пробна матура и в края на учебната година.</a:t>
            </a:r>
            <a:endParaRPr lang="en-US" sz="5400" b="1" spc="239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oubag Ultra-Bold"/>
              <a:ea typeface="Loubag Ultra-Bold"/>
              <a:cs typeface="Loubag Ultra-Bold"/>
              <a:sym typeface="Loubag Ultra-Bold"/>
            </a:endParaRPr>
          </a:p>
        </p:txBody>
      </p:sp>
      <p:sp>
        <p:nvSpPr>
          <p:cNvPr id="10" name="Freeform 10"/>
          <p:cNvSpPr/>
          <p:nvPr/>
        </p:nvSpPr>
        <p:spPr>
          <a:xfrm rot="696389">
            <a:off x="15512330" y="386881"/>
            <a:ext cx="3234867" cy="2397845"/>
          </a:xfrm>
          <a:custGeom>
            <a:avLst/>
            <a:gdLst/>
            <a:ahLst/>
            <a:cxnLst/>
            <a:rect l="l" t="t" r="r" b="b"/>
            <a:pathLst>
              <a:path w="3234867" h="2397845">
                <a:moveTo>
                  <a:pt x="0" y="0"/>
                </a:moveTo>
                <a:lnTo>
                  <a:pt x="3234868" y="0"/>
                </a:lnTo>
                <a:lnTo>
                  <a:pt x="3234868" y="2397845"/>
                </a:lnTo>
                <a:lnTo>
                  <a:pt x="0" y="23978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20" name="Group 20"/>
          <p:cNvGrpSpPr/>
          <p:nvPr/>
        </p:nvGrpSpPr>
        <p:grpSpPr>
          <a:xfrm>
            <a:off x="12490378" y="6773801"/>
            <a:ext cx="251000" cy="177607"/>
            <a:chOff x="0" y="0"/>
            <a:chExt cx="2290050" cy="43649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290050" cy="436498"/>
            </a:xfrm>
            <a:custGeom>
              <a:avLst/>
              <a:gdLst/>
              <a:ahLst/>
              <a:cxnLst/>
              <a:rect l="l" t="t" r="r" b="b"/>
              <a:pathLst>
                <a:path w="2290050" h="436498">
                  <a:moveTo>
                    <a:pt x="18897" y="0"/>
                  </a:moveTo>
                  <a:lnTo>
                    <a:pt x="2271153" y="0"/>
                  </a:lnTo>
                  <a:cubicBezTo>
                    <a:pt x="2281590" y="0"/>
                    <a:pt x="2290050" y="8461"/>
                    <a:pt x="2290050" y="18897"/>
                  </a:cubicBezTo>
                  <a:lnTo>
                    <a:pt x="2290050" y="417601"/>
                  </a:lnTo>
                  <a:cubicBezTo>
                    <a:pt x="2290050" y="422612"/>
                    <a:pt x="2288059" y="427419"/>
                    <a:pt x="2284515" y="430963"/>
                  </a:cubicBezTo>
                  <a:cubicBezTo>
                    <a:pt x="2280971" y="434507"/>
                    <a:pt x="2276165" y="436498"/>
                    <a:pt x="2271153" y="436498"/>
                  </a:cubicBezTo>
                  <a:lnTo>
                    <a:pt x="18897" y="436498"/>
                  </a:lnTo>
                  <a:cubicBezTo>
                    <a:pt x="8461" y="436498"/>
                    <a:pt x="0" y="428037"/>
                    <a:pt x="0" y="417601"/>
                  </a:cubicBezTo>
                  <a:lnTo>
                    <a:pt x="0" y="18897"/>
                  </a:lnTo>
                  <a:cubicBezTo>
                    <a:pt x="0" y="8461"/>
                    <a:pt x="8461" y="0"/>
                    <a:pt x="18897" y="0"/>
                  </a:cubicBezTo>
                  <a:close/>
                </a:path>
              </a:pathLst>
            </a:custGeom>
            <a:solidFill>
              <a:srgbClr val="F5EDD9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76200"/>
              <a:ext cx="2290050" cy="5126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28" name="Freeform 28"/>
          <p:cNvSpPr/>
          <p:nvPr/>
        </p:nvSpPr>
        <p:spPr>
          <a:xfrm rot="-896986" flipH="1">
            <a:off x="-385723" y="104304"/>
            <a:ext cx="3234867" cy="2397845"/>
          </a:xfrm>
          <a:custGeom>
            <a:avLst/>
            <a:gdLst/>
            <a:ahLst/>
            <a:cxnLst/>
            <a:rect l="l" t="t" r="r" b="b"/>
            <a:pathLst>
              <a:path w="3234867" h="2397845">
                <a:moveTo>
                  <a:pt x="3234867" y="0"/>
                </a:moveTo>
                <a:lnTo>
                  <a:pt x="0" y="0"/>
                </a:lnTo>
                <a:lnTo>
                  <a:pt x="0" y="2397846"/>
                </a:lnTo>
                <a:lnTo>
                  <a:pt x="3234867" y="2397846"/>
                </a:lnTo>
                <a:lnTo>
                  <a:pt x="3234867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1476320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 rot="-10233247" flipH="1">
            <a:off x="-848303" y="7924164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8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8" y="3527848"/>
                </a:lnTo>
                <a:lnTo>
                  <a:pt x="12145958" y="0"/>
                </a:lnTo>
                <a:close/>
              </a:path>
            </a:pathLst>
          </a:custGeom>
          <a:blipFill>
            <a:blip r:embed="rId2"/>
            <a:stretch>
              <a:fillRect t="-96674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957179" y="331189"/>
            <a:ext cx="4168021" cy="1583399"/>
          </a:xfrm>
          <a:custGeom>
            <a:avLst/>
            <a:gdLst/>
            <a:ahLst/>
            <a:cxnLst/>
            <a:rect l="l" t="t" r="r" b="b"/>
            <a:pathLst>
              <a:path w="3992079" h="1472079">
                <a:moveTo>
                  <a:pt x="0" y="0"/>
                </a:moveTo>
                <a:lnTo>
                  <a:pt x="3992080" y="0"/>
                </a:lnTo>
                <a:lnTo>
                  <a:pt x="3992080" y="1472079"/>
                </a:lnTo>
                <a:lnTo>
                  <a:pt x="0" y="147207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295400" y="3231954"/>
            <a:ext cx="15011400" cy="29056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bg-BG" sz="6000" b="1" spc="239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Убедени сме ,че целенасочените и постоянни усилия от всички учители в училище довеждат до положителна промяна на резултатите.</a:t>
            </a:r>
            <a:endParaRPr lang="en-US" sz="6000" b="1" spc="239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oubag Ultra-Bold"/>
              <a:ea typeface="Loubag Ultra-Bold"/>
              <a:cs typeface="Loubag Ultra-Bold"/>
              <a:sym typeface="Loubag Ultra-Bold"/>
            </a:endParaRPr>
          </a:p>
        </p:txBody>
      </p:sp>
      <p:sp>
        <p:nvSpPr>
          <p:cNvPr id="9" name="Freeform 9"/>
          <p:cNvSpPr/>
          <p:nvPr/>
        </p:nvSpPr>
        <p:spPr>
          <a:xfrm rot="-10233247" flipH="1">
            <a:off x="10341745" y="8999263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8" y="0"/>
                </a:moveTo>
                <a:lnTo>
                  <a:pt x="0" y="0"/>
                </a:lnTo>
                <a:lnTo>
                  <a:pt x="0" y="3527849"/>
                </a:lnTo>
                <a:lnTo>
                  <a:pt x="12145958" y="3527849"/>
                </a:lnTo>
                <a:lnTo>
                  <a:pt x="12145958" y="0"/>
                </a:lnTo>
                <a:close/>
              </a:path>
            </a:pathLst>
          </a:custGeom>
          <a:blipFill>
            <a:blip r:embed="rId2"/>
            <a:stretch>
              <a:fillRect t="-96674"/>
            </a:stretch>
          </a:blipFill>
        </p:spPr>
      </p:sp>
      <p:sp>
        <p:nvSpPr>
          <p:cNvPr id="10" name="Freeform 10"/>
          <p:cNvSpPr/>
          <p:nvPr/>
        </p:nvSpPr>
        <p:spPr>
          <a:xfrm rot="696389">
            <a:off x="15512330" y="386881"/>
            <a:ext cx="3234867" cy="2397845"/>
          </a:xfrm>
          <a:custGeom>
            <a:avLst/>
            <a:gdLst/>
            <a:ahLst/>
            <a:cxnLst/>
            <a:rect l="l" t="t" r="r" b="b"/>
            <a:pathLst>
              <a:path w="3234867" h="2397845">
                <a:moveTo>
                  <a:pt x="0" y="0"/>
                </a:moveTo>
                <a:lnTo>
                  <a:pt x="3234868" y="0"/>
                </a:lnTo>
                <a:lnTo>
                  <a:pt x="3234868" y="2397845"/>
                </a:lnTo>
                <a:lnTo>
                  <a:pt x="0" y="23978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0233247" flipH="1">
            <a:off x="7827146" y="11910301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9" y="3527848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2"/>
            <a:stretch>
              <a:fillRect t="-96674"/>
            </a:stretch>
          </a:blipFill>
        </p:spPr>
      </p:sp>
      <p:grpSp>
        <p:nvGrpSpPr>
          <p:cNvPr id="20" name="Group 20"/>
          <p:cNvGrpSpPr/>
          <p:nvPr/>
        </p:nvGrpSpPr>
        <p:grpSpPr>
          <a:xfrm>
            <a:off x="12490378" y="6773801"/>
            <a:ext cx="251000" cy="177607"/>
            <a:chOff x="0" y="0"/>
            <a:chExt cx="2290050" cy="43649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290050" cy="436498"/>
            </a:xfrm>
            <a:custGeom>
              <a:avLst/>
              <a:gdLst/>
              <a:ahLst/>
              <a:cxnLst/>
              <a:rect l="l" t="t" r="r" b="b"/>
              <a:pathLst>
                <a:path w="2290050" h="436498">
                  <a:moveTo>
                    <a:pt x="18897" y="0"/>
                  </a:moveTo>
                  <a:lnTo>
                    <a:pt x="2271153" y="0"/>
                  </a:lnTo>
                  <a:cubicBezTo>
                    <a:pt x="2281590" y="0"/>
                    <a:pt x="2290050" y="8461"/>
                    <a:pt x="2290050" y="18897"/>
                  </a:cubicBezTo>
                  <a:lnTo>
                    <a:pt x="2290050" y="417601"/>
                  </a:lnTo>
                  <a:cubicBezTo>
                    <a:pt x="2290050" y="422612"/>
                    <a:pt x="2288059" y="427419"/>
                    <a:pt x="2284515" y="430963"/>
                  </a:cubicBezTo>
                  <a:cubicBezTo>
                    <a:pt x="2280971" y="434507"/>
                    <a:pt x="2276165" y="436498"/>
                    <a:pt x="2271153" y="436498"/>
                  </a:cubicBezTo>
                  <a:lnTo>
                    <a:pt x="18897" y="436498"/>
                  </a:lnTo>
                  <a:cubicBezTo>
                    <a:pt x="8461" y="436498"/>
                    <a:pt x="0" y="428037"/>
                    <a:pt x="0" y="417601"/>
                  </a:cubicBezTo>
                  <a:lnTo>
                    <a:pt x="0" y="18897"/>
                  </a:lnTo>
                  <a:cubicBezTo>
                    <a:pt x="0" y="8461"/>
                    <a:pt x="8461" y="0"/>
                    <a:pt x="18897" y="0"/>
                  </a:cubicBezTo>
                  <a:close/>
                </a:path>
              </a:pathLst>
            </a:custGeom>
            <a:solidFill>
              <a:srgbClr val="F5EDD9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76200"/>
              <a:ext cx="2290050" cy="5126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28" name="Freeform 28"/>
          <p:cNvSpPr/>
          <p:nvPr/>
        </p:nvSpPr>
        <p:spPr>
          <a:xfrm rot="-896986" flipH="1">
            <a:off x="-385723" y="104304"/>
            <a:ext cx="3234867" cy="2397845"/>
          </a:xfrm>
          <a:custGeom>
            <a:avLst/>
            <a:gdLst/>
            <a:ahLst/>
            <a:cxnLst/>
            <a:rect l="l" t="t" r="r" b="b"/>
            <a:pathLst>
              <a:path w="3234867" h="2397845">
                <a:moveTo>
                  <a:pt x="3234867" y="0"/>
                </a:moveTo>
                <a:lnTo>
                  <a:pt x="0" y="0"/>
                </a:lnTo>
                <a:lnTo>
                  <a:pt x="0" y="2397846"/>
                </a:lnTo>
                <a:lnTo>
                  <a:pt x="3234867" y="2397846"/>
                </a:lnTo>
                <a:lnTo>
                  <a:pt x="3234867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7090995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353" b="-635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461727" y="9451163"/>
            <a:ext cx="4830262" cy="4262706"/>
          </a:xfrm>
          <a:custGeom>
            <a:avLst/>
            <a:gdLst/>
            <a:ahLst/>
            <a:cxnLst/>
            <a:rect l="l" t="t" r="r" b="b"/>
            <a:pathLst>
              <a:path w="4830262" h="4262706">
                <a:moveTo>
                  <a:pt x="0" y="0"/>
                </a:moveTo>
                <a:lnTo>
                  <a:pt x="4830262" y="0"/>
                </a:lnTo>
                <a:lnTo>
                  <a:pt x="4830262" y="4262707"/>
                </a:lnTo>
                <a:lnTo>
                  <a:pt x="0" y="42627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252631" y="9451163"/>
            <a:ext cx="4830262" cy="4262706"/>
          </a:xfrm>
          <a:custGeom>
            <a:avLst/>
            <a:gdLst/>
            <a:ahLst/>
            <a:cxnLst/>
            <a:rect l="l" t="t" r="r" b="b"/>
            <a:pathLst>
              <a:path w="4830262" h="4262706">
                <a:moveTo>
                  <a:pt x="0" y="0"/>
                </a:moveTo>
                <a:lnTo>
                  <a:pt x="4830262" y="0"/>
                </a:lnTo>
                <a:lnTo>
                  <a:pt x="4830262" y="4262707"/>
                </a:lnTo>
                <a:lnTo>
                  <a:pt x="0" y="42627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043534" y="9451163"/>
            <a:ext cx="4830262" cy="4262706"/>
          </a:xfrm>
          <a:custGeom>
            <a:avLst/>
            <a:gdLst/>
            <a:ahLst/>
            <a:cxnLst/>
            <a:rect l="l" t="t" r="r" b="b"/>
            <a:pathLst>
              <a:path w="4830262" h="4262706">
                <a:moveTo>
                  <a:pt x="0" y="0"/>
                </a:moveTo>
                <a:lnTo>
                  <a:pt x="4830262" y="0"/>
                </a:lnTo>
                <a:lnTo>
                  <a:pt x="4830262" y="4262707"/>
                </a:lnTo>
                <a:lnTo>
                  <a:pt x="0" y="42627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3422540" y="2256199"/>
            <a:ext cx="11442919" cy="5868918"/>
            <a:chOff x="0" y="0"/>
            <a:chExt cx="4842930" cy="248387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42930" cy="2483873"/>
            </a:xfrm>
            <a:custGeom>
              <a:avLst/>
              <a:gdLst/>
              <a:ahLst/>
              <a:cxnLst/>
              <a:rect l="l" t="t" r="r" b="b"/>
              <a:pathLst>
                <a:path w="4842930" h="2483873">
                  <a:moveTo>
                    <a:pt x="9472" y="0"/>
                  </a:moveTo>
                  <a:lnTo>
                    <a:pt x="4833458" y="0"/>
                  </a:lnTo>
                  <a:cubicBezTo>
                    <a:pt x="4835971" y="0"/>
                    <a:pt x="4838380" y="998"/>
                    <a:pt x="4840156" y="2774"/>
                  </a:cubicBezTo>
                  <a:cubicBezTo>
                    <a:pt x="4841932" y="4551"/>
                    <a:pt x="4842930" y="6960"/>
                    <a:pt x="4842930" y="9472"/>
                  </a:cubicBezTo>
                  <a:lnTo>
                    <a:pt x="4842930" y="2474401"/>
                  </a:lnTo>
                  <a:cubicBezTo>
                    <a:pt x="4842930" y="2476913"/>
                    <a:pt x="4841932" y="2479323"/>
                    <a:pt x="4840156" y="2481099"/>
                  </a:cubicBezTo>
                  <a:cubicBezTo>
                    <a:pt x="4838380" y="2482875"/>
                    <a:pt x="4835971" y="2483873"/>
                    <a:pt x="4833458" y="2483873"/>
                  </a:cubicBezTo>
                  <a:lnTo>
                    <a:pt x="9472" y="2483873"/>
                  </a:lnTo>
                  <a:cubicBezTo>
                    <a:pt x="6960" y="2483873"/>
                    <a:pt x="4551" y="2482875"/>
                    <a:pt x="2774" y="2481099"/>
                  </a:cubicBezTo>
                  <a:cubicBezTo>
                    <a:pt x="998" y="2479323"/>
                    <a:pt x="0" y="2476913"/>
                    <a:pt x="0" y="2474401"/>
                  </a:cubicBezTo>
                  <a:lnTo>
                    <a:pt x="0" y="9472"/>
                  </a:lnTo>
                  <a:cubicBezTo>
                    <a:pt x="0" y="6960"/>
                    <a:pt x="998" y="4551"/>
                    <a:pt x="2774" y="2774"/>
                  </a:cubicBezTo>
                  <a:cubicBezTo>
                    <a:pt x="4551" y="998"/>
                    <a:pt x="6960" y="0"/>
                    <a:pt x="9472" y="0"/>
                  </a:cubicBezTo>
                  <a:close/>
                </a:path>
              </a:pathLst>
            </a:custGeom>
            <a:solidFill>
              <a:srgbClr val="F5EDD9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4842930" cy="25600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rot="2018197" flipH="1">
            <a:off x="7975160" y="-1996155"/>
            <a:ext cx="13745044" cy="3992310"/>
          </a:xfrm>
          <a:custGeom>
            <a:avLst/>
            <a:gdLst/>
            <a:ahLst/>
            <a:cxnLst/>
            <a:rect l="l" t="t" r="r" b="b"/>
            <a:pathLst>
              <a:path w="13745044" h="3992310">
                <a:moveTo>
                  <a:pt x="13745044" y="0"/>
                </a:moveTo>
                <a:lnTo>
                  <a:pt x="0" y="0"/>
                </a:lnTo>
                <a:lnTo>
                  <a:pt x="0" y="3992310"/>
                </a:lnTo>
                <a:lnTo>
                  <a:pt x="13745044" y="3992310"/>
                </a:lnTo>
                <a:lnTo>
                  <a:pt x="13745044" y="0"/>
                </a:lnTo>
                <a:close/>
              </a:path>
            </a:pathLst>
          </a:custGeom>
          <a:blipFill>
            <a:blip r:embed="rId4"/>
            <a:stretch>
              <a:fillRect t="-96674"/>
            </a:stretch>
          </a:blipFill>
        </p:spPr>
      </p:sp>
      <p:sp>
        <p:nvSpPr>
          <p:cNvPr id="10" name="Freeform 10"/>
          <p:cNvSpPr/>
          <p:nvPr/>
        </p:nvSpPr>
        <p:spPr>
          <a:xfrm flipV="1">
            <a:off x="2821048" y="1914066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2"/>
                </a:moveTo>
                <a:lnTo>
                  <a:pt x="5071053" y="563202"/>
                </a:lnTo>
                <a:lnTo>
                  <a:pt x="5071053" y="0"/>
                </a:lnTo>
                <a:lnTo>
                  <a:pt x="0" y="0"/>
                </a:lnTo>
                <a:lnTo>
                  <a:pt x="0" y="563202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1" name="Freeform 11"/>
          <p:cNvSpPr/>
          <p:nvPr/>
        </p:nvSpPr>
        <p:spPr>
          <a:xfrm flipH="1" flipV="1">
            <a:off x="6029620" y="1914066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3" y="563202"/>
                </a:moveTo>
                <a:lnTo>
                  <a:pt x="0" y="563202"/>
                </a:lnTo>
                <a:lnTo>
                  <a:pt x="0" y="0"/>
                </a:lnTo>
                <a:lnTo>
                  <a:pt x="5071053" y="0"/>
                </a:lnTo>
                <a:lnTo>
                  <a:pt x="5071053" y="563202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2" name="Freeform 12"/>
          <p:cNvSpPr/>
          <p:nvPr/>
        </p:nvSpPr>
        <p:spPr>
          <a:xfrm rot="-5400000" flipH="1" flipV="1">
            <a:off x="746213" y="4037658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4" y="563203"/>
                </a:moveTo>
                <a:lnTo>
                  <a:pt x="0" y="563203"/>
                </a:lnTo>
                <a:lnTo>
                  <a:pt x="0" y="0"/>
                </a:lnTo>
                <a:lnTo>
                  <a:pt x="5071054" y="0"/>
                </a:lnTo>
                <a:lnTo>
                  <a:pt x="5071054" y="563203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3" name="Freeform 13"/>
          <p:cNvSpPr/>
          <p:nvPr/>
        </p:nvSpPr>
        <p:spPr>
          <a:xfrm rot="-10800000" flipV="1">
            <a:off x="10395899" y="7782983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3"/>
                </a:moveTo>
                <a:lnTo>
                  <a:pt x="5071053" y="563203"/>
                </a:lnTo>
                <a:lnTo>
                  <a:pt x="5071053" y="0"/>
                </a:lnTo>
                <a:lnTo>
                  <a:pt x="0" y="0"/>
                </a:lnTo>
                <a:lnTo>
                  <a:pt x="0" y="563203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4" name="Freeform 14"/>
          <p:cNvSpPr/>
          <p:nvPr/>
        </p:nvSpPr>
        <p:spPr>
          <a:xfrm rot="-10800000" flipH="1" flipV="1">
            <a:off x="7187327" y="7782983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3" y="563203"/>
                </a:moveTo>
                <a:lnTo>
                  <a:pt x="0" y="563203"/>
                </a:lnTo>
                <a:lnTo>
                  <a:pt x="0" y="0"/>
                </a:lnTo>
                <a:lnTo>
                  <a:pt x="5071053" y="0"/>
                </a:lnTo>
                <a:lnTo>
                  <a:pt x="5071053" y="563203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5" name="Freeform 15"/>
          <p:cNvSpPr/>
          <p:nvPr/>
        </p:nvSpPr>
        <p:spPr>
          <a:xfrm rot="-10800000" flipV="1">
            <a:off x="3000139" y="7782983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3"/>
                </a:moveTo>
                <a:lnTo>
                  <a:pt x="5071053" y="563203"/>
                </a:lnTo>
                <a:lnTo>
                  <a:pt x="5071053" y="0"/>
                </a:lnTo>
                <a:lnTo>
                  <a:pt x="0" y="0"/>
                </a:lnTo>
                <a:lnTo>
                  <a:pt x="0" y="563203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6" name="Freeform 16"/>
          <p:cNvSpPr/>
          <p:nvPr/>
        </p:nvSpPr>
        <p:spPr>
          <a:xfrm rot="-5400000" flipV="1">
            <a:off x="746213" y="5686139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3"/>
                </a:moveTo>
                <a:lnTo>
                  <a:pt x="5071054" y="563203"/>
                </a:lnTo>
                <a:lnTo>
                  <a:pt x="5071054" y="0"/>
                </a:lnTo>
                <a:lnTo>
                  <a:pt x="0" y="0"/>
                </a:lnTo>
                <a:lnTo>
                  <a:pt x="0" y="563203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7" name="Freeform 17"/>
          <p:cNvSpPr/>
          <p:nvPr/>
        </p:nvSpPr>
        <p:spPr>
          <a:xfrm flipV="1">
            <a:off x="10216808" y="1914066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2"/>
                </a:moveTo>
                <a:lnTo>
                  <a:pt x="5071053" y="563202"/>
                </a:lnTo>
                <a:lnTo>
                  <a:pt x="5071053" y="0"/>
                </a:lnTo>
                <a:lnTo>
                  <a:pt x="0" y="0"/>
                </a:lnTo>
                <a:lnTo>
                  <a:pt x="0" y="563202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8" name="Freeform 18"/>
          <p:cNvSpPr/>
          <p:nvPr/>
        </p:nvSpPr>
        <p:spPr>
          <a:xfrm rot="-5400000" flipH="1">
            <a:off x="12470733" y="4037658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4" y="0"/>
                </a:moveTo>
                <a:lnTo>
                  <a:pt x="0" y="0"/>
                </a:lnTo>
                <a:lnTo>
                  <a:pt x="0" y="563203"/>
                </a:lnTo>
                <a:lnTo>
                  <a:pt x="5071054" y="563203"/>
                </a:lnTo>
                <a:lnTo>
                  <a:pt x="5071054" y="0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9" name="Freeform 19"/>
          <p:cNvSpPr/>
          <p:nvPr/>
        </p:nvSpPr>
        <p:spPr>
          <a:xfrm rot="-5400000">
            <a:off x="12470733" y="5686139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0"/>
                </a:moveTo>
                <a:lnTo>
                  <a:pt x="5071054" y="0"/>
                </a:lnTo>
                <a:lnTo>
                  <a:pt x="5071054" y="563203"/>
                </a:lnTo>
                <a:lnTo>
                  <a:pt x="0" y="56320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20" name="Freeform 20"/>
          <p:cNvSpPr/>
          <p:nvPr/>
        </p:nvSpPr>
        <p:spPr>
          <a:xfrm flipH="1">
            <a:off x="1028700" y="5751282"/>
            <a:ext cx="2379378" cy="2902297"/>
          </a:xfrm>
          <a:custGeom>
            <a:avLst/>
            <a:gdLst/>
            <a:ahLst/>
            <a:cxnLst/>
            <a:rect l="l" t="t" r="r" b="b"/>
            <a:pathLst>
              <a:path w="2379378" h="2902297">
                <a:moveTo>
                  <a:pt x="2379378" y="0"/>
                </a:moveTo>
                <a:lnTo>
                  <a:pt x="0" y="0"/>
                </a:lnTo>
                <a:lnTo>
                  <a:pt x="0" y="2902297"/>
                </a:lnTo>
                <a:lnTo>
                  <a:pt x="2379378" y="2902297"/>
                </a:lnTo>
                <a:lnTo>
                  <a:pt x="2379378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1577300" y="7718733"/>
            <a:ext cx="4175096" cy="1539567"/>
          </a:xfrm>
          <a:custGeom>
            <a:avLst/>
            <a:gdLst/>
            <a:ahLst/>
            <a:cxnLst/>
            <a:rect l="l" t="t" r="r" b="b"/>
            <a:pathLst>
              <a:path w="4175096" h="1539567">
                <a:moveTo>
                  <a:pt x="0" y="0"/>
                </a:moveTo>
                <a:lnTo>
                  <a:pt x="4175095" y="0"/>
                </a:lnTo>
                <a:lnTo>
                  <a:pt x="4175095" y="1539567"/>
                </a:lnTo>
                <a:lnTo>
                  <a:pt x="0" y="153956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 rot="-486232">
            <a:off x="13446310" y="1269739"/>
            <a:ext cx="2183882" cy="1618802"/>
          </a:xfrm>
          <a:custGeom>
            <a:avLst/>
            <a:gdLst/>
            <a:ahLst/>
            <a:cxnLst/>
            <a:rect l="l" t="t" r="r" b="b"/>
            <a:pathLst>
              <a:path w="2183882" h="1618802">
                <a:moveTo>
                  <a:pt x="0" y="0"/>
                </a:moveTo>
                <a:lnTo>
                  <a:pt x="2183881" y="0"/>
                </a:lnTo>
                <a:lnTo>
                  <a:pt x="2183881" y="1618803"/>
                </a:lnTo>
                <a:lnTo>
                  <a:pt x="0" y="161880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 rot="696389">
            <a:off x="14934903" y="2183604"/>
            <a:ext cx="2183882" cy="1618802"/>
          </a:xfrm>
          <a:custGeom>
            <a:avLst/>
            <a:gdLst/>
            <a:ahLst/>
            <a:cxnLst/>
            <a:rect l="l" t="t" r="r" b="b"/>
            <a:pathLst>
              <a:path w="2183882" h="1618802">
                <a:moveTo>
                  <a:pt x="0" y="0"/>
                </a:moveTo>
                <a:lnTo>
                  <a:pt x="2183882" y="0"/>
                </a:lnTo>
                <a:lnTo>
                  <a:pt x="2183882" y="1618803"/>
                </a:lnTo>
                <a:lnTo>
                  <a:pt x="0" y="161880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5045092" y="506855"/>
            <a:ext cx="1674794" cy="1723039"/>
          </a:xfrm>
          <a:custGeom>
            <a:avLst/>
            <a:gdLst/>
            <a:ahLst/>
            <a:cxnLst/>
            <a:rect l="l" t="t" r="r" b="b"/>
            <a:pathLst>
              <a:path w="1674794" h="1723039">
                <a:moveTo>
                  <a:pt x="0" y="0"/>
                </a:moveTo>
                <a:lnTo>
                  <a:pt x="1674793" y="0"/>
                </a:lnTo>
                <a:lnTo>
                  <a:pt x="1674793" y="1723038"/>
                </a:lnTo>
                <a:lnTo>
                  <a:pt x="0" y="172303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-196742" y="9451163"/>
            <a:ext cx="4830262" cy="4262706"/>
          </a:xfrm>
          <a:custGeom>
            <a:avLst/>
            <a:gdLst/>
            <a:ahLst/>
            <a:cxnLst/>
            <a:rect l="l" t="t" r="r" b="b"/>
            <a:pathLst>
              <a:path w="4830262" h="4262706">
                <a:moveTo>
                  <a:pt x="0" y="0"/>
                </a:moveTo>
                <a:lnTo>
                  <a:pt x="4830262" y="0"/>
                </a:lnTo>
                <a:lnTo>
                  <a:pt x="4830262" y="4262707"/>
                </a:lnTo>
                <a:lnTo>
                  <a:pt x="0" y="42627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26" name="TextBox 26"/>
          <p:cNvSpPr txBox="1"/>
          <p:nvPr/>
        </p:nvSpPr>
        <p:spPr>
          <a:xfrm>
            <a:off x="3760083" y="4204051"/>
            <a:ext cx="10629011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bg-BG" sz="4000" b="1" spc="624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БЛАГОДАРЯ ЗА ВНИМАНИЕТО!</a:t>
            </a:r>
            <a:endParaRPr lang="en-US" sz="4000" b="1" spc="624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oubag Ultra-Bold"/>
              <a:ea typeface="Loubag Ultra-Bold"/>
              <a:cs typeface="Loubag Ultra-Bold"/>
              <a:sym typeface="Loubag Ultra-Bold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CA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037082" y="-337903"/>
            <a:ext cx="21481611" cy="12083406"/>
          </a:xfrm>
          <a:custGeom>
            <a:avLst/>
            <a:gdLst/>
            <a:ahLst/>
            <a:cxnLst/>
            <a:rect l="l" t="t" r="r" b="b"/>
            <a:pathLst>
              <a:path w="21481611" h="12083406">
                <a:moveTo>
                  <a:pt x="0" y="0"/>
                </a:moveTo>
                <a:lnTo>
                  <a:pt x="21481611" y="0"/>
                </a:lnTo>
                <a:lnTo>
                  <a:pt x="21481611" y="12083406"/>
                </a:lnTo>
                <a:lnTo>
                  <a:pt x="0" y="120834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33400" y="278120"/>
            <a:ext cx="15444287" cy="11467383"/>
          </a:xfrm>
          <a:custGeom>
            <a:avLst/>
            <a:gdLst/>
            <a:ahLst/>
            <a:cxnLst/>
            <a:rect l="l" t="t" r="r" b="b"/>
            <a:pathLst>
              <a:path w="15444287" h="11467383">
                <a:moveTo>
                  <a:pt x="0" y="0"/>
                </a:moveTo>
                <a:lnTo>
                  <a:pt x="15444287" y="0"/>
                </a:lnTo>
                <a:lnTo>
                  <a:pt x="15444287" y="11467383"/>
                </a:lnTo>
                <a:lnTo>
                  <a:pt x="0" y="114673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27736">
            <a:off x="1327736" y="-608076"/>
            <a:ext cx="7315200" cy="3273552"/>
          </a:xfrm>
          <a:custGeom>
            <a:avLst/>
            <a:gdLst/>
            <a:ahLst/>
            <a:cxnLst/>
            <a:rect l="l" t="t" r="r" b="b"/>
            <a:pathLst>
              <a:path w="7315200" h="3273552">
                <a:moveTo>
                  <a:pt x="0" y="0"/>
                </a:moveTo>
                <a:lnTo>
                  <a:pt x="7315200" y="0"/>
                </a:lnTo>
                <a:lnTo>
                  <a:pt x="7315200" y="3273552"/>
                </a:lnTo>
                <a:lnTo>
                  <a:pt x="0" y="32735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058896" y="-1162024"/>
            <a:ext cx="3315865" cy="3278608"/>
          </a:xfrm>
          <a:custGeom>
            <a:avLst/>
            <a:gdLst/>
            <a:ahLst/>
            <a:cxnLst/>
            <a:rect l="l" t="t" r="r" b="b"/>
            <a:pathLst>
              <a:path w="3315865" h="3278608">
                <a:moveTo>
                  <a:pt x="0" y="0"/>
                </a:moveTo>
                <a:lnTo>
                  <a:pt x="3315865" y="0"/>
                </a:lnTo>
                <a:lnTo>
                  <a:pt x="3315865" y="3278608"/>
                </a:lnTo>
                <a:lnTo>
                  <a:pt x="0" y="327860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568949">
            <a:off x="15582518" y="6642247"/>
            <a:ext cx="3353564" cy="5146879"/>
          </a:xfrm>
          <a:custGeom>
            <a:avLst/>
            <a:gdLst/>
            <a:ahLst/>
            <a:cxnLst/>
            <a:rect l="l" t="t" r="r" b="b"/>
            <a:pathLst>
              <a:path w="3353564" h="5146879">
                <a:moveTo>
                  <a:pt x="0" y="0"/>
                </a:moveTo>
                <a:lnTo>
                  <a:pt x="3353564" y="0"/>
                </a:lnTo>
                <a:lnTo>
                  <a:pt x="3353564" y="5146879"/>
                </a:lnTo>
                <a:lnTo>
                  <a:pt x="0" y="514687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4538435" flipH="1" flipV="1">
            <a:off x="1165062" y="7745164"/>
            <a:ext cx="2563260" cy="4877313"/>
          </a:xfrm>
          <a:custGeom>
            <a:avLst/>
            <a:gdLst/>
            <a:ahLst/>
            <a:cxnLst/>
            <a:rect l="l" t="t" r="r" b="b"/>
            <a:pathLst>
              <a:path w="2563260" h="4877313">
                <a:moveTo>
                  <a:pt x="2563260" y="4877313"/>
                </a:moveTo>
                <a:lnTo>
                  <a:pt x="0" y="4877313"/>
                </a:lnTo>
                <a:lnTo>
                  <a:pt x="0" y="0"/>
                </a:lnTo>
                <a:lnTo>
                  <a:pt x="2563260" y="0"/>
                </a:lnTo>
                <a:lnTo>
                  <a:pt x="2563260" y="4877313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8" name="Текстово поле 7"/>
          <p:cNvSpPr txBox="1"/>
          <p:nvPr/>
        </p:nvSpPr>
        <p:spPr>
          <a:xfrm>
            <a:off x="1447800" y="4076700"/>
            <a:ext cx="647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ВЪВЕДЕНИЕ </a:t>
            </a:r>
          </a:p>
          <a:p>
            <a:pPr algn="ctr"/>
            <a:r>
              <a:rPr lang="ru-RU" sz="36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 на </a:t>
            </a:r>
            <a:r>
              <a:rPr lang="bg-BG" sz="3600" b="1" noProof="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презентацията</a:t>
            </a:r>
            <a:endParaRPr lang="ru-RU" sz="36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Текстово поле 8"/>
          <p:cNvSpPr txBox="1"/>
          <p:nvPr/>
        </p:nvSpPr>
        <p:spPr>
          <a:xfrm>
            <a:off x="8691828" y="2940705"/>
            <a:ext cx="6852972" cy="8371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bg-BG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Значимостта на учебния предмет </a:t>
            </a:r>
            <a:r>
              <a:rPr lang="bg-BG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български език и литература</a:t>
            </a:r>
            <a:r>
              <a:rPr lang="bg-BG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bg-BG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bg-BG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Очертаване на проблемите в обучението по БЕЛ;</a:t>
            </a:r>
          </a:p>
          <a:p>
            <a:endParaRPr lang="bg-BG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bg-BG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Представяне на методи и стратегии за повишаване на резултатите;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bg-BG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bg-BG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CA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037082" y="-337903"/>
            <a:ext cx="21481611" cy="12083406"/>
          </a:xfrm>
          <a:custGeom>
            <a:avLst/>
            <a:gdLst/>
            <a:ahLst/>
            <a:cxnLst/>
            <a:rect l="l" t="t" r="r" b="b"/>
            <a:pathLst>
              <a:path w="21481611" h="12083406">
                <a:moveTo>
                  <a:pt x="0" y="0"/>
                </a:moveTo>
                <a:lnTo>
                  <a:pt x="21481611" y="0"/>
                </a:lnTo>
                <a:lnTo>
                  <a:pt x="21481611" y="12083406"/>
                </a:lnTo>
                <a:lnTo>
                  <a:pt x="0" y="120834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33400" y="278120"/>
            <a:ext cx="15444287" cy="11467383"/>
          </a:xfrm>
          <a:custGeom>
            <a:avLst/>
            <a:gdLst/>
            <a:ahLst/>
            <a:cxnLst/>
            <a:rect l="l" t="t" r="r" b="b"/>
            <a:pathLst>
              <a:path w="15444287" h="11467383">
                <a:moveTo>
                  <a:pt x="0" y="0"/>
                </a:moveTo>
                <a:lnTo>
                  <a:pt x="15444287" y="0"/>
                </a:lnTo>
                <a:lnTo>
                  <a:pt x="15444287" y="11467383"/>
                </a:lnTo>
                <a:lnTo>
                  <a:pt x="0" y="114673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27736">
            <a:off x="1327736" y="-608076"/>
            <a:ext cx="7315200" cy="3273552"/>
          </a:xfrm>
          <a:custGeom>
            <a:avLst/>
            <a:gdLst/>
            <a:ahLst/>
            <a:cxnLst/>
            <a:rect l="l" t="t" r="r" b="b"/>
            <a:pathLst>
              <a:path w="7315200" h="3273552">
                <a:moveTo>
                  <a:pt x="0" y="0"/>
                </a:moveTo>
                <a:lnTo>
                  <a:pt x="7315200" y="0"/>
                </a:lnTo>
                <a:lnTo>
                  <a:pt x="7315200" y="3273552"/>
                </a:lnTo>
                <a:lnTo>
                  <a:pt x="0" y="32735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058896" y="-1162024"/>
            <a:ext cx="3315865" cy="3278608"/>
          </a:xfrm>
          <a:custGeom>
            <a:avLst/>
            <a:gdLst/>
            <a:ahLst/>
            <a:cxnLst/>
            <a:rect l="l" t="t" r="r" b="b"/>
            <a:pathLst>
              <a:path w="3315865" h="3278608">
                <a:moveTo>
                  <a:pt x="0" y="0"/>
                </a:moveTo>
                <a:lnTo>
                  <a:pt x="3315865" y="0"/>
                </a:lnTo>
                <a:lnTo>
                  <a:pt x="3315865" y="3278608"/>
                </a:lnTo>
                <a:lnTo>
                  <a:pt x="0" y="327860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568949">
            <a:off x="15582518" y="6642247"/>
            <a:ext cx="3353564" cy="5146879"/>
          </a:xfrm>
          <a:custGeom>
            <a:avLst/>
            <a:gdLst/>
            <a:ahLst/>
            <a:cxnLst/>
            <a:rect l="l" t="t" r="r" b="b"/>
            <a:pathLst>
              <a:path w="3353564" h="5146879">
                <a:moveTo>
                  <a:pt x="0" y="0"/>
                </a:moveTo>
                <a:lnTo>
                  <a:pt x="3353564" y="0"/>
                </a:lnTo>
                <a:lnTo>
                  <a:pt x="3353564" y="5146879"/>
                </a:lnTo>
                <a:lnTo>
                  <a:pt x="0" y="514687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4538435" flipH="1" flipV="1">
            <a:off x="1165062" y="7745164"/>
            <a:ext cx="2563260" cy="4877313"/>
          </a:xfrm>
          <a:custGeom>
            <a:avLst/>
            <a:gdLst/>
            <a:ahLst/>
            <a:cxnLst/>
            <a:rect l="l" t="t" r="r" b="b"/>
            <a:pathLst>
              <a:path w="2563260" h="4877313">
                <a:moveTo>
                  <a:pt x="2563260" y="4877313"/>
                </a:moveTo>
                <a:lnTo>
                  <a:pt x="0" y="4877313"/>
                </a:lnTo>
                <a:lnTo>
                  <a:pt x="0" y="0"/>
                </a:lnTo>
                <a:lnTo>
                  <a:pt x="2563260" y="0"/>
                </a:lnTo>
                <a:lnTo>
                  <a:pt x="2563260" y="4877313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8" name="Текстово поле 7"/>
          <p:cNvSpPr txBox="1"/>
          <p:nvPr/>
        </p:nvSpPr>
        <p:spPr>
          <a:xfrm>
            <a:off x="1447800" y="4076700"/>
            <a:ext cx="647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600" b="1" noProof="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Значимостта на учебния</a:t>
            </a:r>
            <a:r>
              <a:rPr lang="ru-RU" sz="36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предмет БЕЛ</a:t>
            </a:r>
          </a:p>
        </p:txBody>
      </p:sp>
      <p:sp>
        <p:nvSpPr>
          <p:cNvPr id="9" name="Текстово поле 8"/>
          <p:cNvSpPr txBox="1"/>
          <p:nvPr/>
        </p:nvSpPr>
        <p:spPr>
          <a:xfrm>
            <a:off x="8691828" y="2940705"/>
            <a:ext cx="6852972" cy="960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bg-BG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Формира речниковата култура на подрастващите;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bg-BG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bg-BG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Формира умения за четене и писане, които са в основата на функционалната грамотност на личността;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bg-BG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bg-BG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Формира умения за критично мислене;</a:t>
            </a:r>
          </a:p>
          <a:p>
            <a:endParaRPr lang="bg-BG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endParaRPr lang="bg-BG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bg-BG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125426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CA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037082" y="-337903"/>
            <a:ext cx="21481611" cy="12083406"/>
          </a:xfrm>
          <a:custGeom>
            <a:avLst/>
            <a:gdLst/>
            <a:ahLst/>
            <a:cxnLst/>
            <a:rect l="l" t="t" r="r" b="b"/>
            <a:pathLst>
              <a:path w="21481611" h="12083406">
                <a:moveTo>
                  <a:pt x="0" y="0"/>
                </a:moveTo>
                <a:lnTo>
                  <a:pt x="21481611" y="0"/>
                </a:lnTo>
                <a:lnTo>
                  <a:pt x="21481611" y="12083406"/>
                </a:lnTo>
                <a:lnTo>
                  <a:pt x="0" y="1208340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2999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33400" y="278120"/>
            <a:ext cx="15444287" cy="11467383"/>
          </a:xfrm>
          <a:custGeom>
            <a:avLst/>
            <a:gdLst/>
            <a:ahLst/>
            <a:cxnLst/>
            <a:rect l="l" t="t" r="r" b="b"/>
            <a:pathLst>
              <a:path w="15444287" h="11467383">
                <a:moveTo>
                  <a:pt x="0" y="0"/>
                </a:moveTo>
                <a:lnTo>
                  <a:pt x="15444287" y="0"/>
                </a:lnTo>
                <a:lnTo>
                  <a:pt x="15444287" y="11467383"/>
                </a:lnTo>
                <a:lnTo>
                  <a:pt x="0" y="114673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227736">
            <a:off x="1327736" y="-608076"/>
            <a:ext cx="7315200" cy="3273552"/>
          </a:xfrm>
          <a:custGeom>
            <a:avLst/>
            <a:gdLst/>
            <a:ahLst/>
            <a:cxnLst/>
            <a:rect l="l" t="t" r="r" b="b"/>
            <a:pathLst>
              <a:path w="7315200" h="3273552">
                <a:moveTo>
                  <a:pt x="0" y="0"/>
                </a:moveTo>
                <a:lnTo>
                  <a:pt x="7315200" y="0"/>
                </a:lnTo>
                <a:lnTo>
                  <a:pt x="7315200" y="3273552"/>
                </a:lnTo>
                <a:lnTo>
                  <a:pt x="0" y="327355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5058896" y="-1162024"/>
            <a:ext cx="3315865" cy="3278608"/>
          </a:xfrm>
          <a:custGeom>
            <a:avLst/>
            <a:gdLst/>
            <a:ahLst/>
            <a:cxnLst/>
            <a:rect l="l" t="t" r="r" b="b"/>
            <a:pathLst>
              <a:path w="3315865" h="3278608">
                <a:moveTo>
                  <a:pt x="0" y="0"/>
                </a:moveTo>
                <a:lnTo>
                  <a:pt x="3315865" y="0"/>
                </a:lnTo>
                <a:lnTo>
                  <a:pt x="3315865" y="3278608"/>
                </a:lnTo>
                <a:lnTo>
                  <a:pt x="0" y="327860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568949">
            <a:off x="15582518" y="6642247"/>
            <a:ext cx="3353564" cy="5146879"/>
          </a:xfrm>
          <a:custGeom>
            <a:avLst/>
            <a:gdLst/>
            <a:ahLst/>
            <a:cxnLst/>
            <a:rect l="l" t="t" r="r" b="b"/>
            <a:pathLst>
              <a:path w="3353564" h="5146879">
                <a:moveTo>
                  <a:pt x="0" y="0"/>
                </a:moveTo>
                <a:lnTo>
                  <a:pt x="3353564" y="0"/>
                </a:lnTo>
                <a:lnTo>
                  <a:pt x="3353564" y="5146879"/>
                </a:lnTo>
                <a:lnTo>
                  <a:pt x="0" y="514687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-4538435" flipH="1" flipV="1">
            <a:off x="1165062" y="7745164"/>
            <a:ext cx="2563260" cy="4877313"/>
          </a:xfrm>
          <a:custGeom>
            <a:avLst/>
            <a:gdLst/>
            <a:ahLst/>
            <a:cxnLst/>
            <a:rect l="l" t="t" r="r" b="b"/>
            <a:pathLst>
              <a:path w="2563260" h="4877313">
                <a:moveTo>
                  <a:pt x="2563260" y="4877313"/>
                </a:moveTo>
                <a:lnTo>
                  <a:pt x="0" y="4877313"/>
                </a:lnTo>
                <a:lnTo>
                  <a:pt x="0" y="0"/>
                </a:lnTo>
                <a:lnTo>
                  <a:pt x="2563260" y="0"/>
                </a:lnTo>
                <a:lnTo>
                  <a:pt x="2563260" y="4877313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8" name="Текстово поле 7"/>
          <p:cNvSpPr txBox="1"/>
          <p:nvPr/>
        </p:nvSpPr>
        <p:spPr>
          <a:xfrm>
            <a:off x="1018544" y="4076700"/>
            <a:ext cx="75158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600" b="1" noProof="0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Рамков учебен план за профилирана подготовка с разширено изучаване на чужд език</a:t>
            </a:r>
          </a:p>
        </p:txBody>
      </p:sp>
      <p:sp>
        <p:nvSpPr>
          <p:cNvPr id="9" name="Текстово поле 8"/>
          <p:cNvSpPr txBox="1"/>
          <p:nvPr/>
        </p:nvSpPr>
        <p:spPr>
          <a:xfrm>
            <a:off x="8691828" y="2940705"/>
            <a:ext cx="685297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bg-BG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bg-BG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bg-BG" dirty="0"/>
          </a:p>
        </p:txBody>
      </p:sp>
      <p:graphicFrame>
        <p:nvGraphicFramePr>
          <p:cNvPr id="10" name="Об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506544"/>
              </p:ext>
            </p:extLst>
          </p:nvPr>
        </p:nvGraphicFramePr>
        <p:xfrm>
          <a:off x="8153400" y="833944"/>
          <a:ext cx="8146588" cy="10557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11" imgW="3777942" imgH="5346481" progId="Acrobat.Document.DC">
                  <p:embed/>
                </p:oleObj>
              </mc:Choice>
              <mc:Fallback>
                <p:oleObj name="Acrobat Document" r:id="rId11" imgW="3777942" imgH="5346481" progId="Acrobat.Document.DC">
                  <p:embed/>
                  <p:pic>
                    <p:nvPicPr>
                      <p:cNvPr id="10" name="Обект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53400" y="833944"/>
                        <a:ext cx="8146588" cy="105579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77706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353" b="-6353"/>
            </a:stretch>
          </a:blipFill>
        </p:spPr>
      </p:sp>
      <p:sp>
        <p:nvSpPr>
          <p:cNvPr id="3" name="Freeform 3"/>
          <p:cNvSpPr/>
          <p:nvPr/>
        </p:nvSpPr>
        <p:spPr>
          <a:xfrm rot="-10351652" flipH="1">
            <a:off x="-757014" y="2552129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9" y="3527848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4" name="Freeform 4"/>
          <p:cNvSpPr/>
          <p:nvPr/>
        </p:nvSpPr>
        <p:spPr>
          <a:xfrm rot="-10505627" flipH="1">
            <a:off x="8004704" y="3029096"/>
            <a:ext cx="13067093" cy="3795396"/>
          </a:xfrm>
          <a:custGeom>
            <a:avLst/>
            <a:gdLst/>
            <a:ahLst/>
            <a:cxnLst/>
            <a:rect l="l" t="t" r="r" b="b"/>
            <a:pathLst>
              <a:path w="13067093" h="3795396">
                <a:moveTo>
                  <a:pt x="13067093" y="0"/>
                </a:moveTo>
                <a:lnTo>
                  <a:pt x="0" y="0"/>
                </a:lnTo>
                <a:lnTo>
                  <a:pt x="0" y="3795396"/>
                </a:lnTo>
                <a:lnTo>
                  <a:pt x="13067093" y="3795396"/>
                </a:lnTo>
                <a:lnTo>
                  <a:pt x="13067093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5" name="Freeform 5"/>
          <p:cNvSpPr/>
          <p:nvPr/>
        </p:nvSpPr>
        <p:spPr>
          <a:xfrm rot="-10351652" flipH="1">
            <a:off x="-1290545" y="713344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9" y="3527848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6" name="Freeform 6"/>
          <p:cNvSpPr/>
          <p:nvPr/>
        </p:nvSpPr>
        <p:spPr>
          <a:xfrm rot="-10351652" flipH="1">
            <a:off x="7054681" y="150141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9"/>
                </a:lnTo>
                <a:lnTo>
                  <a:pt x="12145959" y="3527849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7" name="Freeform 7"/>
          <p:cNvSpPr/>
          <p:nvPr/>
        </p:nvSpPr>
        <p:spPr>
          <a:xfrm rot="622815" flipH="1">
            <a:off x="-716405" y="6208862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9"/>
                </a:lnTo>
                <a:lnTo>
                  <a:pt x="12145959" y="3527849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8" name="Freeform 8"/>
          <p:cNvSpPr/>
          <p:nvPr/>
        </p:nvSpPr>
        <p:spPr>
          <a:xfrm rot="622815" flipH="1">
            <a:off x="7270135" y="6300660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8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8" y="3527848"/>
                </a:lnTo>
                <a:lnTo>
                  <a:pt x="12145958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3251176" y="2300839"/>
            <a:ext cx="11442919" cy="5868918"/>
            <a:chOff x="0" y="0"/>
            <a:chExt cx="4842930" cy="2483873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842930" cy="2483873"/>
            </a:xfrm>
            <a:custGeom>
              <a:avLst/>
              <a:gdLst/>
              <a:ahLst/>
              <a:cxnLst/>
              <a:rect l="l" t="t" r="r" b="b"/>
              <a:pathLst>
                <a:path w="4842930" h="2483873">
                  <a:moveTo>
                    <a:pt x="9472" y="0"/>
                  </a:moveTo>
                  <a:lnTo>
                    <a:pt x="4833458" y="0"/>
                  </a:lnTo>
                  <a:cubicBezTo>
                    <a:pt x="4835971" y="0"/>
                    <a:pt x="4838380" y="998"/>
                    <a:pt x="4840156" y="2774"/>
                  </a:cubicBezTo>
                  <a:cubicBezTo>
                    <a:pt x="4841932" y="4551"/>
                    <a:pt x="4842930" y="6960"/>
                    <a:pt x="4842930" y="9472"/>
                  </a:cubicBezTo>
                  <a:lnTo>
                    <a:pt x="4842930" y="2474401"/>
                  </a:lnTo>
                  <a:cubicBezTo>
                    <a:pt x="4842930" y="2476913"/>
                    <a:pt x="4841932" y="2479323"/>
                    <a:pt x="4840156" y="2481099"/>
                  </a:cubicBezTo>
                  <a:cubicBezTo>
                    <a:pt x="4838380" y="2482875"/>
                    <a:pt x="4835971" y="2483873"/>
                    <a:pt x="4833458" y="2483873"/>
                  </a:cubicBezTo>
                  <a:lnTo>
                    <a:pt x="9472" y="2483873"/>
                  </a:lnTo>
                  <a:cubicBezTo>
                    <a:pt x="6960" y="2483873"/>
                    <a:pt x="4551" y="2482875"/>
                    <a:pt x="2774" y="2481099"/>
                  </a:cubicBezTo>
                  <a:cubicBezTo>
                    <a:pt x="998" y="2479323"/>
                    <a:pt x="0" y="2476913"/>
                    <a:pt x="0" y="2474401"/>
                  </a:cubicBezTo>
                  <a:lnTo>
                    <a:pt x="0" y="9472"/>
                  </a:lnTo>
                  <a:cubicBezTo>
                    <a:pt x="0" y="6960"/>
                    <a:pt x="998" y="4551"/>
                    <a:pt x="2774" y="2774"/>
                  </a:cubicBezTo>
                  <a:cubicBezTo>
                    <a:pt x="4551" y="998"/>
                    <a:pt x="6960" y="0"/>
                    <a:pt x="9472" y="0"/>
                  </a:cubicBezTo>
                  <a:close/>
                </a:path>
              </a:pathLst>
            </a:custGeom>
            <a:solidFill>
              <a:srgbClr val="F5EDD9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76200"/>
              <a:ext cx="4842930" cy="25600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>
                <a:solidFill>
                  <a:srgbClr val="92D050"/>
                </a:solidFill>
              </a:endParaRPr>
            </a:p>
          </p:txBody>
        </p:sp>
      </p:grpSp>
      <p:sp>
        <p:nvSpPr>
          <p:cNvPr id="12" name="Freeform 12"/>
          <p:cNvSpPr/>
          <p:nvPr/>
        </p:nvSpPr>
        <p:spPr>
          <a:xfrm rot="2018197" flipH="1">
            <a:off x="7916882" y="-1906464"/>
            <a:ext cx="14100050" cy="4095423"/>
          </a:xfrm>
          <a:custGeom>
            <a:avLst/>
            <a:gdLst/>
            <a:ahLst/>
            <a:cxnLst/>
            <a:rect l="l" t="t" r="r" b="b"/>
            <a:pathLst>
              <a:path w="14100050" h="4095423">
                <a:moveTo>
                  <a:pt x="14100050" y="0"/>
                </a:moveTo>
                <a:lnTo>
                  <a:pt x="0" y="0"/>
                </a:lnTo>
                <a:lnTo>
                  <a:pt x="0" y="4095423"/>
                </a:lnTo>
                <a:lnTo>
                  <a:pt x="14100050" y="4095423"/>
                </a:lnTo>
                <a:lnTo>
                  <a:pt x="14100050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13" name="Freeform 13"/>
          <p:cNvSpPr/>
          <p:nvPr/>
        </p:nvSpPr>
        <p:spPr>
          <a:xfrm rot="-10356563">
            <a:off x="-5656478" y="7615286"/>
            <a:ext cx="15146343" cy="4399323"/>
          </a:xfrm>
          <a:custGeom>
            <a:avLst/>
            <a:gdLst/>
            <a:ahLst/>
            <a:cxnLst/>
            <a:rect l="l" t="t" r="r" b="b"/>
            <a:pathLst>
              <a:path w="15146343" h="4399323">
                <a:moveTo>
                  <a:pt x="0" y="0"/>
                </a:moveTo>
                <a:lnTo>
                  <a:pt x="15146343" y="0"/>
                </a:lnTo>
                <a:lnTo>
                  <a:pt x="15146343" y="4399323"/>
                </a:lnTo>
                <a:lnTo>
                  <a:pt x="0" y="439932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14" name="Freeform 14"/>
          <p:cNvSpPr/>
          <p:nvPr/>
        </p:nvSpPr>
        <p:spPr>
          <a:xfrm flipV="1">
            <a:off x="2821048" y="1914066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2"/>
                </a:moveTo>
                <a:lnTo>
                  <a:pt x="5071053" y="563202"/>
                </a:lnTo>
                <a:lnTo>
                  <a:pt x="5071053" y="0"/>
                </a:lnTo>
                <a:lnTo>
                  <a:pt x="0" y="0"/>
                </a:lnTo>
                <a:lnTo>
                  <a:pt x="0" y="563202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15" name="Freeform 15"/>
          <p:cNvSpPr/>
          <p:nvPr/>
        </p:nvSpPr>
        <p:spPr>
          <a:xfrm flipH="1" flipV="1">
            <a:off x="6029620" y="1914066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3" y="563202"/>
                </a:moveTo>
                <a:lnTo>
                  <a:pt x="0" y="563202"/>
                </a:lnTo>
                <a:lnTo>
                  <a:pt x="0" y="0"/>
                </a:lnTo>
                <a:lnTo>
                  <a:pt x="5071053" y="0"/>
                </a:lnTo>
                <a:lnTo>
                  <a:pt x="5071053" y="563202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16" name="Freeform 16"/>
          <p:cNvSpPr/>
          <p:nvPr/>
        </p:nvSpPr>
        <p:spPr>
          <a:xfrm rot="-5400000" flipH="1" flipV="1">
            <a:off x="746213" y="4037658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4" y="563203"/>
                </a:moveTo>
                <a:lnTo>
                  <a:pt x="0" y="563203"/>
                </a:lnTo>
                <a:lnTo>
                  <a:pt x="0" y="0"/>
                </a:lnTo>
                <a:lnTo>
                  <a:pt x="5071054" y="0"/>
                </a:lnTo>
                <a:lnTo>
                  <a:pt x="5071054" y="563203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17" name="Freeform 17"/>
          <p:cNvSpPr/>
          <p:nvPr/>
        </p:nvSpPr>
        <p:spPr>
          <a:xfrm rot="-10800000" flipV="1">
            <a:off x="10395899" y="7782983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3"/>
                </a:moveTo>
                <a:lnTo>
                  <a:pt x="5071053" y="563203"/>
                </a:lnTo>
                <a:lnTo>
                  <a:pt x="5071053" y="0"/>
                </a:lnTo>
                <a:lnTo>
                  <a:pt x="0" y="0"/>
                </a:lnTo>
                <a:lnTo>
                  <a:pt x="0" y="563203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18" name="Freeform 18"/>
          <p:cNvSpPr/>
          <p:nvPr/>
        </p:nvSpPr>
        <p:spPr>
          <a:xfrm rot="-10800000" flipH="1" flipV="1">
            <a:off x="7187327" y="7782983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3" y="563203"/>
                </a:moveTo>
                <a:lnTo>
                  <a:pt x="0" y="563203"/>
                </a:lnTo>
                <a:lnTo>
                  <a:pt x="0" y="0"/>
                </a:lnTo>
                <a:lnTo>
                  <a:pt x="5071053" y="0"/>
                </a:lnTo>
                <a:lnTo>
                  <a:pt x="5071053" y="563203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19" name="Freeform 19"/>
          <p:cNvSpPr/>
          <p:nvPr/>
        </p:nvSpPr>
        <p:spPr>
          <a:xfrm rot="-10800000" flipV="1">
            <a:off x="3000139" y="7782983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3"/>
                </a:moveTo>
                <a:lnTo>
                  <a:pt x="5071053" y="563203"/>
                </a:lnTo>
                <a:lnTo>
                  <a:pt x="5071053" y="0"/>
                </a:lnTo>
                <a:lnTo>
                  <a:pt x="0" y="0"/>
                </a:lnTo>
                <a:lnTo>
                  <a:pt x="0" y="563203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20" name="Freeform 20"/>
          <p:cNvSpPr/>
          <p:nvPr/>
        </p:nvSpPr>
        <p:spPr>
          <a:xfrm rot="-5400000" flipV="1">
            <a:off x="746213" y="5686139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3"/>
                </a:moveTo>
                <a:lnTo>
                  <a:pt x="5071054" y="563203"/>
                </a:lnTo>
                <a:lnTo>
                  <a:pt x="5071054" y="0"/>
                </a:lnTo>
                <a:lnTo>
                  <a:pt x="0" y="0"/>
                </a:lnTo>
                <a:lnTo>
                  <a:pt x="0" y="563203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21" name="Freeform 21"/>
          <p:cNvSpPr/>
          <p:nvPr/>
        </p:nvSpPr>
        <p:spPr>
          <a:xfrm flipV="1">
            <a:off x="10216808" y="1914066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2"/>
                </a:moveTo>
                <a:lnTo>
                  <a:pt x="5071053" y="563202"/>
                </a:lnTo>
                <a:lnTo>
                  <a:pt x="5071053" y="0"/>
                </a:lnTo>
                <a:lnTo>
                  <a:pt x="0" y="0"/>
                </a:lnTo>
                <a:lnTo>
                  <a:pt x="0" y="563202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22" name="Freeform 22"/>
          <p:cNvSpPr/>
          <p:nvPr/>
        </p:nvSpPr>
        <p:spPr>
          <a:xfrm rot="-5400000" flipH="1">
            <a:off x="12470733" y="4037658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4" y="0"/>
                </a:moveTo>
                <a:lnTo>
                  <a:pt x="0" y="0"/>
                </a:lnTo>
                <a:lnTo>
                  <a:pt x="0" y="563203"/>
                </a:lnTo>
                <a:lnTo>
                  <a:pt x="5071054" y="563203"/>
                </a:lnTo>
                <a:lnTo>
                  <a:pt x="5071054" y="0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23" name="Freeform 23"/>
          <p:cNvSpPr/>
          <p:nvPr/>
        </p:nvSpPr>
        <p:spPr>
          <a:xfrm rot="-5400000">
            <a:off x="12470733" y="5686139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0"/>
                </a:moveTo>
                <a:lnTo>
                  <a:pt x="5071054" y="0"/>
                </a:lnTo>
                <a:lnTo>
                  <a:pt x="5071054" y="563203"/>
                </a:lnTo>
                <a:lnTo>
                  <a:pt x="0" y="563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24" name="Freeform 24"/>
          <p:cNvSpPr/>
          <p:nvPr/>
        </p:nvSpPr>
        <p:spPr>
          <a:xfrm flipH="1">
            <a:off x="1028700" y="5751282"/>
            <a:ext cx="2379378" cy="2902297"/>
          </a:xfrm>
          <a:custGeom>
            <a:avLst/>
            <a:gdLst/>
            <a:ahLst/>
            <a:cxnLst/>
            <a:rect l="l" t="t" r="r" b="b"/>
            <a:pathLst>
              <a:path w="2379378" h="2902297">
                <a:moveTo>
                  <a:pt x="2379378" y="0"/>
                </a:moveTo>
                <a:lnTo>
                  <a:pt x="0" y="0"/>
                </a:lnTo>
                <a:lnTo>
                  <a:pt x="0" y="2902297"/>
                </a:lnTo>
                <a:lnTo>
                  <a:pt x="2379378" y="2902297"/>
                </a:lnTo>
                <a:lnTo>
                  <a:pt x="2379378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577300" y="7718733"/>
            <a:ext cx="4175096" cy="1539567"/>
          </a:xfrm>
          <a:custGeom>
            <a:avLst/>
            <a:gdLst/>
            <a:ahLst/>
            <a:cxnLst/>
            <a:rect l="l" t="t" r="r" b="b"/>
            <a:pathLst>
              <a:path w="4175096" h="1539567">
                <a:moveTo>
                  <a:pt x="0" y="0"/>
                </a:moveTo>
                <a:lnTo>
                  <a:pt x="4175095" y="0"/>
                </a:lnTo>
                <a:lnTo>
                  <a:pt x="4175095" y="1539567"/>
                </a:lnTo>
                <a:lnTo>
                  <a:pt x="0" y="153956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 rot="-486232">
            <a:off x="12906895" y="652701"/>
            <a:ext cx="2183882" cy="1618802"/>
          </a:xfrm>
          <a:custGeom>
            <a:avLst/>
            <a:gdLst/>
            <a:ahLst/>
            <a:cxnLst/>
            <a:rect l="l" t="t" r="r" b="b"/>
            <a:pathLst>
              <a:path w="2183882" h="1618802">
                <a:moveTo>
                  <a:pt x="0" y="0"/>
                </a:moveTo>
                <a:lnTo>
                  <a:pt x="2183882" y="0"/>
                </a:lnTo>
                <a:lnTo>
                  <a:pt x="2183882" y="1618803"/>
                </a:lnTo>
                <a:lnTo>
                  <a:pt x="0" y="161880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 rot="696389">
            <a:off x="14370031" y="2073208"/>
            <a:ext cx="2183882" cy="1569294"/>
          </a:xfrm>
          <a:custGeom>
            <a:avLst/>
            <a:gdLst/>
            <a:ahLst/>
            <a:cxnLst/>
            <a:rect l="l" t="t" r="r" b="b"/>
            <a:pathLst>
              <a:path w="2183882" h="1618802">
                <a:moveTo>
                  <a:pt x="0" y="0"/>
                </a:moveTo>
                <a:lnTo>
                  <a:pt x="2183882" y="0"/>
                </a:lnTo>
                <a:lnTo>
                  <a:pt x="2183882" y="1618803"/>
                </a:lnTo>
                <a:lnTo>
                  <a:pt x="0" y="161880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3419885" y="2047352"/>
            <a:ext cx="1674794" cy="1723039"/>
          </a:xfrm>
          <a:custGeom>
            <a:avLst/>
            <a:gdLst/>
            <a:ahLst/>
            <a:cxnLst/>
            <a:rect l="l" t="t" r="r" b="b"/>
            <a:pathLst>
              <a:path w="1674794" h="1723039">
                <a:moveTo>
                  <a:pt x="0" y="0"/>
                </a:moveTo>
                <a:lnTo>
                  <a:pt x="1674793" y="0"/>
                </a:lnTo>
                <a:lnTo>
                  <a:pt x="1674793" y="1723039"/>
                </a:lnTo>
                <a:lnTo>
                  <a:pt x="0" y="172303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30" name="Правоъгълник 29"/>
          <p:cNvSpPr/>
          <p:nvPr/>
        </p:nvSpPr>
        <p:spPr>
          <a:xfrm>
            <a:off x="4284516" y="2547684"/>
            <a:ext cx="9599173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4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Внимание!</a:t>
            </a:r>
          </a:p>
          <a:p>
            <a:pPr algn="ctr"/>
            <a:r>
              <a:rPr lang="bg-BG" sz="4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Предвидените часове в раздел А  във втори гимназиален етап са крайно недостатъчни за качествена подготовка по предмета!</a:t>
            </a:r>
          </a:p>
          <a:p>
            <a:pPr algn="ctr"/>
            <a:r>
              <a:rPr lang="bg-BG" sz="4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Препоръчително е да се използват възможностите на разширената и  допълнителна подготовка!</a:t>
            </a:r>
          </a:p>
        </p:txBody>
      </p:sp>
    </p:spTree>
    <p:extLst>
      <p:ext uri="{BB962C8B-B14F-4D97-AF65-F5344CB8AC3E}">
        <p14:creationId xmlns:p14="http://schemas.microsoft.com/office/powerpoint/2010/main" val="937764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353" b="-6353"/>
            </a:stretch>
          </a:blipFill>
        </p:spPr>
      </p:sp>
      <p:sp>
        <p:nvSpPr>
          <p:cNvPr id="3" name="Freeform 3"/>
          <p:cNvSpPr/>
          <p:nvPr/>
        </p:nvSpPr>
        <p:spPr>
          <a:xfrm rot="-10351652" flipH="1">
            <a:off x="-757014" y="2552129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9" y="3527848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4" name="Freeform 4"/>
          <p:cNvSpPr/>
          <p:nvPr/>
        </p:nvSpPr>
        <p:spPr>
          <a:xfrm rot="-10505627" flipH="1">
            <a:off x="8004704" y="3029096"/>
            <a:ext cx="13067093" cy="3795396"/>
          </a:xfrm>
          <a:custGeom>
            <a:avLst/>
            <a:gdLst/>
            <a:ahLst/>
            <a:cxnLst/>
            <a:rect l="l" t="t" r="r" b="b"/>
            <a:pathLst>
              <a:path w="13067093" h="3795396">
                <a:moveTo>
                  <a:pt x="13067093" y="0"/>
                </a:moveTo>
                <a:lnTo>
                  <a:pt x="0" y="0"/>
                </a:lnTo>
                <a:lnTo>
                  <a:pt x="0" y="3795396"/>
                </a:lnTo>
                <a:lnTo>
                  <a:pt x="13067093" y="3795396"/>
                </a:lnTo>
                <a:lnTo>
                  <a:pt x="13067093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5" name="Freeform 5"/>
          <p:cNvSpPr/>
          <p:nvPr/>
        </p:nvSpPr>
        <p:spPr>
          <a:xfrm rot="-10351652" flipH="1">
            <a:off x="-1290545" y="713344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9" y="3527848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6" name="Freeform 6"/>
          <p:cNvSpPr/>
          <p:nvPr/>
        </p:nvSpPr>
        <p:spPr>
          <a:xfrm rot="-10351652" flipH="1">
            <a:off x="7054681" y="150141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9"/>
                </a:lnTo>
                <a:lnTo>
                  <a:pt x="12145959" y="3527849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7" name="Freeform 7"/>
          <p:cNvSpPr/>
          <p:nvPr/>
        </p:nvSpPr>
        <p:spPr>
          <a:xfrm rot="622815" flipH="1">
            <a:off x="-716405" y="6208862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9"/>
                </a:lnTo>
                <a:lnTo>
                  <a:pt x="12145959" y="3527849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8" name="Freeform 8"/>
          <p:cNvSpPr/>
          <p:nvPr/>
        </p:nvSpPr>
        <p:spPr>
          <a:xfrm rot="622815" flipH="1">
            <a:off x="7270135" y="6300660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8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8" y="3527848"/>
                </a:lnTo>
                <a:lnTo>
                  <a:pt x="12145958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3251176" y="2300839"/>
            <a:ext cx="11442919" cy="5868918"/>
            <a:chOff x="0" y="0"/>
            <a:chExt cx="4842930" cy="2483873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4842930" cy="2483873"/>
            </a:xfrm>
            <a:custGeom>
              <a:avLst/>
              <a:gdLst/>
              <a:ahLst/>
              <a:cxnLst/>
              <a:rect l="l" t="t" r="r" b="b"/>
              <a:pathLst>
                <a:path w="4842930" h="2483873">
                  <a:moveTo>
                    <a:pt x="9472" y="0"/>
                  </a:moveTo>
                  <a:lnTo>
                    <a:pt x="4833458" y="0"/>
                  </a:lnTo>
                  <a:cubicBezTo>
                    <a:pt x="4835971" y="0"/>
                    <a:pt x="4838380" y="998"/>
                    <a:pt x="4840156" y="2774"/>
                  </a:cubicBezTo>
                  <a:cubicBezTo>
                    <a:pt x="4841932" y="4551"/>
                    <a:pt x="4842930" y="6960"/>
                    <a:pt x="4842930" y="9472"/>
                  </a:cubicBezTo>
                  <a:lnTo>
                    <a:pt x="4842930" y="2474401"/>
                  </a:lnTo>
                  <a:cubicBezTo>
                    <a:pt x="4842930" y="2476913"/>
                    <a:pt x="4841932" y="2479323"/>
                    <a:pt x="4840156" y="2481099"/>
                  </a:cubicBezTo>
                  <a:cubicBezTo>
                    <a:pt x="4838380" y="2482875"/>
                    <a:pt x="4835971" y="2483873"/>
                    <a:pt x="4833458" y="2483873"/>
                  </a:cubicBezTo>
                  <a:lnTo>
                    <a:pt x="9472" y="2483873"/>
                  </a:lnTo>
                  <a:cubicBezTo>
                    <a:pt x="6960" y="2483873"/>
                    <a:pt x="4551" y="2482875"/>
                    <a:pt x="2774" y="2481099"/>
                  </a:cubicBezTo>
                  <a:cubicBezTo>
                    <a:pt x="998" y="2479323"/>
                    <a:pt x="0" y="2476913"/>
                    <a:pt x="0" y="2474401"/>
                  </a:cubicBezTo>
                  <a:lnTo>
                    <a:pt x="0" y="9472"/>
                  </a:lnTo>
                  <a:cubicBezTo>
                    <a:pt x="0" y="6960"/>
                    <a:pt x="998" y="4551"/>
                    <a:pt x="2774" y="2774"/>
                  </a:cubicBezTo>
                  <a:cubicBezTo>
                    <a:pt x="4551" y="998"/>
                    <a:pt x="6960" y="0"/>
                    <a:pt x="9472" y="0"/>
                  </a:cubicBezTo>
                  <a:close/>
                </a:path>
              </a:pathLst>
            </a:custGeom>
            <a:solidFill>
              <a:srgbClr val="F5EDD9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76200"/>
              <a:ext cx="4842930" cy="25600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>
                <a:solidFill>
                  <a:srgbClr val="92D050"/>
                </a:solidFill>
              </a:endParaRPr>
            </a:p>
          </p:txBody>
        </p:sp>
      </p:grpSp>
      <p:sp>
        <p:nvSpPr>
          <p:cNvPr id="12" name="Freeform 12"/>
          <p:cNvSpPr/>
          <p:nvPr/>
        </p:nvSpPr>
        <p:spPr>
          <a:xfrm rot="2018197" flipH="1">
            <a:off x="7916882" y="-1906464"/>
            <a:ext cx="14100050" cy="4095423"/>
          </a:xfrm>
          <a:custGeom>
            <a:avLst/>
            <a:gdLst/>
            <a:ahLst/>
            <a:cxnLst/>
            <a:rect l="l" t="t" r="r" b="b"/>
            <a:pathLst>
              <a:path w="14100050" h="4095423">
                <a:moveTo>
                  <a:pt x="14100050" y="0"/>
                </a:moveTo>
                <a:lnTo>
                  <a:pt x="0" y="0"/>
                </a:lnTo>
                <a:lnTo>
                  <a:pt x="0" y="4095423"/>
                </a:lnTo>
                <a:lnTo>
                  <a:pt x="14100050" y="4095423"/>
                </a:lnTo>
                <a:lnTo>
                  <a:pt x="14100050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13" name="Freeform 13"/>
          <p:cNvSpPr/>
          <p:nvPr/>
        </p:nvSpPr>
        <p:spPr>
          <a:xfrm rot="-10356563">
            <a:off x="-5656478" y="7615286"/>
            <a:ext cx="15146343" cy="4399323"/>
          </a:xfrm>
          <a:custGeom>
            <a:avLst/>
            <a:gdLst/>
            <a:ahLst/>
            <a:cxnLst/>
            <a:rect l="l" t="t" r="r" b="b"/>
            <a:pathLst>
              <a:path w="15146343" h="4399323">
                <a:moveTo>
                  <a:pt x="0" y="0"/>
                </a:moveTo>
                <a:lnTo>
                  <a:pt x="15146343" y="0"/>
                </a:lnTo>
                <a:lnTo>
                  <a:pt x="15146343" y="4399323"/>
                </a:lnTo>
                <a:lnTo>
                  <a:pt x="0" y="439932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14" name="Freeform 14"/>
          <p:cNvSpPr/>
          <p:nvPr/>
        </p:nvSpPr>
        <p:spPr>
          <a:xfrm flipV="1">
            <a:off x="2821048" y="1914066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2"/>
                </a:moveTo>
                <a:lnTo>
                  <a:pt x="5071053" y="563202"/>
                </a:lnTo>
                <a:lnTo>
                  <a:pt x="5071053" y="0"/>
                </a:lnTo>
                <a:lnTo>
                  <a:pt x="0" y="0"/>
                </a:lnTo>
                <a:lnTo>
                  <a:pt x="0" y="563202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15" name="Freeform 15"/>
          <p:cNvSpPr/>
          <p:nvPr/>
        </p:nvSpPr>
        <p:spPr>
          <a:xfrm flipH="1" flipV="1">
            <a:off x="6029620" y="1914066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3" y="563202"/>
                </a:moveTo>
                <a:lnTo>
                  <a:pt x="0" y="563202"/>
                </a:lnTo>
                <a:lnTo>
                  <a:pt x="0" y="0"/>
                </a:lnTo>
                <a:lnTo>
                  <a:pt x="5071053" y="0"/>
                </a:lnTo>
                <a:lnTo>
                  <a:pt x="5071053" y="563202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16" name="Freeform 16"/>
          <p:cNvSpPr/>
          <p:nvPr/>
        </p:nvSpPr>
        <p:spPr>
          <a:xfrm rot="-5400000" flipH="1" flipV="1">
            <a:off x="746213" y="4037658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4" y="563203"/>
                </a:moveTo>
                <a:lnTo>
                  <a:pt x="0" y="563203"/>
                </a:lnTo>
                <a:lnTo>
                  <a:pt x="0" y="0"/>
                </a:lnTo>
                <a:lnTo>
                  <a:pt x="5071054" y="0"/>
                </a:lnTo>
                <a:lnTo>
                  <a:pt x="5071054" y="563203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17" name="Freeform 17"/>
          <p:cNvSpPr/>
          <p:nvPr/>
        </p:nvSpPr>
        <p:spPr>
          <a:xfrm rot="-10800000" flipV="1">
            <a:off x="10395899" y="7782983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3"/>
                </a:moveTo>
                <a:lnTo>
                  <a:pt x="5071053" y="563203"/>
                </a:lnTo>
                <a:lnTo>
                  <a:pt x="5071053" y="0"/>
                </a:lnTo>
                <a:lnTo>
                  <a:pt x="0" y="0"/>
                </a:lnTo>
                <a:lnTo>
                  <a:pt x="0" y="563203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18" name="Freeform 18"/>
          <p:cNvSpPr/>
          <p:nvPr/>
        </p:nvSpPr>
        <p:spPr>
          <a:xfrm rot="-10800000" flipH="1" flipV="1">
            <a:off x="7187327" y="7782983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3" y="563203"/>
                </a:moveTo>
                <a:lnTo>
                  <a:pt x="0" y="563203"/>
                </a:lnTo>
                <a:lnTo>
                  <a:pt x="0" y="0"/>
                </a:lnTo>
                <a:lnTo>
                  <a:pt x="5071053" y="0"/>
                </a:lnTo>
                <a:lnTo>
                  <a:pt x="5071053" y="563203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19" name="Freeform 19"/>
          <p:cNvSpPr/>
          <p:nvPr/>
        </p:nvSpPr>
        <p:spPr>
          <a:xfrm rot="-10800000" flipV="1">
            <a:off x="3000139" y="7782983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3"/>
                </a:moveTo>
                <a:lnTo>
                  <a:pt x="5071053" y="563203"/>
                </a:lnTo>
                <a:lnTo>
                  <a:pt x="5071053" y="0"/>
                </a:lnTo>
                <a:lnTo>
                  <a:pt x="0" y="0"/>
                </a:lnTo>
                <a:lnTo>
                  <a:pt x="0" y="563203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20" name="Freeform 20"/>
          <p:cNvSpPr/>
          <p:nvPr/>
        </p:nvSpPr>
        <p:spPr>
          <a:xfrm rot="-5400000" flipV="1">
            <a:off x="746213" y="5686139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3"/>
                </a:moveTo>
                <a:lnTo>
                  <a:pt x="5071054" y="563203"/>
                </a:lnTo>
                <a:lnTo>
                  <a:pt x="5071054" y="0"/>
                </a:lnTo>
                <a:lnTo>
                  <a:pt x="0" y="0"/>
                </a:lnTo>
                <a:lnTo>
                  <a:pt x="0" y="563203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21" name="Freeform 21"/>
          <p:cNvSpPr/>
          <p:nvPr/>
        </p:nvSpPr>
        <p:spPr>
          <a:xfrm flipV="1">
            <a:off x="10216808" y="1914066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2"/>
                </a:moveTo>
                <a:lnTo>
                  <a:pt x="5071053" y="563202"/>
                </a:lnTo>
                <a:lnTo>
                  <a:pt x="5071053" y="0"/>
                </a:lnTo>
                <a:lnTo>
                  <a:pt x="0" y="0"/>
                </a:lnTo>
                <a:lnTo>
                  <a:pt x="0" y="563202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22" name="Freeform 22"/>
          <p:cNvSpPr/>
          <p:nvPr/>
        </p:nvSpPr>
        <p:spPr>
          <a:xfrm rot="-5400000" flipH="1">
            <a:off x="12470733" y="4037658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4" y="0"/>
                </a:moveTo>
                <a:lnTo>
                  <a:pt x="0" y="0"/>
                </a:lnTo>
                <a:lnTo>
                  <a:pt x="0" y="563203"/>
                </a:lnTo>
                <a:lnTo>
                  <a:pt x="5071054" y="563203"/>
                </a:lnTo>
                <a:lnTo>
                  <a:pt x="5071054" y="0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23" name="Freeform 23"/>
          <p:cNvSpPr/>
          <p:nvPr/>
        </p:nvSpPr>
        <p:spPr>
          <a:xfrm rot="-5400000">
            <a:off x="12470733" y="5686139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0"/>
                </a:moveTo>
                <a:lnTo>
                  <a:pt x="5071054" y="0"/>
                </a:lnTo>
                <a:lnTo>
                  <a:pt x="5071054" y="563203"/>
                </a:lnTo>
                <a:lnTo>
                  <a:pt x="0" y="56320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209667"/>
            </a:stretch>
          </a:blipFill>
        </p:spPr>
      </p:sp>
      <p:sp>
        <p:nvSpPr>
          <p:cNvPr id="24" name="Freeform 24"/>
          <p:cNvSpPr/>
          <p:nvPr/>
        </p:nvSpPr>
        <p:spPr>
          <a:xfrm flipH="1">
            <a:off x="1028700" y="5751282"/>
            <a:ext cx="2379378" cy="2902297"/>
          </a:xfrm>
          <a:custGeom>
            <a:avLst/>
            <a:gdLst/>
            <a:ahLst/>
            <a:cxnLst/>
            <a:rect l="l" t="t" r="r" b="b"/>
            <a:pathLst>
              <a:path w="2379378" h="2902297">
                <a:moveTo>
                  <a:pt x="2379378" y="0"/>
                </a:moveTo>
                <a:lnTo>
                  <a:pt x="0" y="0"/>
                </a:lnTo>
                <a:lnTo>
                  <a:pt x="0" y="2902297"/>
                </a:lnTo>
                <a:lnTo>
                  <a:pt x="2379378" y="2902297"/>
                </a:lnTo>
                <a:lnTo>
                  <a:pt x="2379378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1577300" y="7718733"/>
            <a:ext cx="4175096" cy="1539567"/>
          </a:xfrm>
          <a:custGeom>
            <a:avLst/>
            <a:gdLst/>
            <a:ahLst/>
            <a:cxnLst/>
            <a:rect l="l" t="t" r="r" b="b"/>
            <a:pathLst>
              <a:path w="4175096" h="1539567">
                <a:moveTo>
                  <a:pt x="0" y="0"/>
                </a:moveTo>
                <a:lnTo>
                  <a:pt x="4175095" y="0"/>
                </a:lnTo>
                <a:lnTo>
                  <a:pt x="4175095" y="1539567"/>
                </a:lnTo>
                <a:lnTo>
                  <a:pt x="0" y="153956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6" name="Freeform 26"/>
          <p:cNvSpPr/>
          <p:nvPr/>
        </p:nvSpPr>
        <p:spPr>
          <a:xfrm rot="-486232">
            <a:off x="12906895" y="652701"/>
            <a:ext cx="2183882" cy="1618802"/>
          </a:xfrm>
          <a:custGeom>
            <a:avLst/>
            <a:gdLst/>
            <a:ahLst/>
            <a:cxnLst/>
            <a:rect l="l" t="t" r="r" b="b"/>
            <a:pathLst>
              <a:path w="2183882" h="1618802">
                <a:moveTo>
                  <a:pt x="0" y="0"/>
                </a:moveTo>
                <a:lnTo>
                  <a:pt x="2183882" y="0"/>
                </a:lnTo>
                <a:lnTo>
                  <a:pt x="2183882" y="1618803"/>
                </a:lnTo>
                <a:lnTo>
                  <a:pt x="0" y="161880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7" name="Freeform 27"/>
          <p:cNvSpPr/>
          <p:nvPr/>
        </p:nvSpPr>
        <p:spPr>
          <a:xfrm rot="696389">
            <a:off x="14370031" y="2073208"/>
            <a:ext cx="2183882" cy="1569294"/>
          </a:xfrm>
          <a:custGeom>
            <a:avLst/>
            <a:gdLst/>
            <a:ahLst/>
            <a:cxnLst/>
            <a:rect l="l" t="t" r="r" b="b"/>
            <a:pathLst>
              <a:path w="2183882" h="1618802">
                <a:moveTo>
                  <a:pt x="0" y="0"/>
                </a:moveTo>
                <a:lnTo>
                  <a:pt x="2183882" y="0"/>
                </a:lnTo>
                <a:lnTo>
                  <a:pt x="2183882" y="1618803"/>
                </a:lnTo>
                <a:lnTo>
                  <a:pt x="0" y="161880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8" name="Freeform 28"/>
          <p:cNvSpPr/>
          <p:nvPr/>
        </p:nvSpPr>
        <p:spPr>
          <a:xfrm>
            <a:off x="3419885" y="2047352"/>
            <a:ext cx="1674794" cy="1723039"/>
          </a:xfrm>
          <a:custGeom>
            <a:avLst/>
            <a:gdLst/>
            <a:ahLst/>
            <a:cxnLst/>
            <a:rect l="l" t="t" r="r" b="b"/>
            <a:pathLst>
              <a:path w="1674794" h="1723039">
                <a:moveTo>
                  <a:pt x="0" y="0"/>
                </a:moveTo>
                <a:lnTo>
                  <a:pt x="1674793" y="0"/>
                </a:lnTo>
                <a:lnTo>
                  <a:pt x="1674793" y="1723039"/>
                </a:lnTo>
                <a:lnTo>
                  <a:pt x="0" y="172303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30" name="Правоъгълник 29"/>
          <p:cNvSpPr/>
          <p:nvPr/>
        </p:nvSpPr>
        <p:spPr>
          <a:xfrm>
            <a:off x="4284516" y="2547684"/>
            <a:ext cx="9599173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4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Минимум три пъти в учебната година резултатите по БЕЛ се обсъждат в различни формати – в ЕКК, на заседание на ПС , тематичен съвет, училищен семинар</a:t>
            </a:r>
          </a:p>
        </p:txBody>
      </p:sp>
      <p:pic>
        <p:nvPicPr>
          <p:cNvPr id="29" name="Картина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6352" y="5134694"/>
            <a:ext cx="4586912" cy="3440184"/>
          </a:xfrm>
          <a:prstGeom prst="rect">
            <a:avLst/>
          </a:prstGeom>
        </p:spPr>
      </p:pic>
      <p:pic>
        <p:nvPicPr>
          <p:cNvPr id="31" name="Картина 3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2006" y="5838797"/>
            <a:ext cx="3810000" cy="2857500"/>
          </a:xfrm>
          <a:prstGeom prst="rect">
            <a:avLst/>
          </a:prstGeom>
        </p:spPr>
      </p:pic>
      <p:pic>
        <p:nvPicPr>
          <p:cNvPr id="32" name="Картина 3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69" y="5273401"/>
            <a:ext cx="3810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8154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353" b="-6353"/>
            </a:stretch>
          </a:blipFill>
        </p:spPr>
      </p:sp>
      <p:sp>
        <p:nvSpPr>
          <p:cNvPr id="3" name="Freeform 3"/>
          <p:cNvSpPr/>
          <p:nvPr/>
        </p:nvSpPr>
        <p:spPr>
          <a:xfrm rot="10491015" flipH="1">
            <a:off x="-348146" y="-306015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9" y="3527848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4" name="Freeform 4"/>
          <p:cNvSpPr/>
          <p:nvPr/>
        </p:nvSpPr>
        <p:spPr>
          <a:xfrm rot="10182178" flipH="1">
            <a:off x="6101688" y="-691587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9" y="3527848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5" name="Freeform 5"/>
          <p:cNvSpPr/>
          <p:nvPr/>
        </p:nvSpPr>
        <p:spPr>
          <a:xfrm rot="10182178" flipH="1">
            <a:off x="5869762" y="3120102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9" y="3527848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6" name="Freeform 6"/>
          <p:cNvSpPr/>
          <p:nvPr/>
        </p:nvSpPr>
        <p:spPr>
          <a:xfrm rot="-248081">
            <a:off x="-325706" y="7069841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0" y="0"/>
                </a:moveTo>
                <a:lnTo>
                  <a:pt x="12145958" y="0"/>
                </a:lnTo>
                <a:lnTo>
                  <a:pt x="12145958" y="3527848"/>
                </a:lnTo>
                <a:lnTo>
                  <a:pt x="0" y="352784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7" name="Freeform 7"/>
          <p:cNvSpPr/>
          <p:nvPr/>
        </p:nvSpPr>
        <p:spPr>
          <a:xfrm rot="-248081">
            <a:off x="7793156" y="8523076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0" y="0"/>
                </a:moveTo>
                <a:lnTo>
                  <a:pt x="12145959" y="0"/>
                </a:lnTo>
                <a:lnTo>
                  <a:pt x="12145959" y="3527848"/>
                </a:lnTo>
                <a:lnTo>
                  <a:pt x="0" y="352784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86241" y="1731446"/>
            <a:ext cx="18288000" cy="6861870"/>
            <a:chOff x="0" y="0"/>
            <a:chExt cx="7301857" cy="273974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7301857" cy="2739741"/>
            </a:xfrm>
            <a:custGeom>
              <a:avLst/>
              <a:gdLst/>
              <a:ahLst/>
              <a:cxnLst/>
              <a:rect l="l" t="t" r="r" b="b"/>
              <a:pathLst>
                <a:path w="7301857" h="2739741">
                  <a:moveTo>
                    <a:pt x="5927" y="0"/>
                  </a:moveTo>
                  <a:lnTo>
                    <a:pt x="7295931" y="0"/>
                  </a:lnTo>
                  <a:cubicBezTo>
                    <a:pt x="7297503" y="0"/>
                    <a:pt x="7299010" y="624"/>
                    <a:pt x="7300122" y="1736"/>
                  </a:cubicBezTo>
                  <a:cubicBezTo>
                    <a:pt x="7301233" y="2847"/>
                    <a:pt x="7301857" y="4355"/>
                    <a:pt x="7301857" y="5927"/>
                  </a:cubicBezTo>
                  <a:lnTo>
                    <a:pt x="7301857" y="2733815"/>
                  </a:lnTo>
                  <a:cubicBezTo>
                    <a:pt x="7301857" y="2737088"/>
                    <a:pt x="7299204" y="2739741"/>
                    <a:pt x="7295931" y="2739741"/>
                  </a:cubicBezTo>
                  <a:lnTo>
                    <a:pt x="5927" y="2739741"/>
                  </a:lnTo>
                  <a:cubicBezTo>
                    <a:pt x="2653" y="2739741"/>
                    <a:pt x="0" y="2737088"/>
                    <a:pt x="0" y="2733815"/>
                  </a:cubicBezTo>
                  <a:lnTo>
                    <a:pt x="0" y="5927"/>
                  </a:lnTo>
                  <a:cubicBezTo>
                    <a:pt x="0" y="2653"/>
                    <a:pt x="2653" y="0"/>
                    <a:pt x="5927" y="0"/>
                  </a:cubicBezTo>
                  <a:close/>
                </a:path>
              </a:pathLst>
            </a:custGeom>
            <a:solidFill>
              <a:srgbClr val="F5EDD9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76200"/>
              <a:ext cx="7301857" cy="28159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311139" y="7369656"/>
            <a:ext cx="1016041" cy="1045310"/>
          </a:xfrm>
          <a:custGeom>
            <a:avLst/>
            <a:gdLst/>
            <a:ahLst/>
            <a:cxnLst/>
            <a:rect l="l" t="t" r="r" b="b"/>
            <a:pathLst>
              <a:path w="1016041" h="1045310">
                <a:moveTo>
                  <a:pt x="0" y="0"/>
                </a:moveTo>
                <a:lnTo>
                  <a:pt x="1016041" y="0"/>
                </a:lnTo>
                <a:lnTo>
                  <a:pt x="1016041" y="1045309"/>
                </a:lnTo>
                <a:lnTo>
                  <a:pt x="0" y="10453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872636">
            <a:off x="-291875" y="5911546"/>
            <a:ext cx="1206027" cy="3705293"/>
          </a:xfrm>
          <a:custGeom>
            <a:avLst/>
            <a:gdLst/>
            <a:ahLst/>
            <a:cxnLst/>
            <a:rect l="l" t="t" r="r" b="b"/>
            <a:pathLst>
              <a:path w="1206027" h="3705293">
                <a:moveTo>
                  <a:pt x="0" y="0"/>
                </a:moveTo>
                <a:lnTo>
                  <a:pt x="1206027" y="0"/>
                </a:lnTo>
                <a:lnTo>
                  <a:pt x="1206027" y="3705293"/>
                </a:lnTo>
                <a:lnTo>
                  <a:pt x="0" y="370529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696389">
            <a:off x="14820449" y="1162494"/>
            <a:ext cx="2183882" cy="1618802"/>
          </a:xfrm>
          <a:custGeom>
            <a:avLst/>
            <a:gdLst/>
            <a:ahLst/>
            <a:cxnLst/>
            <a:rect l="l" t="t" r="r" b="b"/>
            <a:pathLst>
              <a:path w="2183882" h="1618802">
                <a:moveTo>
                  <a:pt x="0" y="0"/>
                </a:moveTo>
                <a:lnTo>
                  <a:pt x="2183882" y="0"/>
                </a:lnTo>
                <a:lnTo>
                  <a:pt x="2183882" y="1618803"/>
                </a:lnTo>
                <a:lnTo>
                  <a:pt x="0" y="161880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rot="-1013125">
            <a:off x="16381154" y="296403"/>
            <a:ext cx="2576792" cy="3610217"/>
          </a:xfrm>
          <a:custGeom>
            <a:avLst/>
            <a:gdLst/>
            <a:ahLst/>
            <a:cxnLst/>
            <a:rect l="l" t="t" r="r" b="b"/>
            <a:pathLst>
              <a:path w="2576792" h="3610217">
                <a:moveTo>
                  <a:pt x="0" y="0"/>
                </a:moveTo>
                <a:lnTo>
                  <a:pt x="2576792" y="0"/>
                </a:lnTo>
                <a:lnTo>
                  <a:pt x="2576792" y="3610217"/>
                </a:lnTo>
                <a:lnTo>
                  <a:pt x="0" y="361021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6714124" y="1492956"/>
            <a:ext cx="748798" cy="770369"/>
          </a:xfrm>
          <a:custGeom>
            <a:avLst/>
            <a:gdLst/>
            <a:ahLst/>
            <a:cxnLst/>
            <a:rect l="l" t="t" r="r" b="b"/>
            <a:pathLst>
              <a:path w="748798" h="770369">
                <a:moveTo>
                  <a:pt x="0" y="0"/>
                </a:moveTo>
                <a:lnTo>
                  <a:pt x="748798" y="0"/>
                </a:lnTo>
                <a:lnTo>
                  <a:pt x="748798" y="770369"/>
                </a:lnTo>
                <a:lnTo>
                  <a:pt x="0" y="7703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-498898" y="8270463"/>
            <a:ext cx="3055196" cy="1126604"/>
          </a:xfrm>
          <a:custGeom>
            <a:avLst/>
            <a:gdLst/>
            <a:ahLst/>
            <a:cxnLst/>
            <a:rect l="l" t="t" r="r" b="b"/>
            <a:pathLst>
              <a:path w="3055196" h="1126604">
                <a:moveTo>
                  <a:pt x="0" y="0"/>
                </a:moveTo>
                <a:lnTo>
                  <a:pt x="3055196" y="0"/>
                </a:lnTo>
                <a:lnTo>
                  <a:pt x="3055196" y="1126604"/>
                </a:lnTo>
                <a:lnTo>
                  <a:pt x="0" y="112660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7" name="TextBox 17"/>
          <p:cNvSpPr txBox="1"/>
          <p:nvPr/>
        </p:nvSpPr>
        <p:spPr>
          <a:xfrm>
            <a:off x="4103056" y="1356572"/>
            <a:ext cx="9259842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bg-BG" sz="3999" b="1" spc="239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Очертаване на проблемите в обучението по БЕЛ в гимназиален етап</a:t>
            </a:r>
            <a:endParaRPr lang="en-US" sz="3999" b="1" spc="239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oubag Ultra-Bold"/>
              <a:ea typeface="Loubag Ultra-Bold"/>
              <a:cs typeface="Loubag Ultra-Bold"/>
              <a:sym typeface="Loubag Ultra-Bold"/>
            </a:endParaRPr>
          </a:p>
        </p:txBody>
      </p:sp>
      <p:sp>
        <p:nvSpPr>
          <p:cNvPr id="20" name="Текстово поле 19"/>
          <p:cNvSpPr txBox="1"/>
          <p:nvPr/>
        </p:nvSpPr>
        <p:spPr>
          <a:xfrm>
            <a:off x="3443188" y="4055050"/>
            <a:ext cx="1316841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bg-BG" sz="4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Огромно по обем учебно съдържание;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bg-BG" sz="4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Недостатъчен брой часове в раздел А на учебния план;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bg-BG" sz="4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Висок стил на учебниците – преобладава академизма, обемна информация , залитане в анализи повече характерни за университетско ниво на преподаване;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bg-BG" sz="40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Тематичният принцип, заложен в учебните програми по скоро обърква учениците;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9546" y="-3947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353" b="-6353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4461727" y="9451163"/>
            <a:ext cx="4830262" cy="4262706"/>
          </a:xfrm>
          <a:custGeom>
            <a:avLst/>
            <a:gdLst/>
            <a:ahLst/>
            <a:cxnLst/>
            <a:rect l="l" t="t" r="r" b="b"/>
            <a:pathLst>
              <a:path w="4830262" h="4262706">
                <a:moveTo>
                  <a:pt x="0" y="0"/>
                </a:moveTo>
                <a:lnTo>
                  <a:pt x="4830262" y="0"/>
                </a:lnTo>
                <a:lnTo>
                  <a:pt x="4830262" y="4262707"/>
                </a:lnTo>
                <a:lnTo>
                  <a:pt x="0" y="42627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252631" y="9451163"/>
            <a:ext cx="4830262" cy="4262706"/>
          </a:xfrm>
          <a:custGeom>
            <a:avLst/>
            <a:gdLst/>
            <a:ahLst/>
            <a:cxnLst/>
            <a:rect l="l" t="t" r="r" b="b"/>
            <a:pathLst>
              <a:path w="4830262" h="4262706">
                <a:moveTo>
                  <a:pt x="0" y="0"/>
                </a:moveTo>
                <a:lnTo>
                  <a:pt x="4830262" y="0"/>
                </a:lnTo>
                <a:lnTo>
                  <a:pt x="4830262" y="4262707"/>
                </a:lnTo>
                <a:lnTo>
                  <a:pt x="0" y="42627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4043534" y="9451163"/>
            <a:ext cx="4830262" cy="4262706"/>
          </a:xfrm>
          <a:custGeom>
            <a:avLst/>
            <a:gdLst/>
            <a:ahLst/>
            <a:cxnLst/>
            <a:rect l="l" t="t" r="r" b="b"/>
            <a:pathLst>
              <a:path w="4830262" h="4262706">
                <a:moveTo>
                  <a:pt x="0" y="0"/>
                </a:moveTo>
                <a:lnTo>
                  <a:pt x="4830262" y="0"/>
                </a:lnTo>
                <a:lnTo>
                  <a:pt x="4830262" y="4262707"/>
                </a:lnTo>
                <a:lnTo>
                  <a:pt x="0" y="42627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2590800" y="1485900"/>
            <a:ext cx="13321427" cy="7017275"/>
            <a:chOff x="0" y="0"/>
            <a:chExt cx="4842930" cy="248387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42930" cy="2483873"/>
            </a:xfrm>
            <a:custGeom>
              <a:avLst/>
              <a:gdLst/>
              <a:ahLst/>
              <a:cxnLst/>
              <a:rect l="l" t="t" r="r" b="b"/>
              <a:pathLst>
                <a:path w="4842930" h="2483873">
                  <a:moveTo>
                    <a:pt x="9472" y="0"/>
                  </a:moveTo>
                  <a:lnTo>
                    <a:pt x="4833458" y="0"/>
                  </a:lnTo>
                  <a:cubicBezTo>
                    <a:pt x="4835971" y="0"/>
                    <a:pt x="4838380" y="998"/>
                    <a:pt x="4840156" y="2774"/>
                  </a:cubicBezTo>
                  <a:cubicBezTo>
                    <a:pt x="4841932" y="4551"/>
                    <a:pt x="4842930" y="6960"/>
                    <a:pt x="4842930" y="9472"/>
                  </a:cubicBezTo>
                  <a:lnTo>
                    <a:pt x="4842930" y="2474401"/>
                  </a:lnTo>
                  <a:cubicBezTo>
                    <a:pt x="4842930" y="2476913"/>
                    <a:pt x="4841932" y="2479323"/>
                    <a:pt x="4840156" y="2481099"/>
                  </a:cubicBezTo>
                  <a:cubicBezTo>
                    <a:pt x="4838380" y="2482875"/>
                    <a:pt x="4835971" y="2483873"/>
                    <a:pt x="4833458" y="2483873"/>
                  </a:cubicBezTo>
                  <a:lnTo>
                    <a:pt x="9472" y="2483873"/>
                  </a:lnTo>
                  <a:cubicBezTo>
                    <a:pt x="6960" y="2483873"/>
                    <a:pt x="4551" y="2482875"/>
                    <a:pt x="2774" y="2481099"/>
                  </a:cubicBezTo>
                  <a:cubicBezTo>
                    <a:pt x="998" y="2479323"/>
                    <a:pt x="0" y="2476913"/>
                    <a:pt x="0" y="2474401"/>
                  </a:cubicBezTo>
                  <a:lnTo>
                    <a:pt x="0" y="9472"/>
                  </a:lnTo>
                  <a:cubicBezTo>
                    <a:pt x="0" y="6960"/>
                    <a:pt x="998" y="4551"/>
                    <a:pt x="2774" y="2774"/>
                  </a:cubicBezTo>
                  <a:cubicBezTo>
                    <a:pt x="4551" y="998"/>
                    <a:pt x="6960" y="0"/>
                    <a:pt x="9472" y="0"/>
                  </a:cubicBezTo>
                  <a:close/>
                </a:path>
              </a:pathLst>
            </a:custGeom>
            <a:solidFill>
              <a:srgbClr val="F5EDD9"/>
            </a:solidFill>
          </p:spPr>
          <p:txBody>
            <a:bodyPr/>
            <a:lstStyle/>
            <a:p>
              <a:endParaRPr lang="bg-BG" dirty="0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76200"/>
              <a:ext cx="4842930" cy="256007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 rot="2018197" flipH="1">
            <a:off x="7695664" y="-306280"/>
            <a:ext cx="13309105" cy="3671205"/>
          </a:xfrm>
          <a:custGeom>
            <a:avLst/>
            <a:gdLst/>
            <a:ahLst/>
            <a:cxnLst/>
            <a:rect l="l" t="t" r="r" b="b"/>
            <a:pathLst>
              <a:path w="13745044" h="3992310">
                <a:moveTo>
                  <a:pt x="13745044" y="0"/>
                </a:moveTo>
                <a:lnTo>
                  <a:pt x="0" y="0"/>
                </a:lnTo>
                <a:lnTo>
                  <a:pt x="0" y="3992310"/>
                </a:lnTo>
                <a:lnTo>
                  <a:pt x="13745044" y="3992310"/>
                </a:lnTo>
                <a:lnTo>
                  <a:pt x="13745044" y="0"/>
                </a:lnTo>
                <a:close/>
              </a:path>
            </a:pathLst>
          </a:custGeom>
          <a:blipFill>
            <a:blip r:embed="rId4"/>
            <a:stretch>
              <a:fillRect t="-96674"/>
            </a:stretch>
          </a:blipFill>
        </p:spPr>
      </p:sp>
      <p:sp>
        <p:nvSpPr>
          <p:cNvPr id="10" name="Freeform 10"/>
          <p:cNvSpPr/>
          <p:nvPr/>
        </p:nvSpPr>
        <p:spPr>
          <a:xfrm flipV="1">
            <a:off x="2821048" y="1914066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2"/>
                </a:moveTo>
                <a:lnTo>
                  <a:pt x="5071053" y="563202"/>
                </a:lnTo>
                <a:lnTo>
                  <a:pt x="5071053" y="0"/>
                </a:lnTo>
                <a:lnTo>
                  <a:pt x="0" y="0"/>
                </a:lnTo>
                <a:lnTo>
                  <a:pt x="0" y="563202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1" name="Freeform 11"/>
          <p:cNvSpPr/>
          <p:nvPr/>
        </p:nvSpPr>
        <p:spPr>
          <a:xfrm flipH="1" flipV="1">
            <a:off x="6029620" y="1914066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3" y="563202"/>
                </a:moveTo>
                <a:lnTo>
                  <a:pt x="0" y="563202"/>
                </a:lnTo>
                <a:lnTo>
                  <a:pt x="0" y="0"/>
                </a:lnTo>
                <a:lnTo>
                  <a:pt x="5071053" y="0"/>
                </a:lnTo>
                <a:lnTo>
                  <a:pt x="5071053" y="563202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2" name="Freeform 12"/>
          <p:cNvSpPr/>
          <p:nvPr/>
        </p:nvSpPr>
        <p:spPr>
          <a:xfrm rot="-5400000" flipH="1" flipV="1">
            <a:off x="746213" y="4037658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4" y="563203"/>
                </a:moveTo>
                <a:lnTo>
                  <a:pt x="0" y="563203"/>
                </a:lnTo>
                <a:lnTo>
                  <a:pt x="0" y="0"/>
                </a:lnTo>
                <a:lnTo>
                  <a:pt x="5071054" y="0"/>
                </a:lnTo>
                <a:lnTo>
                  <a:pt x="5071054" y="563203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3" name="Freeform 13"/>
          <p:cNvSpPr/>
          <p:nvPr/>
        </p:nvSpPr>
        <p:spPr>
          <a:xfrm rot="-10800000" flipV="1">
            <a:off x="10395899" y="7782983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3"/>
                </a:moveTo>
                <a:lnTo>
                  <a:pt x="5071053" y="563203"/>
                </a:lnTo>
                <a:lnTo>
                  <a:pt x="5071053" y="0"/>
                </a:lnTo>
                <a:lnTo>
                  <a:pt x="0" y="0"/>
                </a:lnTo>
                <a:lnTo>
                  <a:pt x="0" y="563203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4" name="Freeform 14"/>
          <p:cNvSpPr/>
          <p:nvPr/>
        </p:nvSpPr>
        <p:spPr>
          <a:xfrm rot="-10800000" flipH="1" flipV="1">
            <a:off x="7187327" y="7782983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3" y="563203"/>
                </a:moveTo>
                <a:lnTo>
                  <a:pt x="0" y="563203"/>
                </a:lnTo>
                <a:lnTo>
                  <a:pt x="0" y="0"/>
                </a:lnTo>
                <a:lnTo>
                  <a:pt x="5071053" y="0"/>
                </a:lnTo>
                <a:lnTo>
                  <a:pt x="5071053" y="563203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5" name="Freeform 15"/>
          <p:cNvSpPr/>
          <p:nvPr/>
        </p:nvSpPr>
        <p:spPr>
          <a:xfrm rot="-10800000" flipV="1">
            <a:off x="3000139" y="7782983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3"/>
                </a:moveTo>
                <a:lnTo>
                  <a:pt x="5071053" y="563203"/>
                </a:lnTo>
                <a:lnTo>
                  <a:pt x="5071053" y="0"/>
                </a:lnTo>
                <a:lnTo>
                  <a:pt x="0" y="0"/>
                </a:lnTo>
                <a:lnTo>
                  <a:pt x="0" y="563203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6" name="Freeform 16"/>
          <p:cNvSpPr/>
          <p:nvPr/>
        </p:nvSpPr>
        <p:spPr>
          <a:xfrm rot="-5400000" flipV="1">
            <a:off x="746213" y="5686139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3"/>
                </a:moveTo>
                <a:lnTo>
                  <a:pt x="5071054" y="563203"/>
                </a:lnTo>
                <a:lnTo>
                  <a:pt x="5071054" y="0"/>
                </a:lnTo>
                <a:lnTo>
                  <a:pt x="0" y="0"/>
                </a:lnTo>
                <a:lnTo>
                  <a:pt x="0" y="563203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7" name="Freeform 17"/>
          <p:cNvSpPr/>
          <p:nvPr/>
        </p:nvSpPr>
        <p:spPr>
          <a:xfrm flipV="1">
            <a:off x="10576806" y="1934640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563202"/>
                </a:moveTo>
                <a:lnTo>
                  <a:pt x="5071053" y="563202"/>
                </a:lnTo>
                <a:lnTo>
                  <a:pt x="5071053" y="0"/>
                </a:lnTo>
                <a:lnTo>
                  <a:pt x="0" y="0"/>
                </a:lnTo>
                <a:lnTo>
                  <a:pt x="0" y="563202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8" name="Freeform 18"/>
          <p:cNvSpPr/>
          <p:nvPr/>
        </p:nvSpPr>
        <p:spPr>
          <a:xfrm rot="-5400000" flipH="1">
            <a:off x="12470733" y="4037658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5071054" y="0"/>
                </a:moveTo>
                <a:lnTo>
                  <a:pt x="0" y="0"/>
                </a:lnTo>
                <a:lnTo>
                  <a:pt x="0" y="563203"/>
                </a:lnTo>
                <a:lnTo>
                  <a:pt x="5071054" y="563203"/>
                </a:lnTo>
                <a:lnTo>
                  <a:pt x="5071054" y="0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19" name="Freeform 19"/>
          <p:cNvSpPr/>
          <p:nvPr/>
        </p:nvSpPr>
        <p:spPr>
          <a:xfrm rot="-5400000">
            <a:off x="12470733" y="5686139"/>
            <a:ext cx="5071053" cy="563202"/>
          </a:xfrm>
          <a:custGeom>
            <a:avLst/>
            <a:gdLst/>
            <a:ahLst/>
            <a:cxnLst/>
            <a:rect l="l" t="t" r="r" b="b"/>
            <a:pathLst>
              <a:path w="5071053" h="563202">
                <a:moveTo>
                  <a:pt x="0" y="0"/>
                </a:moveTo>
                <a:lnTo>
                  <a:pt x="5071054" y="0"/>
                </a:lnTo>
                <a:lnTo>
                  <a:pt x="5071054" y="563203"/>
                </a:lnTo>
                <a:lnTo>
                  <a:pt x="0" y="56320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209667"/>
            </a:stretch>
          </a:blipFill>
        </p:spPr>
      </p:sp>
      <p:sp>
        <p:nvSpPr>
          <p:cNvPr id="20" name="Freeform 20"/>
          <p:cNvSpPr/>
          <p:nvPr/>
        </p:nvSpPr>
        <p:spPr>
          <a:xfrm flipH="1">
            <a:off x="650563" y="5400470"/>
            <a:ext cx="2379378" cy="2902297"/>
          </a:xfrm>
          <a:custGeom>
            <a:avLst/>
            <a:gdLst/>
            <a:ahLst/>
            <a:cxnLst/>
            <a:rect l="l" t="t" r="r" b="b"/>
            <a:pathLst>
              <a:path w="2379378" h="2902297">
                <a:moveTo>
                  <a:pt x="2379378" y="0"/>
                </a:moveTo>
                <a:lnTo>
                  <a:pt x="0" y="0"/>
                </a:lnTo>
                <a:lnTo>
                  <a:pt x="0" y="2902297"/>
                </a:lnTo>
                <a:lnTo>
                  <a:pt x="2379378" y="2902297"/>
                </a:lnTo>
                <a:lnTo>
                  <a:pt x="2379378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927153" y="7833596"/>
            <a:ext cx="4175096" cy="1539567"/>
          </a:xfrm>
          <a:custGeom>
            <a:avLst/>
            <a:gdLst/>
            <a:ahLst/>
            <a:cxnLst/>
            <a:rect l="l" t="t" r="r" b="b"/>
            <a:pathLst>
              <a:path w="4175096" h="1539567">
                <a:moveTo>
                  <a:pt x="0" y="0"/>
                </a:moveTo>
                <a:lnTo>
                  <a:pt x="4175095" y="0"/>
                </a:lnTo>
                <a:lnTo>
                  <a:pt x="4175095" y="1539567"/>
                </a:lnTo>
                <a:lnTo>
                  <a:pt x="0" y="153956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 rot="-486232">
            <a:off x="13446310" y="1269739"/>
            <a:ext cx="2183882" cy="1618802"/>
          </a:xfrm>
          <a:custGeom>
            <a:avLst/>
            <a:gdLst/>
            <a:ahLst/>
            <a:cxnLst/>
            <a:rect l="l" t="t" r="r" b="b"/>
            <a:pathLst>
              <a:path w="2183882" h="1618802">
                <a:moveTo>
                  <a:pt x="0" y="0"/>
                </a:moveTo>
                <a:lnTo>
                  <a:pt x="2183881" y="0"/>
                </a:lnTo>
                <a:lnTo>
                  <a:pt x="2183881" y="1618803"/>
                </a:lnTo>
                <a:lnTo>
                  <a:pt x="0" y="161880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3" name="Freeform 23"/>
          <p:cNvSpPr/>
          <p:nvPr/>
        </p:nvSpPr>
        <p:spPr>
          <a:xfrm rot="696389">
            <a:off x="14934903" y="2183604"/>
            <a:ext cx="2183882" cy="1618802"/>
          </a:xfrm>
          <a:custGeom>
            <a:avLst/>
            <a:gdLst/>
            <a:ahLst/>
            <a:cxnLst/>
            <a:rect l="l" t="t" r="r" b="b"/>
            <a:pathLst>
              <a:path w="2183882" h="1618802">
                <a:moveTo>
                  <a:pt x="0" y="0"/>
                </a:moveTo>
                <a:lnTo>
                  <a:pt x="2183882" y="0"/>
                </a:lnTo>
                <a:lnTo>
                  <a:pt x="2183882" y="1618803"/>
                </a:lnTo>
                <a:lnTo>
                  <a:pt x="0" y="161880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24" name="Freeform 24"/>
          <p:cNvSpPr/>
          <p:nvPr/>
        </p:nvSpPr>
        <p:spPr>
          <a:xfrm>
            <a:off x="15045092" y="506855"/>
            <a:ext cx="1674794" cy="1723039"/>
          </a:xfrm>
          <a:custGeom>
            <a:avLst/>
            <a:gdLst/>
            <a:ahLst/>
            <a:cxnLst/>
            <a:rect l="l" t="t" r="r" b="b"/>
            <a:pathLst>
              <a:path w="1674794" h="1723039">
                <a:moveTo>
                  <a:pt x="0" y="0"/>
                </a:moveTo>
                <a:lnTo>
                  <a:pt x="1674793" y="0"/>
                </a:lnTo>
                <a:lnTo>
                  <a:pt x="1674793" y="1723038"/>
                </a:lnTo>
                <a:lnTo>
                  <a:pt x="0" y="172303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25" name="Freeform 25"/>
          <p:cNvSpPr/>
          <p:nvPr/>
        </p:nvSpPr>
        <p:spPr>
          <a:xfrm>
            <a:off x="-196742" y="9451163"/>
            <a:ext cx="4830262" cy="4262706"/>
          </a:xfrm>
          <a:custGeom>
            <a:avLst/>
            <a:gdLst/>
            <a:ahLst/>
            <a:cxnLst/>
            <a:rect l="l" t="t" r="r" b="b"/>
            <a:pathLst>
              <a:path w="4830262" h="4262706">
                <a:moveTo>
                  <a:pt x="0" y="0"/>
                </a:moveTo>
                <a:lnTo>
                  <a:pt x="4830262" y="0"/>
                </a:lnTo>
                <a:lnTo>
                  <a:pt x="4830262" y="4262707"/>
                </a:lnTo>
                <a:lnTo>
                  <a:pt x="0" y="426270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graphicFrame>
        <p:nvGraphicFramePr>
          <p:cNvPr id="38" name="Диаграма 37"/>
          <p:cNvGraphicFramePr/>
          <p:nvPr>
            <p:extLst>
              <p:ext uri="{D42A27DB-BD31-4B8C-83A1-F6EECF244321}">
                <p14:modId xmlns:p14="http://schemas.microsoft.com/office/powerpoint/2010/main" val="3207261834"/>
              </p:ext>
            </p:extLst>
          </p:nvPr>
        </p:nvGraphicFramePr>
        <p:xfrm>
          <a:off x="3563341" y="2497842"/>
          <a:ext cx="11746499" cy="5631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9871" y="339073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353" b="-6353"/>
            </a:stretch>
          </a:blipFill>
        </p:spPr>
      </p:sp>
      <p:sp>
        <p:nvSpPr>
          <p:cNvPr id="3" name="Freeform 3"/>
          <p:cNvSpPr/>
          <p:nvPr/>
        </p:nvSpPr>
        <p:spPr>
          <a:xfrm rot="-10233247" flipH="1">
            <a:off x="-848303" y="7924164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8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8" y="3527848"/>
                </a:lnTo>
                <a:lnTo>
                  <a:pt x="12145958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957179" y="331189"/>
            <a:ext cx="4168021" cy="1583399"/>
          </a:xfrm>
          <a:custGeom>
            <a:avLst/>
            <a:gdLst/>
            <a:ahLst/>
            <a:cxnLst/>
            <a:rect l="l" t="t" r="r" b="b"/>
            <a:pathLst>
              <a:path w="3992079" h="1472079">
                <a:moveTo>
                  <a:pt x="0" y="0"/>
                </a:moveTo>
                <a:lnTo>
                  <a:pt x="3992080" y="0"/>
                </a:lnTo>
                <a:lnTo>
                  <a:pt x="3992080" y="1472079"/>
                </a:lnTo>
                <a:lnTo>
                  <a:pt x="0" y="147207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041632" y="2468957"/>
            <a:ext cx="5016408" cy="1735789"/>
          </a:xfrm>
          <a:custGeom>
            <a:avLst/>
            <a:gdLst/>
            <a:ahLst/>
            <a:cxnLst/>
            <a:rect l="l" t="t" r="r" b="b"/>
            <a:pathLst>
              <a:path w="3092719" h="1735789">
                <a:moveTo>
                  <a:pt x="0" y="0"/>
                </a:moveTo>
                <a:lnTo>
                  <a:pt x="3092719" y="0"/>
                </a:lnTo>
                <a:lnTo>
                  <a:pt x="3092719" y="1735788"/>
                </a:lnTo>
                <a:lnTo>
                  <a:pt x="0" y="173578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737230" y="2468957"/>
            <a:ext cx="3092719" cy="1735789"/>
          </a:xfrm>
          <a:custGeom>
            <a:avLst/>
            <a:gdLst/>
            <a:ahLst/>
            <a:cxnLst/>
            <a:rect l="l" t="t" r="r" b="b"/>
            <a:pathLst>
              <a:path w="3092719" h="1735789">
                <a:moveTo>
                  <a:pt x="0" y="0"/>
                </a:moveTo>
                <a:lnTo>
                  <a:pt x="3092719" y="0"/>
                </a:lnTo>
                <a:lnTo>
                  <a:pt x="3092719" y="1735788"/>
                </a:lnTo>
                <a:lnTo>
                  <a:pt x="0" y="173578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flipH="1">
            <a:off x="10229960" y="2468957"/>
            <a:ext cx="4899485" cy="1735789"/>
          </a:xfrm>
          <a:custGeom>
            <a:avLst/>
            <a:gdLst/>
            <a:ahLst/>
            <a:cxnLst/>
            <a:rect l="l" t="t" r="r" b="b"/>
            <a:pathLst>
              <a:path w="3092719" h="1735789">
                <a:moveTo>
                  <a:pt x="3092719" y="0"/>
                </a:moveTo>
                <a:lnTo>
                  <a:pt x="0" y="0"/>
                </a:lnTo>
                <a:lnTo>
                  <a:pt x="0" y="1735788"/>
                </a:lnTo>
                <a:lnTo>
                  <a:pt x="3092719" y="1735788"/>
                </a:lnTo>
                <a:lnTo>
                  <a:pt x="3092719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438400" y="2701286"/>
            <a:ext cx="13030200" cy="6878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  <a:spcBef>
                <a:spcPct val="0"/>
              </a:spcBef>
            </a:pPr>
            <a:r>
              <a:rPr lang="bg-BG" sz="3600" b="1" spc="239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oubag Ultra-Bold"/>
                <a:ea typeface="Loubag Ultra-Bold"/>
                <a:cs typeface="Loubag Ultra-Bold"/>
                <a:sym typeface="Loubag Ultra-Bold"/>
              </a:rPr>
              <a:t>  ПОВИШАВАНЕ НА РЕЗУЛТАТИТЕ ОТ ОБУЧЕНИЕТО</a:t>
            </a:r>
            <a:endParaRPr lang="en-US" sz="3600" b="1" spc="239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oubag Ultra-Bold"/>
              <a:ea typeface="Loubag Ultra-Bold"/>
              <a:cs typeface="Loubag Ultra-Bold"/>
              <a:sym typeface="Loubag Ultra-Bold"/>
            </a:endParaRPr>
          </a:p>
        </p:txBody>
      </p:sp>
      <p:sp>
        <p:nvSpPr>
          <p:cNvPr id="9" name="Freeform 9"/>
          <p:cNvSpPr/>
          <p:nvPr/>
        </p:nvSpPr>
        <p:spPr>
          <a:xfrm rot="-10233247" flipH="1">
            <a:off x="7206974" y="7859339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8" y="0"/>
                </a:moveTo>
                <a:lnTo>
                  <a:pt x="0" y="0"/>
                </a:lnTo>
                <a:lnTo>
                  <a:pt x="0" y="3527849"/>
                </a:lnTo>
                <a:lnTo>
                  <a:pt x="12145958" y="3527849"/>
                </a:lnTo>
                <a:lnTo>
                  <a:pt x="12145958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sp>
        <p:nvSpPr>
          <p:cNvPr id="10" name="Freeform 10"/>
          <p:cNvSpPr/>
          <p:nvPr/>
        </p:nvSpPr>
        <p:spPr>
          <a:xfrm rot="696389">
            <a:off x="15512330" y="386881"/>
            <a:ext cx="3234867" cy="2397845"/>
          </a:xfrm>
          <a:custGeom>
            <a:avLst/>
            <a:gdLst/>
            <a:ahLst/>
            <a:cxnLst/>
            <a:rect l="l" t="t" r="r" b="b"/>
            <a:pathLst>
              <a:path w="3234867" h="2397845">
                <a:moveTo>
                  <a:pt x="0" y="0"/>
                </a:moveTo>
                <a:lnTo>
                  <a:pt x="3234868" y="0"/>
                </a:lnTo>
                <a:lnTo>
                  <a:pt x="3234868" y="2397845"/>
                </a:lnTo>
                <a:lnTo>
                  <a:pt x="0" y="239784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10233247" flipH="1">
            <a:off x="7794218" y="9534159"/>
            <a:ext cx="12145959" cy="3527848"/>
          </a:xfrm>
          <a:custGeom>
            <a:avLst/>
            <a:gdLst/>
            <a:ahLst/>
            <a:cxnLst/>
            <a:rect l="l" t="t" r="r" b="b"/>
            <a:pathLst>
              <a:path w="12145959" h="3527848">
                <a:moveTo>
                  <a:pt x="12145959" y="0"/>
                </a:moveTo>
                <a:lnTo>
                  <a:pt x="0" y="0"/>
                </a:lnTo>
                <a:lnTo>
                  <a:pt x="0" y="3527848"/>
                </a:lnTo>
                <a:lnTo>
                  <a:pt x="12145959" y="3527848"/>
                </a:lnTo>
                <a:lnTo>
                  <a:pt x="12145959" y="0"/>
                </a:lnTo>
                <a:close/>
              </a:path>
            </a:pathLst>
          </a:custGeom>
          <a:blipFill>
            <a:blip r:embed="rId3"/>
            <a:stretch>
              <a:fillRect t="-96674"/>
            </a:stretch>
          </a:blipFill>
        </p:spPr>
      </p:sp>
      <p:grpSp>
        <p:nvGrpSpPr>
          <p:cNvPr id="12" name="Group 12"/>
          <p:cNvGrpSpPr/>
          <p:nvPr/>
        </p:nvGrpSpPr>
        <p:grpSpPr>
          <a:xfrm>
            <a:off x="3046836" y="5220574"/>
            <a:ext cx="6027293" cy="1350865"/>
            <a:chOff x="0" y="0"/>
            <a:chExt cx="2290050" cy="43649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290050" cy="436498"/>
            </a:xfrm>
            <a:custGeom>
              <a:avLst/>
              <a:gdLst/>
              <a:ahLst/>
              <a:cxnLst/>
              <a:rect l="l" t="t" r="r" b="b"/>
              <a:pathLst>
                <a:path w="2290050" h="436498">
                  <a:moveTo>
                    <a:pt x="18897" y="0"/>
                  </a:moveTo>
                  <a:lnTo>
                    <a:pt x="2271153" y="0"/>
                  </a:lnTo>
                  <a:cubicBezTo>
                    <a:pt x="2281590" y="0"/>
                    <a:pt x="2290050" y="8461"/>
                    <a:pt x="2290050" y="18897"/>
                  </a:cubicBezTo>
                  <a:lnTo>
                    <a:pt x="2290050" y="417601"/>
                  </a:lnTo>
                  <a:cubicBezTo>
                    <a:pt x="2290050" y="422612"/>
                    <a:pt x="2288059" y="427419"/>
                    <a:pt x="2284515" y="430963"/>
                  </a:cubicBezTo>
                  <a:cubicBezTo>
                    <a:pt x="2280971" y="434507"/>
                    <a:pt x="2276165" y="436498"/>
                    <a:pt x="2271153" y="436498"/>
                  </a:cubicBezTo>
                  <a:lnTo>
                    <a:pt x="18897" y="436498"/>
                  </a:lnTo>
                  <a:cubicBezTo>
                    <a:pt x="8461" y="436498"/>
                    <a:pt x="0" y="428037"/>
                    <a:pt x="0" y="417601"/>
                  </a:cubicBezTo>
                  <a:lnTo>
                    <a:pt x="0" y="18897"/>
                  </a:lnTo>
                  <a:cubicBezTo>
                    <a:pt x="0" y="8461"/>
                    <a:pt x="8461" y="0"/>
                    <a:pt x="18897" y="0"/>
                  </a:cubicBezTo>
                  <a:close/>
                </a:path>
              </a:pathLst>
            </a:custGeom>
            <a:solidFill>
              <a:srgbClr val="F5EDD9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76200"/>
              <a:ext cx="2290050" cy="5126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3229427" y="5356585"/>
            <a:ext cx="5501741" cy="11596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67"/>
              </a:lnSpc>
            </a:pPr>
            <a:r>
              <a:rPr lang="bg-BG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Standard"/>
                <a:ea typeface="Old Standard"/>
                <a:cs typeface="Old Standard"/>
                <a:sym typeface="Old Standard"/>
              </a:rPr>
              <a:t>ПОВИШАВАНЕ ПРОФЕСИОНАЛНИТЕ УМЕНИЯ НА УЧИТЕЛИТЕ</a:t>
            </a:r>
            <a:endParaRPr lang="en-US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ld Standard"/>
              <a:ea typeface="Old Standard"/>
              <a:cs typeface="Old Standard"/>
              <a:sym typeface="Old Standard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9566970" y="5139704"/>
            <a:ext cx="6054030" cy="1308684"/>
            <a:chOff x="0" y="0"/>
            <a:chExt cx="2290050" cy="436498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290050" cy="436498"/>
            </a:xfrm>
            <a:custGeom>
              <a:avLst/>
              <a:gdLst/>
              <a:ahLst/>
              <a:cxnLst/>
              <a:rect l="l" t="t" r="r" b="b"/>
              <a:pathLst>
                <a:path w="2290050" h="436498">
                  <a:moveTo>
                    <a:pt x="18897" y="0"/>
                  </a:moveTo>
                  <a:lnTo>
                    <a:pt x="2271153" y="0"/>
                  </a:lnTo>
                  <a:cubicBezTo>
                    <a:pt x="2281590" y="0"/>
                    <a:pt x="2290050" y="8461"/>
                    <a:pt x="2290050" y="18897"/>
                  </a:cubicBezTo>
                  <a:lnTo>
                    <a:pt x="2290050" y="417601"/>
                  </a:lnTo>
                  <a:cubicBezTo>
                    <a:pt x="2290050" y="422612"/>
                    <a:pt x="2288059" y="427419"/>
                    <a:pt x="2284515" y="430963"/>
                  </a:cubicBezTo>
                  <a:cubicBezTo>
                    <a:pt x="2280971" y="434507"/>
                    <a:pt x="2276165" y="436498"/>
                    <a:pt x="2271153" y="436498"/>
                  </a:cubicBezTo>
                  <a:lnTo>
                    <a:pt x="18897" y="436498"/>
                  </a:lnTo>
                  <a:cubicBezTo>
                    <a:pt x="8461" y="436498"/>
                    <a:pt x="0" y="428037"/>
                    <a:pt x="0" y="417601"/>
                  </a:cubicBezTo>
                  <a:lnTo>
                    <a:pt x="0" y="18897"/>
                  </a:lnTo>
                  <a:cubicBezTo>
                    <a:pt x="0" y="8461"/>
                    <a:pt x="8461" y="0"/>
                    <a:pt x="18897" y="0"/>
                  </a:cubicBezTo>
                  <a:close/>
                </a:path>
              </a:pathLst>
            </a:custGeom>
            <a:solidFill>
              <a:srgbClr val="F5EDD9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76200"/>
              <a:ext cx="2290050" cy="5126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9762189" y="5439078"/>
            <a:ext cx="5501741" cy="7748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67"/>
              </a:lnSpc>
            </a:pPr>
            <a:r>
              <a:rPr lang="bg-BG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Standard"/>
                <a:ea typeface="Old Standard"/>
                <a:cs typeface="Old Standard"/>
                <a:sym typeface="Old Standard"/>
              </a:rPr>
              <a:t>ИЗРАБОТВАНЕ НА ЯСНИ КРИТЕРИИ ЗА ОЦЕНЯВАНЕ</a:t>
            </a:r>
            <a:endParaRPr 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ld Standard"/>
              <a:ea typeface="Old Standard"/>
              <a:cs typeface="Old Standard"/>
              <a:sym typeface="Old Standard"/>
            </a:endParaRPr>
          </a:p>
        </p:txBody>
      </p:sp>
      <p:grpSp>
        <p:nvGrpSpPr>
          <p:cNvPr id="20" name="Group 20"/>
          <p:cNvGrpSpPr/>
          <p:nvPr/>
        </p:nvGrpSpPr>
        <p:grpSpPr>
          <a:xfrm>
            <a:off x="6473086" y="6773801"/>
            <a:ext cx="6268292" cy="1337080"/>
            <a:chOff x="0" y="0"/>
            <a:chExt cx="2290050" cy="436498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290050" cy="436498"/>
            </a:xfrm>
            <a:custGeom>
              <a:avLst/>
              <a:gdLst/>
              <a:ahLst/>
              <a:cxnLst/>
              <a:rect l="l" t="t" r="r" b="b"/>
              <a:pathLst>
                <a:path w="2290050" h="436498">
                  <a:moveTo>
                    <a:pt x="18897" y="0"/>
                  </a:moveTo>
                  <a:lnTo>
                    <a:pt x="2271153" y="0"/>
                  </a:lnTo>
                  <a:cubicBezTo>
                    <a:pt x="2281590" y="0"/>
                    <a:pt x="2290050" y="8461"/>
                    <a:pt x="2290050" y="18897"/>
                  </a:cubicBezTo>
                  <a:lnTo>
                    <a:pt x="2290050" y="417601"/>
                  </a:lnTo>
                  <a:cubicBezTo>
                    <a:pt x="2290050" y="422612"/>
                    <a:pt x="2288059" y="427419"/>
                    <a:pt x="2284515" y="430963"/>
                  </a:cubicBezTo>
                  <a:cubicBezTo>
                    <a:pt x="2280971" y="434507"/>
                    <a:pt x="2276165" y="436498"/>
                    <a:pt x="2271153" y="436498"/>
                  </a:cubicBezTo>
                  <a:lnTo>
                    <a:pt x="18897" y="436498"/>
                  </a:lnTo>
                  <a:cubicBezTo>
                    <a:pt x="8461" y="436498"/>
                    <a:pt x="0" y="428037"/>
                    <a:pt x="0" y="417601"/>
                  </a:cubicBezTo>
                  <a:lnTo>
                    <a:pt x="0" y="18897"/>
                  </a:lnTo>
                  <a:cubicBezTo>
                    <a:pt x="0" y="8461"/>
                    <a:pt x="8461" y="0"/>
                    <a:pt x="18897" y="0"/>
                  </a:cubicBezTo>
                  <a:close/>
                </a:path>
              </a:pathLst>
            </a:custGeom>
            <a:solidFill>
              <a:srgbClr val="F5EDD9"/>
            </a:solidFill>
          </p:spPr>
        </p:sp>
        <p:sp>
          <p:nvSpPr>
            <p:cNvPr id="22" name="TextBox 22"/>
            <p:cNvSpPr txBox="1"/>
            <p:nvPr/>
          </p:nvSpPr>
          <p:spPr>
            <a:xfrm>
              <a:off x="0" y="-76200"/>
              <a:ext cx="2290050" cy="51269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6856361" y="6893671"/>
            <a:ext cx="5501741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67"/>
              </a:lnSpc>
            </a:pPr>
            <a:r>
              <a:rPr lang="bg-BG" sz="2799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ld Standard"/>
                <a:ea typeface="Old Standard"/>
                <a:cs typeface="Old Standard"/>
                <a:sym typeface="Old Standard"/>
              </a:rPr>
              <a:t>НАСЪРЧАВАНЕ И МОТИВИРАНЕ НА УЧЕНИЦИТЕ ЗА ЧЕТЕНЕ</a:t>
            </a:r>
            <a:endParaRPr lang="en-US" sz="2799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ld Standard"/>
              <a:ea typeface="Old Standard"/>
              <a:cs typeface="Old Standard"/>
              <a:sym typeface="Old Standard"/>
            </a:endParaRPr>
          </a:p>
        </p:txBody>
      </p:sp>
      <p:sp>
        <p:nvSpPr>
          <p:cNvPr id="28" name="Freeform 28"/>
          <p:cNvSpPr/>
          <p:nvPr/>
        </p:nvSpPr>
        <p:spPr>
          <a:xfrm rot="-896986" flipH="1">
            <a:off x="-385723" y="104304"/>
            <a:ext cx="3234867" cy="2397845"/>
          </a:xfrm>
          <a:custGeom>
            <a:avLst/>
            <a:gdLst/>
            <a:ahLst/>
            <a:cxnLst/>
            <a:rect l="l" t="t" r="r" b="b"/>
            <a:pathLst>
              <a:path w="3234867" h="2397845">
                <a:moveTo>
                  <a:pt x="3234867" y="0"/>
                </a:moveTo>
                <a:lnTo>
                  <a:pt x="0" y="0"/>
                </a:lnTo>
                <a:lnTo>
                  <a:pt x="0" y="2397846"/>
                </a:lnTo>
                <a:lnTo>
                  <a:pt x="3234867" y="2397846"/>
                </a:lnTo>
                <a:lnTo>
                  <a:pt x="3234867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388</Words>
  <Application>Microsoft Office PowerPoint</Application>
  <PresentationFormat>По избор</PresentationFormat>
  <Paragraphs>61</Paragraphs>
  <Slides>16</Slides>
  <Notes>0</Notes>
  <HiddenSlides>0</HiddenSlides>
  <MMClips>0</MMClips>
  <ScaleCrop>false</ScaleCrop>
  <HeadingPairs>
    <vt:vector size="8" baseType="variant">
      <vt:variant>
        <vt:lpstr>Използвани шрифтове</vt:lpstr>
      </vt:variant>
      <vt:variant>
        <vt:i4>5</vt:i4>
      </vt:variant>
      <vt:variant>
        <vt:lpstr>Тема</vt:lpstr>
      </vt:variant>
      <vt:variant>
        <vt:i4>1</vt:i4>
      </vt:variant>
      <vt:variant>
        <vt:lpstr>Вградени OLE сървъри</vt:lpstr>
      </vt:variant>
      <vt:variant>
        <vt:i4>2</vt:i4>
      </vt:variant>
      <vt:variant>
        <vt:lpstr>Заглавия на слайдовете</vt:lpstr>
      </vt:variant>
      <vt:variant>
        <vt:i4>16</vt:i4>
      </vt:variant>
    </vt:vector>
  </HeadingPairs>
  <TitlesOfParts>
    <vt:vector size="24" baseType="lpstr">
      <vt:lpstr>Old Standard</vt:lpstr>
      <vt:lpstr>Wingdings</vt:lpstr>
      <vt:lpstr>Loubag Ultra-Bold</vt:lpstr>
      <vt:lpstr>Arial</vt:lpstr>
      <vt:lpstr>Calibri</vt:lpstr>
      <vt:lpstr>Office Theme</vt:lpstr>
      <vt:lpstr>Acrobat Document</vt:lpstr>
      <vt:lpstr>Документ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Brown Cream Scrapbook Reading Through Time Presentation</dc:title>
  <dc:creator>user</dc:creator>
  <cp:lastModifiedBy>Галина Цанева (РУО - Пазарджик)</cp:lastModifiedBy>
  <cp:revision>36</cp:revision>
  <dcterms:created xsi:type="dcterms:W3CDTF">2006-08-16T00:00:00Z</dcterms:created>
  <dcterms:modified xsi:type="dcterms:W3CDTF">2025-02-22T18:05:26Z</dcterms:modified>
  <dc:identifier>DAGEzRuingM</dc:identifier>
</cp:coreProperties>
</file>